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8" r:id="rId4"/>
  </p:sldMasterIdLst>
  <p:notesMasterIdLst>
    <p:notesMasterId r:id="rId15"/>
  </p:notesMasterIdLst>
  <p:handoutMasterIdLst>
    <p:handoutMasterId r:id="rId16"/>
  </p:handoutMasterIdLst>
  <p:sldIdLst>
    <p:sldId id="256" r:id="rId5"/>
    <p:sldId id="357" r:id="rId6"/>
    <p:sldId id="445" r:id="rId7"/>
    <p:sldId id="389" r:id="rId8"/>
    <p:sldId id="448" r:id="rId9"/>
    <p:sldId id="447" r:id="rId10"/>
    <p:sldId id="452" r:id="rId11"/>
    <p:sldId id="453" r:id="rId12"/>
    <p:sldId id="454" r:id="rId13"/>
    <p:sldId id="381"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B09B"/>
    <a:srgbClr val="F27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2613" autoAdjust="0"/>
  </p:normalViewPr>
  <p:slideViewPr>
    <p:cSldViewPr>
      <p:cViewPr varScale="1">
        <p:scale>
          <a:sx n="73" d="100"/>
          <a:sy n="73" d="100"/>
        </p:scale>
        <p:origin x="1670"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5" d="100"/>
          <a:sy n="55" d="100"/>
        </p:scale>
        <p:origin x="-2904"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979B7E0-AFB2-4702-9402-38BAF6BADD42}" type="datetimeFigureOut">
              <a:rPr lang="en-AU" smtClean="0"/>
              <a:t>2/04/2026</a:t>
            </a:fld>
            <a:endParaRPr lang="en-AU"/>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BF996A5C-1937-4C24-9E24-90E3F571F4A1}" type="slidenum">
              <a:rPr lang="en-AU" smtClean="0"/>
              <a:t>‹#›</a:t>
            </a:fld>
            <a:endParaRPr lang="en-AU"/>
          </a:p>
        </p:txBody>
      </p:sp>
    </p:spTree>
    <p:extLst>
      <p:ext uri="{BB962C8B-B14F-4D97-AF65-F5344CB8AC3E}">
        <p14:creationId xmlns:p14="http://schemas.microsoft.com/office/powerpoint/2010/main" val="33885886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427C19A-CB32-4EC7-BDE5-4C2311E4B7F9}" type="datetimeFigureOut">
              <a:rPr lang="en-AU" smtClean="0"/>
              <a:t>2/04/2026</a:t>
            </a:fld>
            <a:endParaRPr lang="en-AU"/>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9938982-7B64-4A03-9444-4907763D96BB}" type="slidenum">
              <a:rPr lang="en-AU" smtClean="0"/>
              <a:t>‹#›</a:t>
            </a:fld>
            <a:endParaRPr lang="en-AU"/>
          </a:p>
        </p:txBody>
      </p:sp>
    </p:spTree>
    <p:extLst>
      <p:ext uri="{BB962C8B-B14F-4D97-AF65-F5344CB8AC3E}">
        <p14:creationId xmlns:p14="http://schemas.microsoft.com/office/powerpoint/2010/main" val="3130553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	</a:t>
            </a:r>
          </a:p>
        </p:txBody>
      </p:sp>
      <p:sp>
        <p:nvSpPr>
          <p:cNvPr id="4" name="Slide Number Placeholder 3"/>
          <p:cNvSpPr>
            <a:spLocks noGrp="1"/>
          </p:cNvSpPr>
          <p:nvPr>
            <p:ph type="sldNum" sz="quarter" idx="10"/>
          </p:nvPr>
        </p:nvSpPr>
        <p:spPr/>
        <p:txBody>
          <a:bodyPr/>
          <a:lstStyle/>
          <a:p>
            <a:fld id="{C9938982-7B64-4A03-9444-4907763D96BB}" type="slidenum">
              <a:rPr lang="en-AU" smtClean="0"/>
              <a:t>1</a:t>
            </a:fld>
            <a:endParaRPr lang="en-AU"/>
          </a:p>
        </p:txBody>
      </p:sp>
    </p:spTree>
    <p:extLst>
      <p:ext uri="{BB962C8B-B14F-4D97-AF65-F5344CB8AC3E}">
        <p14:creationId xmlns:p14="http://schemas.microsoft.com/office/powerpoint/2010/main" val="4202130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9938982-7B64-4A03-9444-4907763D96BB}" type="slidenum">
              <a:rPr lang="en-AU" smtClean="0"/>
              <a:t>10</a:t>
            </a:fld>
            <a:endParaRPr lang="en-AU"/>
          </a:p>
        </p:txBody>
      </p:sp>
    </p:spTree>
    <p:extLst>
      <p:ext uri="{BB962C8B-B14F-4D97-AF65-F5344CB8AC3E}">
        <p14:creationId xmlns:p14="http://schemas.microsoft.com/office/powerpoint/2010/main" val="516403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9938982-7B64-4A03-9444-4907763D96BB}" type="slidenum">
              <a:rPr lang="en-AU" smtClean="0"/>
              <a:t>2</a:t>
            </a:fld>
            <a:endParaRPr lang="en-AU"/>
          </a:p>
        </p:txBody>
      </p:sp>
    </p:spTree>
    <p:extLst>
      <p:ext uri="{BB962C8B-B14F-4D97-AF65-F5344CB8AC3E}">
        <p14:creationId xmlns:p14="http://schemas.microsoft.com/office/powerpoint/2010/main" val="516403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C46DF-4E35-3D16-0184-29ED474C80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DC5649-2FD9-1C88-E8F3-24BC6BA56A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7F4042-4112-61FC-73F9-7A7E57D92D85}"/>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32E4224B-4D62-25C7-6BE5-B64D1C6FEEC3}"/>
              </a:ext>
            </a:extLst>
          </p:cNvPr>
          <p:cNvSpPr>
            <a:spLocks noGrp="1"/>
          </p:cNvSpPr>
          <p:nvPr>
            <p:ph type="sldNum" sz="quarter" idx="10"/>
          </p:nvPr>
        </p:nvSpPr>
        <p:spPr/>
        <p:txBody>
          <a:bodyPr/>
          <a:lstStyle/>
          <a:p>
            <a:fld id="{C9938982-7B64-4A03-9444-4907763D96BB}" type="slidenum">
              <a:rPr lang="en-AU" smtClean="0"/>
              <a:t>3</a:t>
            </a:fld>
            <a:endParaRPr lang="en-AU"/>
          </a:p>
        </p:txBody>
      </p:sp>
    </p:spTree>
    <p:extLst>
      <p:ext uri="{BB962C8B-B14F-4D97-AF65-F5344CB8AC3E}">
        <p14:creationId xmlns:p14="http://schemas.microsoft.com/office/powerpoint/2010/main" val="2935804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9938982-7B64-4A03-9444-4907763D96BB}" type="slidenum">
              <a:rPr lang="en-AU" smtClean="0"/>
              <a:t>4</a:t>
            </a:fld>
            <a:endParaRPr lang="en-AU"/>
          </a:p>
        </p:txBody>
      </p:sp>
    </p:spTree>
    <p:extLst>
      <p:ext uri="{BB962C8B-B14F-4D97-AF65-F5344CB8AC3E}">
        <p14:creationId xmlns:p14="http://schemas.microsoft.com/office/powerpoint/2010/main" val="3406013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A1CE4-FF15-DC51-A04B-AB919A9EAF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80B320-A209-711A-B68B-F18B5F8F06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353C54-29C8-E092-B179-9658BA41665D}"/>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31DAC829-AB11-269F-F55D-4D1D52EB8877}"/>
              </a:ext>
            </a:extLst>
          </p:cNvPr>
          <p:cNvSpPr>
            <a:spLocks noGrp="1"/>
          </p:cNvSpPr>
          <p:nvPr>
            <p:ph type="sldNum" sz="quarter" idx="10"/>
          </p:nvPr>
        </p:nvSpPr>
        <p:spPr/>
        <p:txBody>
          <a:bodyPr/>
          <a:lstStyle/>
          <a:p>
            <a:fld id="{C9938982-7B64-4A03-9444-4907763D96BB}" type="slidenum">
              <a:rPr lang="en-AU" smtClean="0"/>
              <a:t>5</a:t>
            </a:fld>
            <a:endParaRPr lang="en-AU"/>
          </a:p>
        </p:txBody>
      </p:sp>
    </p:spTree>
    <p:extLst>
      <p:ext uri="{BB962C8B-B14F-4D97-AF65-F5344CB8AC3E}">
        <p14:creationId xmlns:p14="http://schemas.microsoft.com/office/powerpoint/2010/main" val="864010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74EEC-3673-B75D-3B8C-D11F5048C0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B1052A-FEEF-D06B-1897-1D905E8806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0647FF-042D-9424-755A-8017A3F49B3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EE79512A-5E0E-217C-AB2C-F8EDC82B85CD}"/>
              </a:ext>
            </a:extLst>
          </p:cNvPr>
          <p:cNvSpPr>
            <a:spLocks noGrp="1"/>
          </p:cNvSpPr>
          <p:nvPr>
            <p:ph type="sldNum" sz="quarter" idx="10"/>
          </p:nvPr>
        </p:nvSpPr>
        <p:spPr/>
        <p:txBody>
          <a:bodyPr/>
          <a:lstStyle/>
          <a:p>
            <a:fld id="{C9938982-7B64-4A03-9444-4907763D96BB}" type="slidenum">
              <a:rPr lang="en-AU" smtClean="0"/>
              <a:t>6</a:t>
            </a:fld>
            <a:endParaRPr lang="en-AU"/>
          </a:p>
        </p:txBody>
      </p:sp>
    </p:spTree>
    <p:extLst>
      <p:ext uri="{BB962C8B-B14F-4D97-AF65-F5344CB8AC3E}">
        <p14:creationId xmlns:p14="http://schemas.microsoft.com/office/powerpoint/2010/main" val="951675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A7B8F-696B-6BB6-BAE1-916534DD93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BF69C7-3531-2990-CA92-D8D58FDA1C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23EB33-9BCE-6789-0009-12E11786CD89}"/>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20A79D7A-BA31-8CF4-411A-56EA34A969EB}"/>
              </a:ext>
            </a:extLst>
          </p:cNvPr>
          <p:cNvSpPr>
            <a:spLocks noGrp="1"/>
          </p:cNvSpPr>
          <p:nvPr>
            <p:ph type="sldNum" sz="quarter" idx="10"/>
          </p:nvPr>
        </p:nvSpPr>
        <p:spPr/>
        <p:txBody>
          <a:bodyPr/>
          <a:lstStyle/>
          <a:p>
            <a:fld id="{C9938982-7B64-4A03-9444-4907763D96BB}" type="slidenum">
              <a:rPr lang="en-AU" smtClean="0"/>
              <a:t>7</a:t>
            </a:fld>
            <a:endParaRPr lang="en-AU"/>
          </a:p>
        </p:txBody>
      </p:sp>
    </p:spTree>
    <p:extLst>
      <p:ext uri="{BB962C8B-B14F-4D97-AF65-F5344CB8AC3E}">
        <p14:creationId xmlns:p14="http://schemas.microsoft.com/office/powerpoint/2010/main" val="38645910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8D6FE-7F0C-C0D1-8CBA-42AA503323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D4629A-478A-08A2-2FAB-C433253ABF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8AC4D9-34FA-1745-6D2F-1A86863C07A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B38A9A93-E166-EADD-C574-7A3BA22A9D1E}"/>
              </a:ext>
            </a:extLst>
          </p:cNvPr>
          <p:cNvSpPr>
            <a:spLocks noGrp="1"/>
          </p:cNvSpPr>
          <p:nvPr>
            <p:ph type="sldNum" sz="quarter" idx="10"/>
          </p:nvPr>
        </p:nvSpPr>
        <p:spPr/>
        <p:txBody>
          <a:bodyPr/>
          <a:lstStyle/>
          <a:p>
            <a:fld id="{C9938982-7B64-4A03-9444-4907763D96BB}" type="slidenum">
              <a:rPr lang="en-AU" smtClean="0"/>
              <a:t>8</a:t>
            </a:fld>
            <a:endParaRPr lang="en-AU"/>
          </a:p>
        </p:txBody>
      </p:sp>
    </p:spTree>
    <p:extLst>
      <p:ext uri="{BB962C8B-B14F-4D97-AF65-F5344CB8AC3E}">
        <p14:creationId xmlns:p14="http://schemas.microsoft.com/office/powerpoint/2010/main" val="414902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42C2E-00F4-BAF2-681B-7776142610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316828-EFF3-55DC-1F0B-CC2916A766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E5D132-BC62-A3B6-8610-AB587ACB8D12}"/>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8FD9E6F4-2DC7-5E83-D4E5-8E35A3CD57B0}"/>
              </a:ext>
            </a:extLst>
          </p:cNvPr>
          <p:cNvSpPr>
            <a:spLocks noGrp="1"/>
          </p:cNvSpPr>
          <p:nvPr>
            <p:ph type="sldNum" sz="quarter" idx="10"/>
          </p:nvPr>
        </p:nvSpPr>
        <p:spPr/>
        <p:txBody>
          <a:bodyPr/>
          <a:lstStyle/>
          <a:p>
            <a:fld id="{C9938982-7B64-4A03-9444-4907763D96BB}" type="slidenum">
              <a:rPr lang="en-AU" smtClean="0"/>
              <a:t>9</a:t>
            </a:fld>
            <a:endParaRPr lang="en-AU"/>
          </a:p>
        </p:txBody>
      </p:sp>
    </p:spTree>
    <p:extLst>
      <p:ext uri="{BB962C8B-B14F-4D97-AF65-F5344CB8AC3E}">
        <p14:creationId xmlns:p14="http://schemas.microsoft.com/office/powerpoint/2010/main" val="2182754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D731C621-B321-4BBE-BA4F-13DCED9F4B45}" type="datetime1">
              <a:rPr lang="en-AU" smtClean="0"/>
              <a:t>2/04/2026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3519024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96339A81-C0D2-46F7-BE33-71A43B307CF6}" type="datetime1">
              <a:rPr lang="en-AU" smtClean="0"/>
              <a:t>2/04/2026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1090147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E97F5F57-FD3E-4FD2-A00D-D69043020459}" type="datetime1">
              <a:rPr lang="en-AU" smtClean="0"/>
              <a:t>2/04/2026</a:t>
            </a:fld>
            <a:endParaRPr lang="en-AU"/>
          </a:p>
        </p:txBody>
      </p:sp>
      <p:sp>
        <p:nvSpPr>
          <p:cNvPr id="5" name="Footer Placeholder 4"/>
          <p:cNvSpPr>
            <a:spLocks noGrp="1"/>
          </p:cNvSpPr>
          <p:nvPr>
            <p:ph type="ftr" sz="quarter" idx="11"/>
          </p:nvPr>
        </p:nvSpPr>
        <p:spPr/>
        <p:txBody>
          <a:bodyPr/>
          <a:lstStyle/>
          <a:p>
            <a:r>
              <a:rPr lang="en-AU"/>
              <a:t>An introduction to media, marketing and social media</a:t>
            </a:r>
          </a:p>
        </p:txBody>
      </p:sp>
      <p:sp>
        <p:nvSpPr>
          <p:cNvPr id="6" name="Slide Number Placeholder 5"/>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423663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C5890914-877E-467D-BD74-6753086F3F56}" type="datetime1">
              <a:rPr lang="en-AU" smtClean="0"/>
              <a:t>2/04/2026</a:t>
            </a:fld>
            <a:endParaRPr lang="en-AU"/>
          </a:p>
        </p:txBody>
      </p:sp>
      <p:sp>
        <p:nvSpPr>
          <p:cNvPr id="5" name="Footer Placeholder 4"/>
          <p:cNvSpPr>
            <a:spLocks noGrp="1"/>
          </p:cNvSpPr>
          <p:nvPr>
            <p:ph type="ftr" sz="quarter" idx="11"/>
          </p:nvPr>
        </p:nvSpPr>
        <p:spPr/>
        <p:txBody>
          <a:bodyPr/>
          <a:lstStyle/>
          <a:p>
            <a:r>
              <a:rPr lang="en-AU"/>
              <a:t>Developing a communications strategy for CEHL</a:t>
            </a:r>
            <a:endParaRPr lang="en-AU" dirty="0"/>
          </a:p>
        </p:txBody>
      </p:sp>
      <p:sp>
        <p:nvSpPr>
          <p:cNvPr id="6" name="Slide Number Placeholder 5"/>
          <p:cNvSpPr>
            <a:spLocks noGrp="1"/>
          </p:cNvSpPr>
          <p:nvPr>
            <p:ph type="sldNum" sz="quarter" idx="12"/>
          </p:nvPr>
        </p:nvSpPr>
        <p:spPr/>
        <p:txBody>
          <a:bodyPr/>
          <a:lstStyle/>
          <a:p>
            <a:fld id="{D9DCE61D-DCEC-446E-801A-048F25EA2D42}" type="slidenum">
              <a:rPr lang="en-AU" smtClean="0"/>
              <a:t>‹#›</a:t>
            </a:fld>
            <a:endParaRPr lang="en-AU" dirty="0"/>
          </a:p>
        </p:txBody>
      </p:sp>
    </p:spTree>
    <p:extLst>
      <p:ext uri="{BB962C8B-B14F-4D97-AF65-F5344CB8AC3E}">
        <p14:creationId xmlns:p14="http://schemas.microsoft.com/office/powerpoint/2010/main" val="2250054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018307-CF55-4CB3-8B34-80050578C2C5}" type="datetime1">
              <a:rPr lang="en-AU" smtClean="0"/>
              <a:t>2/04/2026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1184552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33EE6120-F8C3-4E17-9C68-315849860D2D}" type="datetime1">
              <a:rPr lang="en-AU" smtClean="0"/>
              <a:t>2/04/2026</a:t>
            </a:fld>
            <a:endParaRPr lang="en-AU"/>
          </a:p>
        </p:txBody>
      </p:sp>
      <p:sp>
        <p:nvSpPr>
          <p:cNvPr id="6" name="Footer Placeholder 5"/>
          <p:cNvSpPr>
            <a:spLocks noGrp="1"/>
          </p:cNvSpPr>
          <p:nvPr>
            <p:ph type="ftr" sz="quarter" idx="11"/>
          </p:nvPr>
        </p:nvSpPr>
        <p:spPr/>
        <p:txBody>
          <a:bodyPr/>
          <a:lstStyle/>
          <a:p>
            <a:r>
              <a:rPr lang="en-AU"/>
              <a:t>An introduction to media, marketing and social media</a:t>
            </a:r>
          </a:p>
        </p:txBody>
      </p:sp>
      <p:sp>
        <p:nvSpPr>
          <p:cNvPr id="7" name="Slide Number Placeholder 6"/>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2962106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B5AB0351-8BCF-4CDF-9A94-50893A415231}" type="datetime1">
              <a:rPr lang="en-AU" smtClean="0"/>
              <a:t>2/04/2026</a:t>
            </a:fld>
            <a:endParaRPr lang="en-AU"/>
          </a:p>
        </p:txBody>
      </p:sp>
      <p:sp>
        <p:nvSpPr>
          <p:cNvPr id="8" name="Footer Placeholder 7"/>
          <p:cNvSpPr>
            <a:spLocks noGrp="1"/>
          </p:cNvSpPr>
          <p:nvPr>
            <p:ph type="ftr" sz="quarter" idx="11"/>
          </p:nvPr>
        </p:nvSpPr>
        <p:spPr/>
        <p:txBody>
          <a:bodyPr/>
          <a:lstStyle/>
          <a:p>
            <a:r>
              <a:rPr lang="en-AU"/>
              <a:t>An introduction to media, marketing and social media</a:t>
            </a:r>
          </a:p>
        </p:txBody>
      </p:sp>
      <p:sp>
        <p:nvSpPr>
          <p:cNvPr id="9" name="Slide Number Placeholder 8"/>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3238164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0F577F4B-75D4-4623-9841-743F14B26E72}" type="datetime1">
              <a:rPr lang="en-AU" smtClean="0"/>
              <a:t>2/04/2026</a:t>
            </a:fld>
            <a:endParaRPr lang="en-AU"/>
          </a:p>
        </p:txBody>
      </p:sp>
      <p:sp>
        <p:nvSpPr>
          <p:cNvPr id="4" name="Footer Placeholder 3"/>
          <p:cNvSpPr>
            <a:spLocks noGrp="1"/>
          </p:cNvSpPr>
          <p:nvPr>
            <p:ph type="ftr" sz="quarter" idx="11"/>
          </p:nvPr>
        </p:nvSpPr>
        <p:spPr/>
        <p:txBody>
          <a:bodyPr/>
          <a:lstStyle/>
          <a:p>
            <a:r>
              <a:rPr lang="en-AU"/>
              <a:t>An introduction to media, marketing and social media</a:t>
            </a:r>
          </a:p>
        </p:txBody>
      </p:sp>
      <p:sp>
        <p:nvSpPr>
          <p:cNvPr id="5" name="Slide Number Placeholder 4"/>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1349165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64A01-729A-4D4A-BEFD-4AD04922B930}" type="datetime1">
              <a:rPr lang="en-AU" smtClean="0"/>
              <a:t>2/04/2026</a:t>
            </a:fld>
            <a:endParaRPr lang="en-AU"/>
          </a:p>
        </p:txBody>
      </p:sp>
      <p:sp>
        <p:nvSpPr>
          <p:cNvPr id="3" name="Footer Placeholder 2"/>
          <p:cNvSpPr>
            <a:spLocks noGrp="1"/>
          </p:cNvSpPr>
          <p:nvPr>
            <p:ph type="ftr" sz="quarter" idx="11"/>
          </p:nvPr>
        </p:nvSpPr>
        <p:spPr/>
        <p:txBody>
          <a:bodyPr/>
          <a:lstStyle/>
          <a:p>
            <a:r>
              <a:rPr lang="en-AU"/>
              <a:t>An introduction to media, marketing and social media</a:t>
            </a:r>
          </a:p>
        </p:txBody>
      </p:sp>
      <p:sp>
        <p:nvSpPr>
          <p:cNvPr id="4" name="Slide Number Placeholder 3"/>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257850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D3F70D-C477-4391-8698-B677F31B17FE}" type="datetime1">
              <a:rPr lang="en-AU" smtClean="0"/>
              <a:t>2/04/2026</a:t>
            </a:fld>
            <a:endParaRPr lang="en-AU"/>
          </a:p>
        </p:txBody>
      </p:sp>
      <p:sp>
        <p:nvSpPr>
          <p:cNvPr id="6" name="Footer Placeholder 5"/>
          <p:cNvSpPr>
            <a:spLocks noGrp="1"/>
          </p:cNvSpPr>
          <p:nvPr>
            <p:ph type="ftr" sz="quarter" idx="11"/>
          </p:nvPr>
        </p:nvSpPr>
        <p:spPr/>
        <p:txBody>
          <a:bodyPr/>
          <a:lstStyle/>
          <a:p>
            <a:r>
              <a:rPr lang="en-AU"/>
              <a:t>An introduction to media, marketing and social media</a:t>
            </a:r>
            <a:endParaRPr lang="en-AU" dirty="0"/>
          </a:p>
        </p:txBody>
      </p:sp>
      <p:sp>
        <p:nvSpPr>
          <p:cNvPr id="7" name="Slide Number Placeholder 6"/>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3856414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93FFD5-77F5-4A3A-B0AA-DFAD74E76140}" type="datetime1">
              <a:rPr lang="en-AU" smtClean="0"/>
              <a:t>2/04/2026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9DCE61D-DCEC-446E-801A-048F25EA2D42}" type="slidenum">
              <a:rPr lang="en-AU" smtClean="0"/>
              <a:t>‹#›</a:t>
            </a:fld>
            <a:endParaRPr lang="en-AU"/>
          </a:p>
        </p:txBody>
      </p:sp>
    </p:spTree>
    <p:extLst>
      <p:ext uri="{BB962C8B-B14F-4D97-AF65-F5344CB8AC3E}">
        <p14:creationId xmlns:p14="http://schemas.microsoft.com/office/powerpoint/2010/main" val="136524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84E39E-3214-4F11-AD87-A0C5B30BB760}" type="datetimeFigureOut">
              <a:rPr lang="en-AU" smtClean="0"/>
              <a:t>2/04/2026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AU"/>
              <a:t>Developing a communications strategy for CEHL</a:t>
            </a:r>
            <a:endParaRPr lang="en-AU"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DCE61D-DCEC-446E-801A-048F25EA2D42}" type="slidenum">
              <a:rPr lang="en-AU" smtClean="0"/>
              <a:t>‹#›</a:t>
            </a:fld>
            <a:endParaRPr lang="en-AU"/>
          </a:p>
        </p:txBody>
      </p:sp>
    </p:spTree>
    <p:extLst>
      <p:ext uri="{BB962C8B-B14F-4D97-AF65-F5344CB8AC3E}">
        <p14:creationId xmlns:p14="http://schemas.microsoft.com/office/powerpoint/2010/main" val="3404278022"/>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The image shows a residential area with a street lined with houses, some of which have solar panels, and a city skyline in the background.&#10;&#10;AI-generated content may be incorrect.">
            <a:extLst>
              <a:ext uri="{FF2B5EF4-FFF2-40B4-BE49-F238E27FC236}">
                <a16:creationId xmlns:a16="http://schemas.microsoft.com/office/drawing/2014/main" id="{6E3E0A10-0FD1-C68B-EFB6-CE2FD0B961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486400"/>
          </a:xfrm>
          <a:prstGeom prst="rect">
            <a:avLst/>
          </a:prstGeom>
        </p:spPr>
      </p:pic>
      <p:sp>
        <p:nvSpPr>
          <p:cNvPr id="11" name="TextBox 10"/>
          <p:cNvSpPr txBox="1"/>
          <p:nvPr/>
        </p:nvSpPr>
        <p:spPr>
          <a:xfrm>
            <a:off x="0" y="5472608"/>
            <a:ext cx="9144000" cy="1412776"/>
          </a:xfrm>
          <a:prstGeom prst="rect">
            <a:avLst/>
          </a:prstGeom>
          <a:solidFill>
            <a:schemeClr val="bg1"/>
          </a:solidFill>
        </p:spPr>
        <p:txBody>
          <a:bodyPr wrap="square" rtlCol="0">
            <a:spAutoFit/>
          </a:bodyPr>
          <a:lstStyle/>
          <a:p>
            <a:endParaRPr lang="en-AU" dirty="0"/>
          </a:p>
        </p:txBody>
      </p:sp>
      <p:sp>
        <p:nvSpPr>
          <p:cNvPr id="13" name="TextBox 12"/>
          <p:cNvSpPr txBox="1"/>
          <p:nvPr/>
        </p:nvSpPr>
        <p:spPr>
          <a:xfrm>
            <a:off x="-2412776" y="980728"/>
            <a:ext cx="184731" cy="369332"/>
          </a:xfrm>
          <a:prstGeom prst="rect">
            <a:avLst/>
          </a:prstGeom>
          <a:noFill/>
        </p:spPr>
        <p:txBody>
          <a:bodyPr wrap="none" rtlCol="0">
            <a:spAutoFit/>
          </a:bodyPr>
          <a:lstStyle/>
          <a:p>
            <a:endParaRPr lang="en-AU" dirty="0"/>
          </a:p>
        </p:txBody>
      </p:sp>
      <p:pic>
        <p:nvPicPr>
          <p:cNvPr id="5" name="Picture 4" descr="A red circle with white text&#10;&#10;Description automatically generated">
            <a:extLst>
              <a:ext uri="{FF2B5EF4-FFF2-40B4-BE49-F238E27FC236}">
                <a16:creationId xmlns:a16="http://schemas.microsoft.com/office/drawing/2014/main" id="{F6240CFD-AC2B-6449-E0EA-5B5E7B99BA1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3528" y="5620996"/>
            <a:ext cx="2055130" cy="1116000"/>
          </a:xfrm>
          <a:prstGeom prst="rect">
            <a:avLst/>
          </a:prstGeom>
        </p:spPr>
      </p:pic>
      <p:pic>
        <p:nvPicPr>
          <p:cNvPr id="4" name="Picture 3" descr="The image features a circular logo with a blue background and a white silhouette of a figure holding a house, representing the Queensland Youth Housing Coalition Inc.&#10;&#10;AI-generated content may be incorrect.">
            <a:extLst>
              <a:ext uri="{FF2B5EF4-FFF2-40B4-BE49-F238E27FC236}">
                <a16:creationId xmlns:a16="http://schemas.microsoft.com/office/drawing/2014/main" id="{57ADDCD0-E0DF-036A-DB8B-1D69DF93063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31151" y="5620996"/>
            <a:ext cx="2889321" cy="1116000"/>
          </a:xfrm>
          <a:prstGeom prst="rect">
            <a:avLst/>
          </a:prstGeom>
        </p:spPr>
      </p:pic>
      <p:sp>
        <p:nvSpPr>
          <p:cNvPr id="14" name="Rectangle 13">
            <a:extLst>
              <a:ext uri="{FF2B5EF4-FFF2-40B4-BE49-F238E27FC236}">
                <a16:creationId xmlns:a16="http://schemas.microsoft.com/office/drawing/2014/main" id="{4ABEEC41-A128-DDF7-1929-A4634B22C13E}"/>
              </a:ext>
            </a:extLst>
          </p:cNvPr>
          <p:cNvSpPr/>
          <p:nvPr/>
        </p:nvSpPr>
        <p:spPr>
          <a:xfrm>
            <a:off x="0" y="3861048"/>
            <a:ext cx="9180512" cy="93610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Rectangle 11"/>
          <p:cNvSpPr/>
          <p:nvPr/>
        </p:nvSpPr>
        <p:spPr>
          <a:xfrm>
            <a:off x="1292927" y="4067490"/>
            <a:ext cx="6558146" cy="523220"/>
          </a:xfrm>
          <a:prstGeom prst="rect">
            <a:avLst/>
          </a:prstGeom>
        </p:spPr>
        <p:txBody>
          <a:bodyPr wrap="square">
            <a:spAutoFit/>
          </a:bodyPr>
          <a:lstStyle/>
          <a:p>
            <a:pPr algn="ctr"/>
            <a:r>
              <a:rPr lang="en-AU" sz="2800" dirty="0">
                <a:solidFill>
                  <a:srgbClr val="F27055"/>
                </a:solidFill>
              </a:rPr>
              <a:t>Advocating in challenging times</a:t>
            </a:r>
          </a:p>
        </p:txBody>
      </p:sp>
    </p:spTree>
    <p:extLst>
      <p:ext uri="{BB962C8B-B14F-4D97-AF65-F5344CB8AC3E}">
        <p14:creationId xmlns:p14="http://schemas.microsoft.com/office/powerpoint/2010/main" val="270381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rotWithShape="1">
          <a:blip r:embed="rId3" cstate="screen">
            <a:extLst>
              <a:ext uri="{28A0092B-C50C-407E-A947-70E740481C1C}">
                <a14:useLocalDpi xmlns:a14="http://schemas.microsoft.com/office/drawing/2010/main"/>
              </a:ext>
            </a:extLst>
          </a:blip>
          <a:srcRect t="11803" b="3631"/>
          <a:stretch/>
        </p:blipFill>
        <p:spPr>
          <a:xfrm>
            <a:off x="-8488" y="0"/>
            <a:ext cx="9144000" cy="5799549"/>
          </a:xfrm>
          <a:prstGeom prst="rect">
            <a:avLst/>
          </a:prstGeom>
        </p:spPr>
      </p:pic>
      <p:sp>
        <p:nvSpPr>
          <p:cNvPr id="12" name="TextBox 11"/>
          <p:cNvSpPr txBox="1"/>
          <p:nvPr/>
        </p:nvSpPr>
        <p:spPr>
          <a:xfrm>
            <a:off x="0" y="5472608"/>
            <a:ext cx="9144000" cy="1412776"/>
          </a:xfrm>
          <a:prstGeom prst="rect">
            <a:avLst/>
          </a:prstGeom>
          <a:solidFill>
            <a:schemeClr val="bg1"/>
          </a:solidFill>
        </p:spPr>
        <p:txBody>
          <a:bodyPr wrap="square" rtlCol="0">
            <a:spAutoFit/>
          </a:bodyPr>
          <a:lstStyle/>
          <a:p>
            <a:endParaRPr lang="en-AU" dirty="0"/>
          </a:p>
        </p:txBody>
      </p:sp>
      <p:sp>
        <p:nvSpPr>
          <p:cNvPr id="14" name="Rectangle 13"/>
          <p:cNvSpPr/>
          <p:nvPr/>
        </p:nvSpPr>
        <p:spPr>
          <a:xfrm>
            <a:off x="720001" y="4510251"/>
            <a:ext cx="7668424" cy="830997"/>
          </a:xfrm>
          <a:prstGeom prst="rect">
            <a:avLst/>
          </a:prstGeom>
          <a:solidFill>
            <a:srgbClr val="F27055"/>
          </a:solidFill>
        </p:spPr>
        <p:txBody>
          <a:bodyPr wrap="square">
            <a:spAutoFit/>
          </a:bodyPr>
          <a:lstStyle/>
          <a:p>
            <a:r>
              <a:rPr lang="en-AU" sz="2400" dirty="0">
                <a:solidFill>
                  <a:schemeClr val="bg1"/>
                </a:solidFill>
              </a:rPr>
              <a:t>Daniel Scoullar</a:t>
            </a:r>
            <a:br>
              <a:rPr lang="en-AU" sz="2400" dirty="0">
                <a:solidFill>
                  <a:schemeClr val="bg1"/>
                </a:solidFill>
              </a:rPr>
            </a:br>
            <a:r>
              <a:rPr lang="en-AU" sz="2400" dirty="0">
                <a:solidFill>
                  <a:schemeClr val="bg1"/>
                </a:solidFill>
              </a:rPr>
              <a:t>0402 596 297 / daniel@socialchangeprojects.com.au</a:t>
            </a:r>
          </a:p>
        </p:txBody>
      </p:sp>
      <p:sp>
        <p:nvSpPr>
          <p:cNvPr id="15" name="TextBox 14"/>
          <p:cNvSpPr txBox="1"/>
          <p:nvPr/>
        </p:nvSpPr>
        <p:spPr>
          <a:xfrm>
            <a:off x="-2412776" y="980728"/>
            <a:ext cx="184731" cy="369332"/>
          </a:xfrm>
          <a:prstGeom prst="rect">
            <a:avLst/>
          </a:prstGeom>
          <a:noFill/>
        </p:spPr>
        <p:txBody>
          <a:bodyPr wrap="none" rtlCol="0">
            <a:spAutoFit/>
          </a:bodyPr>
          <a:lstStyle/>
          <a:p>
            <a:endParaRPr lang="en-AU" dirty="0"/>
          </a:p>
        </p:txBody>
      </p:sp>
      <p:pic>
        <p:nvPicPr>
          <p:cNvPr id="3" name="Picture 2" descr="A red circle with white text&#10;&#10;Description automatically generated">
            <a:extLst>
              <a:ext uri="{FF2B5EF4-FFF2-40B4-BE49-F238E27FC236}">
                <a16:creationId xmlns:a16="http://schemas.microsoft.com/office/drawing/2014/main" id="{4A3FEA19-0715-1720-8FC8-92DA7CFE4B8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3528" y="5620996"/>
            <a:ext cx="2055130" cy="1116000"/>
          </a:xfrm>
          <a:prstGeom prst="rect">
            <a:avLst/>
          </a:prstGeom>
        </p:spPr>
      </p:pic>
      <p:pic>
        <p:nvPicPr>
          <p:cNvPr id="4" name="Picture 3" descr="The image features a circular logo with a blue background and a white silhouette of a figure holding a house, representing the Queensland Youth Housing Coalition Inc.&#10;&#10;AI-generated content may be incorrect.">
            <a:extLst>
              <a:ext uri="{FF2B5EF4-FFF2-40B4-BE49-F238E27FC236}">
                <a16:creationId xmlns:a16="http://schemas.microsoft.com/office/drawing/2014/main" id="{4424BF9A-A5BA-8021-0E14-AFAF38133DA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31151" y="5620996"/>
            <a:ext cx="2889321" cy="1116000"/>
          </a:xfrm>
          <a:prstGeom prst="rect">
            <a:avLst/>
          </a:prstGeom>
        </p:spPr>
      </p:pic>
    </p:spTree>
    <p:extLst>
      <p:ext uri="{BB962C8B-B14F-4D97-AF65-F5344CB8AC3E}">
        <p14:creationId xmlns:p14="http://schemas.microsoft.com/office/powerpoint/2010/main" val="1166040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5FC0375-D4C6-891D-6651-5281ECDF76D6}"/>
              </a:ext>
            </a:extLst>
          </p:cNvPr>
          <p:cNvSpPr/>
          <p:nvPr/>
        </p:nvSpPr>
        <p:spPr>
          <a:xfrm>
            <a:off x="107504" y="116632"/>
            <a:ext cx="8928992" cy="6624736"/>
          </a:xfrm>
          <a:prstGeom prst="rect">
            <a:avLst/>
          </a:prstGeom>
          <a:solidFill>
            <a:schemeClr val="bg1"/>
          </a:solidFill>
          <a:ln>
            <a:solidFill>
              <a:srgbClr val="F270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ln>
                <a:solidFill>
                  <a:srgbClr val="F27055"/>
                </a:solidFill>
              </a:ln>
            </a:endParaRPr>
          </a:p>
        </p:txBody>
      </p:sp>
      <p:sp>
        <p:nvSpPr>
          <p:cNvPr id="2" name="Title 1"/>
          <p:cNvSpPr>
            <a:spLocks noGrp="1"/>
          </p:cNvSpPr>
          <p:nvPr>
            <p:ph type="title"/>
          </p:nvPr>
        </p:nvSpPr>
        <p:spPr>
          <a:xfrm>
            <a:off x="720000" y="252000"/>
            <a:ext cx="8229600" cy="1143000"/>
          </a:xfrm>
        </p:spPr>
        <p:txBody>
          <a:bodyPr/>
          <a:lstStyle/>
          <a:p>
            <a:pPr algn="l"/>
            <a:r>
              <a:rPr lang="en-AU" sz="2800" dirty="0">
                <a:solidFill>
                  <a:srgbClr val="FF0000"/>
                </a:solidFill>
              </a:rPr>
              <a:t>Acknowledgement of Country </a:t>
            </a:r>
            <a:endParaRPr lang="en-AU" dirty="0"/>
          </a:p>
        </p:txBody>
      </p:sp>
      <p:sp>
        <p:nvSpPr>
          <p:cNvPr id="5" name="Content Placeholder 4"/>
          <p:cNvSpPr>
            <a:spLocks noGrp="1"/>
          </p:cNvSpPr>
          <p:nvPr>
            <p:ph idx="1"/>
          </p:nvPr>
        </p:nvSpPr>
        <p:spPr>
          <a:xfrm>
            <a:off x="557768" y="1628800"/>
            <a:ext cx="8028464" cy="2880320"/>
          </a:xfrm>
        </p:spPr>
        <p:txBody>
          <a:bodyPr>
            <a:noAutofit/>
          </a:bodyPr>
          <a:lstStyle/>
          <a:p>
            <a:pPr marL="0" indent="0">
              <a:buNone/>
            </a:pPr>
            <a:r>
              <a:rPr lang="en-AU" sz="1800" i="1" dirty="0"/>
              <a:t>I acknowledge the land I am on is stolen and unceded, belonging to the </a:t>
            </a:r>
            <a:r>
              <a:rPr lang="en-AU" sz="1800" i="1" dirty="0" err="1"/>
              <a:t>Turrbal</a:t>
            </a:r>
            <a:r>
              <a:rPr lang="en-AU" sz="1800" i="1" dirty="0"/>
              <a:t> and </a:t>
            </a:r>
            <a:r>
              <a:rPr lang="en-AU" sz="1800" i="1" dirty="0" err="1"/>
              <a:t>Jagera</a:t>
            </a:r>
            <a:r>
              <a:rPr lang="en-AU" sz="1800" i="1" dirty="0"/>
              <a:t> Peoples.</a:t>
            </a:r>
          </a:p>
          <a:p>
            <a:pPr marL="0" indent="0">
              <a:buNone/>
            </a:pPr>
            <a:endParaRPr lang="en-AU" sz="1800" i="1" dirty="0"/>
          </a:p>
          <a:p>
            <a:pPr marL="0" indent="0">
              <a:buNone/>
            </a:pPr>
            <a:r>
              <a:rPr lang="en-AU" sz="1800" i="1" dirty="0"/>
              <a:t>I pay my respect to community members, leaders and elders – past, present and emerging.</a:t>
            </a:r>
          </a:p>
          <a:p>
            <a:pPr marL="0" indent="0">
              <a:buNone/>
            </a:pPr>
            <a:endParaRPr lang="en-AU" sz="1800" i="1" dirty="0"/>
          </a:p>
          <a:p>
            <a:pPr marL="0" indent="0">
              <a:buNone/>
            </a:pPr>
            <a:r>
              <a:rPr lang="en-AU" sz="1800" i="1" dirty="0"/>
              <a:t>I also want to acknowledge the disproportionate impact of youth homelessness on First Nations young people throughout Australia and its link to dispossession and systemic injustice. </a:t>
            </a:r>
            <a:endParaRPr lang="en-AU" sz="1800" b="1" i="1" dirty="0"/>
          </a:p>
          <a:p>
            <a:pPr marL="0" indent="0">
              <a:buNone/>
            </a:pPr>
            <a:endParaRPr lang="en-AU" sz="1800" b="1" i="1" dirty="0"/>
          </a:p>
          <a:p>
            <a:pPr marL="457200" indent="-457200">
              <a:buAutoNum type="arabicPeriod"/>
            </a:pPr>
            <a:endParaRPr lang="en-AU" sz="1800" i="1" dirty="0"/>
          </a:p>
          <a:p>
            <a:pPr marL="0" indent="0">
              <a:buNone/>
            </a:pPr>
            <a:endParaRPr lang="en-AU" sz="1800" i="1" dirty="0"/>
          </a:p>
          <a:p>
            <a:pPr marL="0" indent="0">
              <a:buNone/>
            </a:pPr>
            <a:endParaRPr lang="en-AU" sz="1800" i="1" dirty="0"/>
          </a:p>
        </p:txBody>
      </p:sp>
      <p:pic>
        <p:nvPicPr>
          <p:cNvPr id="4" name="Picture 3" descr="A close-up of a flag&#10;&#10;Description automatically generated">
            <a:extLst>
              <a:ext uri="{FF2B5EF4-FFF2-40B4-BE49-F238E27FC236}">
                <a16:creationId xmlns:a16="http://schemas.microsoft.com/office/drawing/2014/main" id="{FF34C370-6FBD-3F2A-8194-34986C0D2E5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4495" r="1437" b="1725"/>
          <a:stretch/>
        </p:blipFill>
        <p:spPr>
          <a:xfrm>
            <a:off x="3366080" y="4644488"/>
            <a:ext cx="2592288" cy="1664832"/>
          </a:xfrm>
          <a:prstGeom prst="rect">
            <a:avLst/>
          </a:prstGeom>
        </p:spPr>
      </p:pic>
    </p:spTree>
    <p:extLst>
      <p:ext uri="{BB962C8B-B14F-4D97-AF65-F5344CB8AC3E}">
        <p14:creationId xmlns:p14="http://schemas.microsoft.com/office/powerpoint/2010/main" val="2022237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4817D-987C-72CE-010B-F8709B230C85}"/>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F104486E-BA07-4A2E-B4DD-A3284BECC30B}"/>
              </a:ext>
            </a:extLst>
          </p:cNvPr>
          <p:cNvSpPr/>
          <p:nvPr/>
        </p:nvSpPr>
        <p:spPr>
          <a:xfrm>
            <a:off x="107504" y="116632"/>
            <a:ext cx="8928992" cy="6624736"/>
          </a:xfrm>
          <a:prstGeom prst="rect">
            <a:avLst/>
          </a:prstGeom>
          <a:solidFill>
            <a:schemeClr val="bg1"/>
          </a:solidFill>
          <a:ln>
            <a:solidFill>
              <a:srgbClr val="55B09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ln>
                <a:solidFill>
                  <a:srgbClr val="F27055"/>
                </a:solidFill>
              </a:ln>
            </a:endParaRPr>
          </a:p>
        </p:txBody>
      </p:sp>
      <p:sp>
        <p:nvSpPr>
          <p:cNvPr id="2" name="Title 1">
            <a:extLst>
              <a:ext uri="{FF2B5EF4-FFF2-40B4-BE49-F238E27FC236}">
                <a16:creationId xmlns:a16="http://schemas.microsoft.com/office/drawing/2014/main" id="{94DD3A0E-773A-B427-6972-7E548F05312F}"/>
              </a:ext>
            </a:extLst>
          </p:cNvPr>
          <p:cNvSpPr>
            <a:spLocks noGrp="1"/>
          </p:cNvSpPr>
          <p:nvPr>
            <p:ph type="title"/>
          </p:nvPr>
        </p:nvSpPr>
        <p:spPr>
          <a:xfrm>
            <a:off x="935596" y="1520788"/>
            <a:ext cx="7272808" cy="3816424"/>
          </a:xfrm>
        </p:spPr>
        <p:txBody>
          <a:bodyPr>
            <a:normAutofit/>
          </a:bodyPr>
          <a:lstStyle/>
          <a:p>
            <a:pPr algn="l"/>
            <a:r>
              <a:rPr lang="en-AU" sz="2000" dirty="0"/>
              <a:t>Advocacy is about shifting power to influence decision makers </a:t>
            </a:r>
            <a:br>
              <a:rPr lang="en-AU" sz="2000" dirty="0"/>
            </a:br>
            <a:r>
              <a:rPr lang="en-AU" sz="2000" dirty="0"/>
              <a:t>- in particular:</a:t>
            </a:r>
            <a:br>
              <a:rPr lang="en-AU" sz="2000" dirty="0"/>
            </a:br>
            <a:br>
              <a:rPr lang="en-AU" sz="2000" dirty="0"/>
            </a:br>
            <a:r>
              <a:rPr lang="en-AU" sz="2000" dirty="0"/>
              <a:t>(1) What funding and policy priorities they set</a:t>
            </a:r>
            <a:br>
              <a:rPr lang="en-AU" sz="2000" dirty="0"/>
            </a:br>
            <a:r>
              <a:rPr lang="en-AU" sz="2000" dirty="0"/>
              <a:t>(2) What pressure they feel to act</a:t>
            </a:r>
            <a:br>
              <a:rPr lang="en-AU" sz="2000" dirty="0"/>
            </a:br>
            <a:r>
              <a:rPr lang="en-AU" sz="2000" dirty="0"/>
              <a:t>(3) What outcomes they believe are possible</a:t>
            </a:r>
          </a:p>
        </p:txBody>
      </p:sp>
    </p:spTree>
    <p:extLst>
      <p:ext uri="{BB962C8B-B14F-4D97-AF65-F5344CB8AC3E}">
        <p14:creationId xmlns:p14="http://schemas.microsoft.com/office/powerpoint/2010/main" val="3023547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889823B-804D-8ED2-ED84-3F208639ED73}"/>
              </a:ext>
            </a:extLst>
          </p:cNvPr>
          <p:cNvSpPr/>
          <p:nvPr/>
        </p:nvSpPr>
        <p:spPr>
          <a:xfrm>
            <a:off x="107504" y="116632"/>
            <a:ext cx="8928992" cy="6624736"/>
          </a:xfrm>
          <a:prstGeom prst="rect">
            <a:avLst/>
          </a:prstGeom>
          <a:solidFill>
            <a:schemeClr val="bg1"/>
          </a:solidFill>
          <a:ln>
            <a:solidFill>
              <a:srgbClr val="F270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ln>
                <a:solidFill>
                  <a:srgbClr val="F27055"/>
                </a:solidFill>
              </a:ln>
            </a:endParaRPr>
          </a:p>
        </p:txBody>
      </p:sp>
      <p:sp>
        <p:nvSpPr>
          <p:cNvPr id="2" name="Title 1"/>
          <p:cNvSpPr>
            <a:spLocks noGrp="1"/>
          </p:cNvSpPr>
          <p:nvPr>
            <p:ph type="title"/>
          </p:nvPr>
        </p:nvSpPr>
        <p:spPr>
          <a:xfrm>
            <a:off x="935596" y="1520788"/>
            <a:ext cx="7272808" cy="3816424"/>
          </a:xfrm>
        </p:spPr>
        <p:txBody>
          <a:bodyPr>
            <a:normAutofit/>
          </a:bodyPr>
          <a:lstStyle/>
          <a:p>
            <a:pPr algn="l"/>
            <a:r>
              <a:rPr lang="en-AU" sz="2000" dirty="0"/>
              <a:t>Effective advocacy is planned, strategic and disciplined. </a:t>
            </a:r>
            <a:br>
              <a:rPr lang="en-AU" sz="2000" dirty="0"/>
            </a:br>
            <a:br>
              <a:rPr lang="en-AU" sz="2000" dirty="0"/>
            </a:br>
            <a:r>
              <a:rPr lang="en-AU" sz="2000" dirty="0"/>
              <a:t>It requires a clear purpose, a well-informed theory of change and the tactics to deliver it.</a:t>
            </a:r>
          </a:p>
        </p:txBody>
      </p:sp>
    </p:spTree>
    <p:extLst>
      <p:ext uri="{BB962C8B-B14F-4D97-AF65-F5344CB8AC3E}">
        <p14:creationId xmlns:p14="http://schemas.microsoft.com/office/powerpoint/2010/main" val="4151308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02DA6-6A66-6F9E-D9B4-F2647E10DC24}"/>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AF1E6B61-B105-73FB-77B7-314AFBCF0D07}"/>
              </a:ext>
            </a:extLst>
          </p:cNvPr>
          <p:cNvSpPr/>
          <p:nvPr/>
        </p:nvSpPr>
        <p:spPr>
          <a:xfrm>
            <a:off x="107504" y="116632"/>
            <a:ext cx="8928992" cy="6624736"/>
          </a:xfrm>
          <a:prstGeom prst="rect">
            <a:avLst/>
          </a:prstGeom>
          <a:solidFill>
            <a:schemeClr val="bg1"/>
          </a:solidFill>
          <a:ln>
            <a:solidFill>
              <a:srgbClr val="55B09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ln>
                <a:solidFill>
                  <a:srgbClr val="F27055"/>
                </a:solidFill>
              </a:ln>
            </a:endParaRPr>
          </a:p>
        </p:txBody>
      </p:sp>
      <p:sp>
        <p:nvSpPr>
          <p:cNvPr id="2" name="Title 1">
            <a:extLst>
              <a:ext uri="{FF2B5EF4-FFF2-40B4-BE49-F238E27FC236}">
                <a16:creationId xmlns:a16="http://schemas.microsoft.com/office/drawing/2014/main" id="{D0A64EE8-AB9B-5515-455B-777FD68B50AD}"/>
              </a:ext>
            </a:extLst>
          </p:cNvPr>
          <p:cNvSpPr>
            <a:spLocks noGrp="1"/>
          </p:cNvSpPr>
          <p:nvPr>
            <p:ph type="title"/>
          </p:nvPr>
        </p:nvSpPr>
        <p:spPr>
          <a:xfrm>
            <a:off x="935596" y="1520788"/>
            <a:ext cx="7272808" cy="3816424"/>
          </a:xfrm>
        </p:spPr>
        <p:txBody>
          <a:bodyPr>
            <a:normAutofit/>
          </a:bodyPr>
          <a:lstStyle/>
          <a:p>
            <a:pPr algn="l"/>
            <a:r>
              <a:rPr lang="en-AU" sz="2000" dirty="0"/>
              <a:t>You don’t have to agree with a government to influence it, </a:t>
            </a:r>
            <a:br>
              <a:rPr lang="en-AU" sz="2000" dirty="0"/>
            </a:br>
            <a:r>
              <a:rPr lang="en-AU" sz="2000" dirty="0"/>
              <a:t>but you do need to understand it.</a:t>
            </a:r>
            <a:br>
              <a:rPr lang="en-AU" sz="2000" dirty="0"/>
            </a:br>
            <a:br>
              <a:rPr lang="en-AU" sz="2000" dirty="0"/>
            </a:br>
            <a:r>
              <a:rPr lang="en-GB" sz="2000" dirty="0"/>
              <a:t>Governments don’t fund problems, they fund decisions. </a:t>
            </a:r>
            <a:br>
              <a:rPr lang="en-GB" sz="2000" dirty="0"/>
            </a:br>
            <a:r>
              <a:rPr lang="en-GB" sz="2000" dirty="0"/>
              <a:t>We can change those decisions.</a:t>
            </a:r>
            <a:endParaRPr lang="en-AU" sz="2000" dirty="0"/>
          </a:p>
        </p:txBody>
      </p:sp>
    </p:spTree>
    <p:extLst>
      <p:ext uri="{BB962C8B-B14F-4D97-AF65-F5344CB8AC3E}">
        <p14:creationId xmlns:p14="http://schemas.microsoft.com/office/powerpoint/2010/main" val="2640054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9A29A-89A8-E429-7E73-1151B687F85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1CF19389-6CA9-F2C5-F3E0-5E34EADDE777}"/>
              </a:ext>
            </a:extLst>
          </p:cNvPr>
          <p:cNvSpPr/>
          <p:nvPr/>
        </p:nvSpPr>
        <p:spPr>
          <a:xfrm>
            <a:off x="107504" y="116632"/>
            <a:ext cx="8928992" cy="6624736"/>
          </a:xfrm>
          <a:prstGeom prst="rect">
            <a:avLst/>
          </a:prstGeom>
          <a:solidFill>
            <a:schemeClr val="bg1"/>
          </a:solidFill>
          <a:ln>
            <a:solidFill>
              <a:srgbClr val="F270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ln>
                <a:solidFill>
                  <a:srgbClr val="F27055"/>
                </a:solidFill>
              </a:ln>
            </a:endParaRPr>
          </a:p>
        </p:txBody>
      </p:sp>
      <p:sp>
        <p:nvSpPr>
          <p:cNvPr id="2" name="Title 1">
            <a:extLst>
              <a:ext uri="{FF2B5EF4-FFF2-40B4-BE49-F238E27FC236}">
                <a16:creationId xmlns:a16="http://schemas.microsoft.com/office/drawing/2014/main" id="{D9C3DBC0-26E4-6829-A3AD-208E4C6B7DAD}"/>
              </a:ext>
            </a:extLst>
          </p:cNvPr>
          <p:cNvSpPr>
            <a:spLocks noGrp="1"/>
          </p:cNvSpPr>
          <p:nvPr>
            <p:ph type="title"/>
          </p:nvPr>
        </p:nvSpPr>
        <p:spPr>
          <a:xfrm>
            <a:off x="935596" y="1520788"/>
            <a:ext cx="7272808" cy="3816424"/>
          </a:xfrm>
        </p:spPr>
        <p:txBody>
          <a:bodyPr>
            <a:normAutofit/>
          </a:bodyPr>
          <a:lstStyle/>
          <a:p>
            <a:pPr algn="l"/>
            <a:r>
              <a:rPr lang="en-AU" sz="2000" dirty="0"/>
              <a:t>We can learn to adapt our message and our tactics without compromising our values and commitment to young people.</a:t>
            </a:r>
            <a:br>
              <a:rPr lang="en-AU" sz="2000" dirty="0"/>
            </a:br>
            <a:br>
              <a:rPr lang="en-AU" sz="2000" dirty="0"/>
            </a:br>
            <a:r>
              <a:rPr lang="en-AU" sz="2000" dirty="0"/>
              <a:t>Centring lived experience in our advocacy isn’t a tactic, </a:t>
            </a:r>
            <a:br>
              <a:rPr lang="en-AU" sz="2000" dirty="0"/>
            </a:br>
            <a:r>
              <a:rPr lang="en-AU" sz="2000" dirty="0"/>
              <a:t>it’s a responsibility.</a:t>
            </a:r>
          </a:p>
        </p:txBody>
      </p:sp>
    </p:spTree>
    <p:extLst>
      <p:ext uri="{BB962C8B-B14F-4D97-AF65-F5344CB8AC3E}">
        <p14:creationId xmlns:p14="http://schemas.microsoft.com/office/powerpoint/2010/main" val="1381180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1E7879-528B-A09B-D2F6-479B9C97E43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8ACC2F62-3F91-5799-D5FB-26036A94D881}"/>
              </a:ext>
            </a:extLst>
          </p:cNvPr>
          <p:cNvSpPr/>
          <p:nvPr/>
        </p:nvSpPr>
        <p:spPr>
          <a:xfrm>
            <a:off x="107504" y="116632"/>
            <a:ext cx="8928992" cy="6624736"/>
          </a:xfrm>
          <a:prstGeom prst="rect">
            <a:avLst/>
          </a:prstGeom>
          <a:solidFill>
            <a:schemeClr val="bg1"/>
          </a:solidFill>
          <a:ln>
            <a:solidFill>
              <a:srgbClr val="55B09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ln>
                <a:solidFill>
                  <a:srgbClr val="F27055"/>
                </a:solidFill>
              </a:ln>
            </a:endParaRPr>
          </a:p>
        </p:txBody>
      </p:sp>
      <p:sp>
        <p:nvSpPr>
          <p:cNvPr id="2" name="Title 1">
            <a:extLst>
              <a:ext uri="{FF2B5EF4-FFF2-40B4-BE49-F238E27FC236}">
                <a16:creationId xmlns:a16="http://schemas.microsoft.com/office/drawing/2014/main" id="{5117C5FA-C1BA-FDF8-9A63-BB69B3CDC22E}"/>
              </a:ext>
            </a:extLst>
          </p:cNvPr>
          <p:cNvSpPr>
            <a:spLocks noGrp="1"/>
          </p:cNvSpPr>
          <p:nvPr>
            <p:ph type="title"/>
          </p:nvPr>
        </p:nvSpPr>
        <p:spPr>
          <a:xfrm>
            <a:off x="935596" y="1520788"/>
            <a:ext cx="7272808" cy="3816424"/>
          </a:xfrm>
        </p:spPr>
        <p:txBody>
          <a:bodyPr>
            <a:normAutofit/>
          </a:bodyPr>
          <a:lstStyle/>
          <a:p>
            <a:pPr algn="l"/>
            <a:r>
              <a:rPr lang="en-AU" sz="2000" dirty="0"/>
              <a:t>All governments are trying to solve problems. These can be policy problems, budget problems, political problems or even personal problems for individual decision makers.</a:t>
            </a:r>
            <a:br>
              <a:rPr lang="en-AU" sz="2000" dirty="0"/>
            </a:br>
            <a:br>
              <a:rPr lang="en-AU" sz="2000" dirty="0"/>
            </a:br>
            <a:r>
              <a:rPr lang="en-AU" sz="2000" dirty="0"/>
              <a:t>Understanding what problems we can solve or assist with - and what problems we can create or sharpen - is important to understanding our power and influence.</a:t>
            </a:r>
          </a:p>
        </p:txBody>
      </p:sp>
    </p:spTree>
    <p:extLst>
      <p:ext uri="{BB962C8B-B14F-4D97-AF65-F5344CB8AC3E}">
        <p14:creationId xmlns:p14="http://schemas.microsoft.com/office/powerpoint/2010/main" val="3039378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45F8B-5FCB-B3D9-B76C-BD722BB1AED7}"/>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DBB37C9-9A76-B352-DDC2-1194D66636F7}"/>
              </a:ext>
            </a:extLst>
          </p:cNvPr>
          <p:cNvSpPr/>
          <p:nvPr/>
        </p:nvSpPr>
        <p:spPr>
          <a:xfrm>
            <a:off x="107504" y="116632"/>
            <a:ext cx="8928992" cy="6624736"/>
          </a:xfrm>
          <a:prstGeom prst="rect">
            <a:avLst/>
          </a:prstGeom>
          <a:solidFill>
            <a:schemeClr val="bg1"/>
          </a:solidFill>
          <a:ln>
            <a:solidFill>
              <a:srgbClr val="F270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ln>
                <a:solidFill>
                  <a:srgbClr val="F27055"/>
                </a:solidFill>
              </a:ln>
            </a:endParaRPr>
          </a:p>
        </p:txBody>
      </p:sp>
      <p:sp>
        <p:nvSpPr>
          <p:cNvPr id="2" name="Title 1">
            <a:extLst>
              <a:ext uri="{FF2B5EF4-FFF2-40B4-BE49-F238E27FC236}">
                <a16:creationId xmlns:a16="http://schemas.microsoft.com/office/drawing/2014/main" id="{9EE4BF18-2FDE-30BC-462E-067B04E1BA98}"/>
              </a:ext>
            </a:extLst>
          </p:cNvPr>
          <p:cNvSpPr>
            <a:spLocks noGrp="1"/>
          </p:cNvSpPr>
          <p:nvPr>
            <p:ph type="title"/>
          </p:nvPr>
        </p:nvSpPr>
        <p:spPr>
          <a:xfrm>
            <a:off x="935596" y="1520788"/>
            <a:ext cx="7272808" cy="3816424"/>
          </a:xfrm>
        </p:spPr>
        <p:txBody>
          <a:bodyPr>
            <a:normAutofit/>
          </a:bodyPr>
          <a:lstStyle/>
          <a:p>
            <a:pPr algn="l"/>
            <a:r>
              <a:rPr lang="en-AU" sz="2000" dirty="0"/>
              <a:t>What is driving the Queensland Government?</a:t>
            </a:r>
            <a:br>
              <a:rPr lang="en-AU" sz="2000" dirty="0"/>
            </a:br>
            <a:br>
              <a:rPr lang="en-AU" sz="2000" dirty="0"/>
            </a:br>
            <a:r>
              <a:rPr lang="en-AU" sz="2000" dirty="0"/>
              <a:t>(1) Community safety and youth crime</a:t>
            </a:r>
            <a:br>
              <a:rPr lang="en-AU" sz="2000" dirty="0"/>
            </a:br>
            <a:r>
              <a:rPr lang="en-AU" sz="2000" dirty="0"/>
              <a:t>(2) Housing supply and home ownership</a:t>
            </a:r>
            <a:br>
              <a:rPr lang="en-AU" sz="2000" dirty="0"/>
            </a:br>
            <a:r>
              <a:rPr lang="en-AU" sz="2000" dirty="0"/>
              <a:t>(3) Health system problems and improvements</a:t>
            </a:r>
            <a:br>
              <a:rPr lang="en-AU" sz="2000" dirty="0"/>
            </a:br>
            <a:r>
              <a:rPr lang="en-AU" sz="2000" dirty="0"/>
              <a:t>(4) Cost of living pressure and household bills</a:t>
            </a:r>
            <a:br>
              <a:rPr lang="en-AU" sz="2000" dirty="0"/>
            </a:br>
            <a:r>
              <a:rPr lang="en-AU" sz="2000" dirty="0"/>
              <a:t>(5) Economic growth and infrastructure</a:t>
            </a:r>
          </a:p>
        </p:txBody>
      </p:sp>
    </p:spTree>
    <p:extLst>
      <p:ext uri="{BB962C8B-B14F-4D97-AF65-F5344CB8AC3E}">
        <p14:creationId xmlns:p14="http://schemas.microsoft.com/office/powerpoint/2010/main" val="1973516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8735F-6B40-0CE4-ADB9-BE39C5B555A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15088E5-549D-BA57-49CD-1081A78AC145}"/>
              </a:ext>
            </a:extLst>
          </p:cNvPr>
          <p:cNvSpPr/>
          <p:nvPr/>
        </p:nvSpPr>
        <p:spPr>
          <a:xfrm>
            <a:off x="107504" y="116632"/>
            <a:ext cx="8928992" cy="6624736"/>
          </a:xfrm>
          <a:prstGeom prst="rect">
            <a:avLst/>
          </a:prstGeom>
          <a:solidFill>
            <a:schemeClr val="bg1"/>
          </a:solidFill>
          <a:ln>
            <a:solidFill>
              <a:srgbClr val="55B09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ln>
                <a:solidFill>
                  <a:srgbClr val="F27055"/>
                </a:solidFill>
              </a:ln>
            </a:endParaRPr>
          </a:p>
        </p:txBody>
      </p:sp>
      <p:sp>
        <p:nvSpPr>
          <p:cNvPr id="2" name="Title 1">
            <a:extLst>
              <a:ext uri="{FF2B5EF4-FFF2-40B4-BE49-F238E27FC236}">
                <a16:creationId xmlns:a16="http://schemas.microsoft.com/office/drawing/2014/main" id="{70AEF45C-F180-8808-22D4-CB1DFC260F59}"/>
              </a:ext>
            </a:extLst>
          </p:cNvPr>
          <p:cNvSpPr>
            <a:spLocks noGrp="1"/>
          </p:cNvSpPr>
          <p:nvPr>
            <p:ph type="title"/>
          </p:nvPr>
        </p:nvSpPr>
        <p:spPr>
          <a:xfrm>
            <a:off x="935596" y="1520788"/>
            <a:ext cx="7272808" cy="3816424"/>
          </a:xfrm>
        </p:spPr>
        <p:txBody>
          <a:bodyPr>
            <a:normAutofit/>
          </a:bodyPr>
          <a:lstStyle/>
          <a:p>
            <a:pPr algn="l"/>
            <a:r>
              <a:rPr lang="en-AU" sz="2000" dirty="0"/>
              <a:t>Effective tactics for challenging times:</a:t>
            </a:r>
            <a:br>
              <a:rPr lang="en-AU" sz="2000" dirty="0"/>
            </a:br>
            <a:br>
              <a:rPr lang="en-AU" sz="2000" dirty="0"/>
            </a:br>
            <a:r>
              <a:rPr lang="en-AU" sz="2000" dirty="0"/>
              <a:t>(1) Coalition building</a:t>
            </a:r>
            <a:br>
              <a:rPr lang="en-AU" sz="2000" dirty="0"/>
            </a:br>
            <a:r>
              <a:rPr lang="en-AU" sz="2000" dirty="0"/>
              <a:t>(2) Community engagement</a:t>
            </a:r>
            <a:br>
              <a:rPr lang="en-AU" sz="2000" dirty="0"/>
            </a:br>
            <a:r>
              <a:rPr lang="en-AU" sz="2000" dirty="0"/>
              <a:t>(3) Place-based approaches and partnerships</a:t>
            </a:r>
            <a:br>
              <a:rPr lang="en-AU" sz="2000" dirty="0"/>
            </a:br>
            <a:r>
              <a:rPr lang="en-AU" sz="2000" dirty="0"/>
              <a:t>(4) Government engagement at every level</a:t>
            </a:r>
            <a:br>
              <a:rPr lang="en-AU" sz="2000" dirty="0"/>
            </a:br>
            <a:r>
              <a:rPr lang="en-AU" sz="2000" dirty="0"/>
              <a:t>(5) Engaging with the Opposition</a:t>
            </a:r>
            <a:br>
              <a:rPr lang="en-AU" sz="2000" dirty="0"/>
            </a:br>
            <a:r>
              <a:rPr lang="en-AU" sz="2000" dirty="0"/>
              <a:t>(6) Re-framing (and testing) our messages</a:t>
            </a:r>
            <a:br>
              <a:rPr lang="en-AU" sz="2000" dirty="0"/>
            </a:br>
            <a:r>
              <a:rPr lang="en-AU" sz="2000" dirty="0"/>
              <a:t>(7) Supporting lived experience advocacy and leadership</a:t>
            </a:r>
          </a:p>
        </p:txBody>
      </p:sp>
    </p:spTree>
    <p:extLst>
      <p:ext uri="{BB962C8B-B14F-4D97-AF65-F5344CB8AC3E}">
        <p14:creationId xmlns:p14="http://schemas.microsoft.com/office/powerpoint/2010/main" val="1908184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78b94ea-1f22-4563-8000-cbb27bff954b">
      <Terms xmlns="http://schemas.microsoft.com/office/infopath/2007/PartnerControls"/>
    </lcf76f155ced4ddcb4097134ff3c332f>
    <TaxCatchAll xmlns="c7bc62ea-97a2-4496-b0c3-6e7c71695ce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8EE9CE6CFB1944894025E59B1B94BA0" ma:contentTypeVersion="18" ma:contentTypeDescription="Create a new document." ma:contentTypeScope="" ma:versionID="ee369ca9f37701916ac32a631496f67d">
  <xsd:schema xmlns:xsd="http://www.w3.org/2001/XMLSchema" xmlns:xs="http://www.w3.org/2001/XMLSchema" xmlns:p="http://schemas.microsoft.com/office/2006/metadata/properties" xmlns:ns2="178b94ea-1f22-4563-8000-cbb27bff954b" xmlns:ns3="c7bc62ea-97a2-4496-b0c3-6e7c71695ce6" targetNamespace="http://schemas.microsoft.com/office/2006/metadata/properties" ma:root="true" ma:fieldsID="d297a0727f543a8ac383ff2ee0d9ea20" ns2:_="" ns3:_="">
    <xsd:import namespace="178b94ea-1f22-4563-8000-cbb27bff954b"/>
    <xsd:import namespace="c7bc62ea-97a2-4496-b0c3-6e7c71695ce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8b94ea-1f22-4563-8000-cbb27bff95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10b5c62-309f-4fe3-a59b-b112447ef86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7bc62ea-97a2-4496-b0c3-6e7c71695ce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19eb4bf-f562-4b64-ab07-72fc68715196}" ma:internalName="TaxCatchAll" ma:showField="CatchAllData" ma:web="c7bc62ea-97a2-4496-b0c3-6e7c71695ce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0EB502-B243-4BD7-835D-F15A2807637C}">
  <ds:schemaRefs>
    <ds:schemaRef ds:uri="http://schemas.microsoft.com/office/2006/metadata/properties"/>
    <ds:schemaRef ds:uri="http://schemas.microsoft.com/office/infopath/2007/PartnerControls"/>
    <ds:schemaRef ds:uri="178b94ea-1f22-4563-8000-cbb27bff954b"/>
    <ds:schemaRef ds:uri="c7bc62ea-97a2-4496-b0c3-6e7c71695ce6"/>
  </ds:schemaRefs>
</ds:datastoreItem>
</file>

<file path=customXml/itemProps2.xml><?xml version="1.0" encoding="utf-8"?>
<ds:datastoreItem xmlns:ds="http://schemas.openxmlformats.org/officeDocument/2006/customXml" ds:itemID="{1B310B6F-9A9E-4BC8-AA25-3B77426EE4A6}">
  <ds:schemaRefs>
    <ds:schemaRef ds:uri="http://schemas.microsoft.com/sharepoint/v3/contenttype/forms"/>
  </ds:schemaRefs>
</ds:datastoreItem>
</file>

<file path=customXml/itemProps3.xml><?xml version="1.0" encoding="utf-8"?>
<ds:datastoreItem xmlns:ds="http://schemas.openxmlformats.org/officeDocument/2006/customXml" ds:itemID="{CFEF5681-4EAC-47D4-A094-129CC18A4A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8b94ea-1f22-4563-8000-cbb27bff954b"/>
    <ds:schemaRef ds:uri="c7bc62ea-97a2-4496-b0c3-6e7c71695c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7228</TotalTime>
  <Words>425</Words>
  <Application>Microsoft Office PowerPoint</Application>
  <PresentationFormat>On-screen Show (4:3)</PresentationFormat>
  <Paragraphs>28</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Acknowledgement of Country </vt:lpstr>
      <vt:lpstr>Advocacy is about shifting power to influence decision makers  - in particular:  (1) What funding and policy priorities they set (2) What pressure they feel to act (3) What outcomes they believe are possible</vt:lpstr>
      <vt:lpstr>Effective advocacy is planned, strategic and disciplined.   It requires a clear purpose, a well-informed theory of change and the tactics to deliver it.</vt:lpstr>
      <vt:lpstr>You don’t have to agree with a government to influence it,  but you do need to understand it.  Governments don’t fund problems, they fund decisions.  We can change those decisions.</vt:lpstr>
      <vt:lpstr>We can learn to adapt our message and our tactics without compromising our values and commitment to young people.  Centring lived experience in our advocacy isn’t a tactic,  it’s a responsibility.</vt:lpstr>
      <vt:lpstr>All governments are trying to solve problems. These can be policy problems, budget problems, political problems or even personal problems for individual decision makers.  Understanding what problems we can solve or assist with - and what problems we can create or sharpen - is important to understanding our power and influence.</vt:lpstr>
      <vt:lpstr>What is driving the Queensland Government?  (1) Community safety and youth crime (2) Housing supply and home ownership (3) Health system problems and improvements (4) Cost of living pressure and household bills (5) Economic growth and infrastructure</vt:lpstr>
      <vt:lpstr>Effective tactics for challenging times:  (1) Coalition building (2) Community engagement (3) Place-based approaches and partnerships (4) Government engagement at every level (5) Engaging with the Opposition (6) Re-framing (and testing) our messages (7) Supporting lived experience advocacy and leadership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Scoullar</dc:creator>
  <cp:lastModifiedBy>Lorraine Dupree</cp:lastModifiedBy>
  <cp:revision>352</cp:revision>
  <cp:lastPrinted>2023-09-04T02:16:46Z</cp:lastPrinted>
  <dcterms:created xsi:type="dcterms:W3CDTF">2012-03-19T20:49:05Z</dcterms:created>
  <dcterms:modified xsi:type="dcterms:W3CDTF">2026-04-02T02:22:59Z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0x01010048EE9CE6CFB1944894025E59B1B94BA0</vt:lpwstr>
  </property>
</Properties>
</file>