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82" r:id="rId3"/>
    <p:sldMasterId id="2147483747" r:id="rId4"/>
  </p:sldMasterIdLst>
  <p:notesMasterIdLst>
    <p:notesMasterId r:id="rId53"/>
  </p:notesMasterIdLst>
  <p:sldIdLst>
    <p:sldId id="2147473238" r:id="rId5"/>
    <p:sldId id="2147473255" r:id="rId6"/>
    <p:sldId id="2147473269" r:id="rId7"/>
    <p:sldId id="2147473279" r:id="rId8"/>
    <p:sldId id="2147473265" r:id="rId9"/>
    <p:sldId id="356" r:id="rId10"/>
    <p:sldId id="2147473294" r:id="rId11"/>
    <p:sldId id="544" r:id="rId12"/>
    <p:sldId id="2147473260" r:id="rId13"/>
    <p:sldId id="511" r:id="rId14"/>
    <p:sldId id="304" r:id="rId15"/>
    <p:sldId id="541" r:id="rId16"/>
    <p:sldId id="535" r:id="rId17"/>
    <p:sldId id="496" r:id="rId18"/>
    <p:sldId id="491" r:id="rId19"/>
    <p:sldId id="629" r:id="rId20"/>
    <p:sldId id="537" r:id="rId21"/>
    <p:sldId id="492" r:id="rId22"/>
    <p:sldId id="2147473303" r:id="rId23"/>
    <p:sldId id="2147473291" r:id="rId24"/>
    <p:sldId id="2147473292" r:id="rId25"/>
    <p:sldId id="2147473289" r:id="rId26"/>
    <p:sldId id="2147473302" r:id="rId27"/>
    <p:sldId id="2147473305" r:id="rId28"/>
    <p:sldId id="2147473307" r:id="rId29"/>
    <p:sldId id="256" r:id="rId30"/>
    <p:sldId id="2147473324" r:id="rId31"/>
    <p:sldId id="2147473316" r:id="rId32"/>
    <p:sldId id="259" r:id="rId33"/>
    <p:sldId id="260" r:id="rId34"/>
    <p:sldId id="261" r:id="rId35"/>
    <p:sldId id="262" r:id="rId36"/>
    <p:sldId id="2147473308" r:id="rId37"/>
    <p:sldId id="2147473309" r:id="rId38"/>
    <p:sldId id="2147473310" r:id="rId39"/>
    <p:sldId id="2147473311" r:id="rId40"/>
    <p:sldId id="2147473312" r:id="rId41"/>
    <p:sldId id="2147473313" r:id="rId42"/>
    <p:sldId id="2147473314" r:id="rId43"/>
    <p:sldId id="2147473239" r:id="rId44"/>
    <p:sldId id="258" r:id="rId45"/>
    <p:sldId id="512" r:id="rId46"/>
    <p:sldId id="514" r:id="rId47"/>
    <p:sldId id="519" r:id="rId48"/>
    <p:sldId id="520" r:id="rId49"/>
    <p:sldId id="566" r:id="rId50"/>
    <p:sldId id="426" r:id="rId51"/>
    <p:sldId id="214747326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29412F-7195-9145-9D66-64A015C3C170}" v="40" dt="2026-03-23T03:25:04.3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48" autoAdjust="0"/>
    <p:restoredTop sz="94046"/>
  </p:normalViewPr>
  <p:slideViewPr>
    <p:cSldViewPr snapToGrid="0" showGuides="1">
      <p:cViewPr>
        <p:scale>
          <a:sx n="80" d="100"/>
          <a:sy n="80" d="100"/>
        </p:scale>
        <p:origin x="1264" y="752"/>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chemeClr val="accent4"/>
              </a:solidFill>
              <a:ln w="19050">
                <a:noFill/>
              </a:ln>
              <a:effectLst/>
            </c:spPr>
            <c:extLst>
              <c:ext xmlns:c16="http://schemas.microsoft.com/office/drawing/2014/chart" uri="{C3380CC4-5D6E-409C-BE32-E72D297353CC}">
                <c16:uniqueId val="{00000002-90A0-4B2F-AEBF-EFE75D7AE4CF}"/>
              </c:ext>
            </c:extLst>
          </c:dPt>
          <c:dPt>
            <c:idx val="1"/>
            <c:bubble3D val="0"/>
            <c:spPr>
              <a:pattFill prst="wdDnDiag">
                <a:fgClr>
                  <a:schemeClr val="bg2">
                    <a:lumMod val="50000"/>
                  </a:schemeClr>
                </a:fgClr>
                <a:bgClr>
                  <a:schemeClr val="tx1"/>
                </a:bgClr>
              </a:pattFill>
              <a:ln w="19050">
                <a:noFill/>
              </a:ln>
              <a:effectLst/>
            </c:spPr>
            <c:extLst>
              <c:ext xmlns:c16="http://schemas.microsoft.com/office/drawing/2014/chart" uri="{C3380CC4-5D6E-409C-BE32-E72D297353CC}">
                <c16:uniqueId val="{00000001-90A0-4B2F-AEBF-EFE75D7AE4CF}"/>
              </c:ext>
            </c:extLst>
          </c:dPt>
          <c:cat>
            <c:strRef>
              <c:f>Sheet1!$A$2:$A$3</c:f>
              <c:strCache>
                <c:ptCount val="2"/>
                <c:pt idx="0">
                  <c:v>1st Qtr</c:v>
                </c:pt>
                <c:pt idx="1">
                  <c:v>2nd Qtr</c:v>
                </c:pt>
              </c:strCache>
            </c:strRef>
          </c:cat>
          <c:val>
            <c:numRef>
              <c:f>Sheet1!$B$2:$B$3</c:f>
              <c:numCache>
                <c:formatCode>General</c:formatCode>
                <c:ptCount val="2"/>
                <c:pt idx="0">
                  <c:v>62</c:v>
                </c:pt>
                <c:pt idx="1">
                  <c:v>38</c:v>
                </c:pt>
              </c:numCache>
            </c:numRef>
          </c:val>
          <c:extLst>
            <c:ext xmlns:c16="http://schemas.microsoft.com/office/drawing/2014/chart" uri="{C3380CC4-5D6E-409C-BE32-E72D297353CC}">
              <c16:uniqueId val="{00000000-90A0-4B2F-AEBF-EFE75D7AE4C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chemeClr val="accent3">
                  <a:lumMod val="20000"/>
                  <a:lumOff val="80000"/>
                </a:schemeClr>
              </a:solidFill>
              <a:ln w="19050">
                <a:noFill/>
              </a:ln>
              <a:effectLst/>
            </c:spPr>
            <c:extLst>
              <c:ext xmlns:c16="http://schemas.microsoft.com/office/drawing/2014/chart" uri="{C3380CC4-5D6E-409C-BE32-E72D297353CC}">
                <c16:uniqueId val="{00000001-796F-4F2F-B12A-F212425E97A3}"/>
              </c:ext>
            </c:extLst>
          </c:dPt>
          <c:dPt>
            <c:idx val="1"/>
            <c:bubble3D val="0"/>
            <c:spPr>
              <a:pattFill prst="wdDnDiag">
                <a:fgClr>
                  <a:schemeClr val="accent3">
                    <a:lumMod val="50000"/>
                  </a:schemeClr>
                </a:fgClr>
                <a:bgClr>
                  <a:schemeClr val="tx1"/>
                </a:bgClr>
              </a:pattFill>
              <a:ln w="19050">
                <a:noFill/>
              </a:ln>
              <a:effectLst/>
            </c:spPr>
            <c:extLst>
              <c:ext xmlns:c16="http://schemas.microsoft.com/office/drawing/2014/chart" uri="{C3380CC4-5D6E-409C-BE32-E72D297353CC}">
                <c16:uniqueId val="{00000003-796F-4F2F-B12A-F212425E97A3}"/>
              </c:ext>
            </c:extLst>
          </c:dPt>
          <c:cat>
            <c:strRef>
              <c:f>Sheet1!$A$2:$A$3</c:f>
              <c:strCache>
                <c:ptCount val="2"/>
                <c:pt idx="0">
                  <c:v>1st Qtr</c:v>
                </c:pt>
                <c:pt idx="1">
                  <c:v>2nd Qtr</c:v>
                </c:pt>
              </c:strCache>
            </c:strRef>
          </c:cat>
          <c:val>
            <c:numRef>
              <c:f>Sheet1!$B$2:$B$3</c:f>
              <c:numCache>
                <c:formatCode>General</c:formatCode>
                <c:ptCount val="2"/>
                <c:pt idx="0">
                  <c:v>39.4</c:v>
                </c:pt>
                <c:pt idx="1">
                  <c:v>60.6</c:v>
                </c:pt>
              </c:numCache>
            </c:numRef>
          </c:val>
          <c:extLst>
            <c:ext xmlns:c16="http://schemas.microsoft.com/office/drawing/2014/chart" uri="{C3380CC4-5D6E-409C-BE32-E72D297353CC}">
              <c16:uniqueId val="{00000004-796F-4F2F-B12A-F212425E97A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chemeClr val="accent3">
                  <a:lumMod val="20000"/>
                  <a:lumOff val="80000"/>
                </a:schemeClr>
              </a:solidFill>
              <a:ln w="19050">
                <a:noFill/>
              </a:ln>
              <a:effectLst/>
            </c:spPr>
            <c:extLst>
              <c:ext xmlns:c16="http://schemas.microsoft.com/office/drawing/2014/chart" uri="{C3380CC4-5D6E-409C-BE32-E72D297353CC}">
                <c16:uniqueId val="{00000001-796F-4F2F-B12A-F212425E97A3}"/>
              </c:ext>
            </c:extLst>
          </c:dPt>
          <c:dPt>
            <c:idx val="1"/>
            <c:bubble3D val="0"/>
            <c:spPr>
              <a:pattFill prst="wdDnDiag">
                <a:fgClr>
                  <a:schemeClr val="accent3">
                    <a:lumMod val="50000"/>
                  </a:schemeClr>
                </a:fgClr>
                <a:bgClr>
                  <a:schemeClr val="tx1"/>
                </a:bgClr>
              </a:pattFill>
              <a:ln w="19050">
                <a:noFill/>
              </a:ln>
              <a:effectLst/>
            </c:spPr>
            <c:extLst>
              <c:ext xmlns:c16="http://schemas.microsoft.com/office/drawing/2014/chart" uri="{C3380CC4-5D6E-409C-BE32-E72D297353CC}">
                <c16:uniqueId val="{00000003-796F-4F2F-B12A-F212425E97A3}"/>
              </c:ext>
            </c:extLst>
          </c:dPt>
          <c:cat>
            <c:strRef>
              <c:f>Sheet1!$A$2:$A$3</c:f>
              <c:strCache>
                <c:ptCount val="2"/>
                <c:pt idx="0">
                  <c:v>1st Qtr</c:v>
                </c:pt>
                <c:pt idx="1">
                  <c:v>2nd Qtr</c:v>
                </c:pt>
              </c:strCache>
            </c:strRef>
          </c:cat>
          <c:val>
            <c:numRef>
              <c:f>Sheet1!$B$2:$B$3</c:f>
              <c:numCache>
                <c:formatCode>General</c:formatCode>
                <c:ptCount val="2"/>
                <c:pt idx="0">
                  <c:v>37.4</c:v>
                </c:pt>
                <c:pt idx="1">
                  <c:v>62.6</c:v>
                </c:pt>
              </c:numCache>
            </c:numRef>
          </c:val>
          <c:extLst>
            <c:ext xmlns:c16="http://schemas.microsoft.com/office/drawing/2014/chart" uri="{C3380CC4-5D6E-409C-BE32-E72D297353CC}">
              <c16:uniqueId val="{00000004-796F-4F2F-B12A-F212425E97A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chemeClr val="accent3">
                  <a:lumMod val="20000"/>
                  <a:lumOff val="80000"/>
                </a:schemeClr>
              </a:solidFill>
              <a:ln w="19050">
                <a:noFill/>
              </a:ln>
              <a:effectLst/>
            </c:spPr>
            <c:extLst>
              <c:ext xmlns:c16="http://schemas.microsoft.com/office/drawing/2014/chart" uri="{C3380CC4-5D6E-409C-BE32-E72D297353CC}">
                <c16:uniqueId val="{00000001-796F-4F2F-B12A-F212425E97A3}"/>
              </c:ext>
            </c:extLst>
          </c:dPt>
          <c:dPt>
            <c:idx val="1"/>
            <c:bubble3D val="0"/>
            <c:spPr>
              <a:pattFill prst="wdDnDiag">
                <a:fgClr>
                  <a:schemeClr val="accent3">
                    <a:lumMod val="50000"/>
                  </a:schemeClr>
                </a:fgClr>
                <a:bgClr>
                  <a:schemeClr val="tx1"/>
                </a:bgClr>
              </a:pattFill>
              <a:ln w="19050">
                <a:noFill/>
              </a:ln>
              <a:effectLst/>
            </c:spPr>
            <c:extLst>
              <c:ext xmlns:c16="http://schemas.microsoft.com/office/drawing/2014/chart" uri="{C3380CC4-5D6E-409C-BE32-E72D297353CC}">
                <c16:uniqueId val="{00000003-796F-4F2F-B12A-F212425E97A3}"/>
              </c:ext>
            </c:extLst>
          </c:dPt>
          <c:cat>
            <c:strRef>
              <c:f>Sheet1!$A$2:$A$3</c:f>
              <c:strCache>
                <c:ptCount val="2"/>
                <c:pt idx="0">
                  <c:v>1st Qtr</c:v>
                </c:pt>
                <c:pt idx="1">
                  <c:v>2nd Qtr</c:v>
                </c:pt>
              </c:strCache>
            </c:strRef>
          </c:cat>
          <c:val>
            <c:numRef>
              <c:f>Sheet1!$B$2:$B$3</c:f>
              <c:numCache>
                <c:formatCode>General</c:formatCode>
                <c:ptCount val="2"/>
                <c:pt idx="0">
                  <c:v>22.8</c:v>
                </c:pt>
                <c:pt idx="1">
                  <c:v>77.2</c:v>
                </c:pt>
              </c:numCache>
            </c:numRef>
          </c:val>
          <c:extLst>
            <c:ext xmlns:c16="http://schemas.microsoft.com/office/drawing/2014/chart" uri="{C3380CC4-5D6E-409C-BE32-E72D297353CC}">
              <c16:uniqueId val="{00000004-796F-4F2F-B12A-F212425E97A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chemeClr val="accent4"/>
              </a:solidFill>
              <a:ln w="19050">
                <a:noFill/>
              </a:ln>
              <a:effectLst/>
            </c:spPr>
            <c:extLst>
              <c:ext xmlns:c16="http://schemas.microsoft.com/office/drawing/2014/chart" uri="{C3380CC4-5D6E-409C-BE32-E72D297353CC}">
                <c16:uniqueId val="{00000001-599E-4B61-B19F-7ECC8AD4B4A2}"/>
              </c:ext>
            </c:extLst>
          </c:dPt>
          <c:dPt>
            <c:idx val="1"/>
            <c:bubble3D val="0"/>
            <c:spPr>
              <a:pattFill prst="wdDnDiag">
                <a:fgClr>
                  <a:schemeClr val="accent4">
                    <a:lumMod val="50000"/>
                  </a:schemeClr>
                </a:fgClr>
                <a:bgClr>
                  <a:schemeClr val="tx1"/>
                </a:bgClr>
              </a:pattFill>
              <a:ln w="19050">
                <a:noFill/>
              </a:ln>
              <a:effectLst/>
            </c:spPr>
            <c:extLst>
              <c:ext xmlns:c16="http://schemas.microsoft.com/office/drawing/2014/chart" uri="{C3380CC4-5D6E-409C-BE32-E72D297353CC}">
                <c16:uniqueId val="{00000003-599E-4B61-B19F-7ECC8AD4B4A2}"/>
              </c:ext>
            </c:extLst>
          </c:dPt>
          <c:cat>
            <c:strRef>
              <c:f>Sheet1!$A$2:$A$3</c:f>
              <c:strCache>
                <c:ptCount val="2"/>
                <c:pt idx="0">
                  <c:v>1st Qtr</c:v>
                </c:pt>
                <c:pt idx="1">
                  <c:v>2nd Qtr</c:v>
                </c:pt>
              </c:strCache>
            </c:strRef>
          </c:cat>
          <c:val>
            <c:numRef>
              <c:f>Sheet1!$B$2:$B$3</c:f>
              <c:numCache>
                <c:formatCode>General</c:formatCode>
                <c:ptCount val="2"/>
                <c:pt idx="0">
                  <c:v>40.200000000000003</c:v>
                </c:pt>
                <c:pt idx="1">
                  <c:v>59.8</c:v>
                </c:pt>
              </c:numCache>
            </c:numRef>
          </c:val>
          <c:extLst>
            <c:ext xmlns:c16="http://schemas.microsoft.com/office/drawing/2014/chart" uri="{C3380CC4-5D6E-409C-BE32-E72D297353CC}">
              <c16:uniqueId val="{00000004-599E-4B61-B19F-7ECC8AD4B4A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chemeClr val="accent4"/>
              </a:solidFill>
              <a:ln w="19050">
                <a:noFill/>
              </a:ln>
              <a:effectLst/>
            </c:spPr>
            <c:extLst>
              <c:ext xmlns:c16="http://schemas.microsoft.com/office/drawing/2014/chart" uri="{C3380CC4-5D6E-409C-BE32-E72D297353CC}">
                <c16:uniqueId val="{00000001-B7BD-4590-89B1-F68D031BB69D}"/>
              </c:ext>
            </c:extLst>
          </c:dPt>
          <c:dPt>
            <c:idx val="1"/>
            <c:bubble3D val="0"/>
            <c:spPr>
              <a:pattFill prst="wdDnDiag">
                <a:fgClr>
                  <a:schemeClr val="accent4">
                    <a:lumMod val="50000"/>
                  </a:schemeClr>
                </a:fgClr>
                <a:bgClr>
                  <a:schemeClr val="tx1"/>
                </a:bgClr>
              </a:pattFill>
              <a:ln w="19050">
                <a:noFill/>
              </a:ln>
              <a:effectLst/>
            </c:spPr>
            <c:extLst>
              <c:ext xmlns:c16="http://schemas.microsoft.com/office/drawing/2014/chart" uri="{C3380CC4-5D6E-409C-BE32-E72D297353CC}">
                <c16:uniqueId val="{00000003-B7BD-4590-89B1-F68D031BB69D}"/>
              </c:ext>
            </c:extLst>
          </c:dPt>
          <c:cat>
            <c:strRef>
              <c:f>Sheet1!$A$2:$A$3</c:f>
              <c:strCache>
                <c:ptCount val="2"/>
                <c:pt idx="0">
                  <c:v>1st Qtr</c:v>
                </c:pt>
                <c:pt idx="1">
                  <c:v>2nd Qtr</c:v>
                </c:pt>
              </c:strCache>
            </c:strRef>
          </c:cat>
          <c:val>
            <c:numRef>
              <c:f>Sheet1!$B$2:$B$3</c:f>
              <c:numCache>
                <c:formatCode>General</c:formatCode>
                <c:ptCount val="2"/>
                <c:pt idx="0">
                  <c:v>38.799999999999997</c:v>
                </c:pt>
                <c:pt idx="1">
                  <c:v>61.2</c:v>
                </c:pt>
              </c:numCache>
            </c:numRef>
          </c:val>
          <c:extLst>
            <c:ext xmlns:c16="http://schemas.microsoft.com/office/drawing/2014/chart" uri="{C3380CC4-5D6E-409C-BE32-E72D297353CC}">
              <c16:uniqueId val="{00000004-B7BD-4590-89B1-F68D031BB69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chemeClr val="accent4"/>
              </a:solidFill>
              <a:ln w="19050">
                <a:noFill/>
              </a:ln>
              <a:effectLst/>
            </c:spPr>
            <c:extLst>
              <c:ext xmlns:c16="http://schemas.microsoft.com/office/drawing/2014/chart" uri="{C3380CC4-5D6E-409C-BE32-E72D297353CC}">
                <c16:uniqueId val="{00000001-5652-4EB7-9100-0DE74D4793EA}"/>
              </c:ext>
            </c:extLst>
          </c:dPt>
          <c:dPt>
            <c:idx val="1"/>
            <c:bubble3D val="0"/>
            <c:spPr>
              <a:pattFill prst="wdDnDiag">
                <a:fgClr>
                  <a:schemeClr val="accent4">
                    <a:lumMod val="50000"/>
                  </a:schemeClr>
                </a:fgClr>
                <a:bgClr>
                  <a:schemeClr val="tx1"/>
                </a:bgClr>
              </a:pattFill>
              <a:ln w="19050">
                <a:noFill/>
              </a:ln>
              <a:effectLst/>
            </c:spPr>
            <c:extLst>
              <c:ext xmlns:c16="http://schemas.microsoft.com/office/drawing/2014/chart" uri="{C3380CC4-5D6E-409C-BE32-E72D297353CC}">
                <c16:uniqueId val="{00000003-5652-4EB7-9100-0DE74D4793EA}"/>
              </c:ext>
            </c:extLst>
          </c:dPt>
          <c:cat>
            <c:strRef>
              <c:f>Sheet1!$A$2:$A$3</c:f>
              <c:strCache>
                <c:ptCount val="2"/>
                <c:pt idx="0">
                  <c:v>1st Qtr</c:v>
                </c:pt>
                <c:pt idx="1">
                  <c:v>2nd Qtr</c:v>
                </c:pt>
              </c:strCache>
            </c:strRef>
          </c:cat>
          <c:val>
            <c:numRef>
              <c:f>Sheet1!$B$2:$B$3</c:f>
              <c:numCache>
                <c:formatCode>General</c:formatCode>
                <c:ptCount val="2"/>
                <c:pt idx="0">
                  <c:v>21</c:v>
                </c:pt>
                <c:pt idx="1">
                  <c:v>79</c:v>
                </c:pt>
              </c:numCache>
            </c:numRef>
          </c:val>
          <c:extLst>
            <c:ext xmlns:c16="http://schemas.microsoft.com/office/drawing/2014/chart" uri="{C3380CC4-5D6E-409C-BE32-E72D297353CC}">
              <c16:uniqueId val="{00000004-5652-4EB7-9100-0DE74D4793E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chemeClr val="accent6"/>
              </a:solidFill>
              <a:ln w="19050">
                <a:noFill/>
              </a:ln>
              <a:effectLst/>
            </c:spPr>
            <c:extLst>
              <c:ext xmlns:c16="http://schemas.microsoft.com/office/drawing/2014/chart" uri="{C3380CC4-5D6E-409C-BE32-E72D297353CC}">
                <c16:uniqueId val="{00000002-90A0-4B2F-AEBF-EFE75D7AE4CF}"/>
              </c:ext>
            </c:extLst>
          </c:dPt>
          <c:dPt>
            <c:idx val="1"/>
            <c:bubble3D val="0"/>
            <c:spPr>
              <a:pattFill prst="wdDnDiag">
                <a:fgClr>
                  <a:schemeClr val="accent6">
                    <a:lumMod val="75000"/>
                  </a:schemeClr>
                </a:fgClr>
                <a:bgClr>
                  <a:schemeClr val="tx1"/>
                </a:bgClr>
              </a:pattFill>
              <a:ln w="19050">
                <a:noFill/>
              </a:ln>
              <a:effectLst/>
            </c:spPr>
            <c:extLst>
              <c:ext xmlns:c16="http://schemas.microsoft.com/office/drawing/2014/chart" uri="{C3380CC4-5D6E-409C-BE32-E72D297353CC}">
                <c16:uniqueId val="{00000001-90A0-4B2F-AEBF-EFE75D7AE4CF}"/>
              </c:ext>
            </c:extLst>
          </c:dPt>
          <c:cat>
            <c:strRef>
              <c:f>Sheet1!$A$2:$A$3</c:f>
              <c:strCache>
                <c:ptCount val="2"/>
                <c:pt idx="0">
                  <c:v>1st Qtr</c:v>
                </c:pt>
                <c:pt idx="1">
                  <c:v>2nd Qtr</c:v>
                </c:pt>
              </c:strCache>
            </c:strRef>
          </c:cat>
          <c:val>
            <c:numRef>
              <c:f>Sheet1!$B$2:$B$3</c:f>
              <c:numCache>
                <c:formatCode>General</c:formatCode>
                <c:ptCount val="2"/>
                <c:pt idx="0">
                  <c:v>58.4</c:v>
                </c:pt>
                <c:pt idx="1">
                  <c:v>41.6</c:v>
                </c:pt>
              </c:numCache>
            </c:numRef>
          </c:val>
          <c:extLst>
            <c:ext xmlns:c16="http://schemas.microsoft.com/office/drawing/2014/chart" uri="{C3380CC4-5D6E-409C-BE32-E72D297353CC}">
              <c16:uniqueId val="{00000000-90A0-4B2F-AEBF-EFE75D7AE4CF}"/>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chemeClr val="accent5"/>
              </a:solidFill>
              <a:ln w="19050">
                <a:noFill/>
              </a:ln>
              <a:effectLst/>
            </c:spPr>
            <c:extLst>
              <c:ext xmlns:c16="http://schemas.microsoft.com/office/drawing/2014/chart" uri="{C3380CC4-5D6E-409C-BE32-E72D297353CC}">
                <c16:uniqueId val="{00000002-90A0-4B2F-AEBF-EFE75D7AE4CF}"/>
              </c:ext>
            </c:extLst>
          </c:dPt>
          <c:dPt>
            <c:idx val="1"/>
            <c:bubble3D val="0"/>
            <c:spPr>
              <a:pattFill prst="wdDnDiag">
                <a:fgClr>
                  <a:srgbClr val="F97C67"/>
                </a:fgClr>
                <a:bgClr>
                  <a:schemeClr val="tx1"/>
                </a:bgClr>
              </a:pattFill>
              <a:ln w="19050">
                <a:noFill/>
              </a:ln>
              <a:effectLst/>
            </c:spPr>
            <c:extLst>
              <c:ext xmlns:c16="http://schemas.microsoft.com/office/drawing/2014/chart" uri="{C3380CC4-5D6E-409C-BE32-E72D297353CC}">
                <c16:uniqueId val="{00000001-90A0-4B2F-AEBF-EFE75D7AE4CF}"/>
              </c:ext>
            </c:extLst>
          </c:dPt>
          <c:cat>
            <c:strRef>
              <c:f>Sheet1!$A$2:$A$3</c:f>
              <c:strCache>
                <c:ptCount val="2"/>
                <c:pt idx="0">
                  <c:v>1st Qtr</c:v>
                </c:pt>
                <c:pt idx="1">
                  <c:v>2nd Qtr</c:v>
                </c:pt>
              </c:strCache>
            </c:strRef>
          </c:cat>
          <c:val>
            <c:numRef>
              <c:f>Sheet1!$B$2:$B$3</c:f>
              <c:numCache>
                <c:formatCode>General</c:formatCode>
                <c:ptCount val="2"/>
                <c:pt idx="0">
                  <c:v>65.5</c:v>
                </c:pt>
                <c:pt idx="1">
                  <c:v>34.5</c:v>
                </c:pt>
              </c:numCache>
            </c:numRef>
          </c:val>
          <c:extLst>
            <c:ext xmlns:c16="http://schemas.microsoft.com/office/drawing/2014/chart" uri="{C3380CC4-5D6E-409C-BE32-E72D297353CC}">
              <c16:uniqueId val="{00000000-90A0-4B2F-AEBF-EFE75D7AE4C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chemeClr val="accent6"/>
              </a:solidFill>
              <a:ln w="19050">
                <a:noFill/>
              </a:ln>
              <a:effectLst/>
            </c:spPr>
            <c:extLst>
              <c:ext xmlns:c16="http://schemas.microsoft.com/office/drawing/2014/chart" uri="{C3380CC4-5D6E-409C-BE32-E72D297353CC}">
                <c16:uniqueId val="{00000002-90A0-4B2F-AEBF-EFE75D7AE4CF}"/>
              </c:ext>
            </c:extLst>
          </c:dPt>
          <c:dPt>
            <c:idx val="1"/>
            <c:bubble3D val="0"/>
            <c:spPr>
              <a:pattFill prst="wdDnDiag">
                <a:fgClr>
                  <a:schemeClr val="accent6">
                    <a:lumMod val="75000"/>
                  </a:schemeClr>
                </a:fgClr>
                <a:bgClr>
                  <a:schemeClr val="tx1"/>
                </a:bgClr>
              </a:pattFill>
              <a:ln w="19050">
                <a:noFill/>
              </a:ln>
              <a:effectLst/>
            </c:spPr>
            <c:extLst>
              <c:ext xmlns:c16="http://schemas.microsoft.com/office/drawing/2014/chart" uri="{C3380CC4-5D6E-409C-BE32-E72D297353CC}">
                <c16:uniqueId val="{00000001-90A0-4B2F-AEBF-EFE75D7AE4CF}"/>
              </c:ext>
            </c:extLst>
          </c:dPt>
          <c:cat>
            <c:strRef>
              <c:f>Sheet1!$A$2:$A$3</c:f>
              <c:strCache>
                <c:ptCount val="2"/>
                <c:pt idx="0">
                  <c:v>1st Qtr</c:v>
                </c:pt>
                <c:pt idx="1">
                  <c:v>2nd Qtr</c:v>
                </c:pt>
              </c:strCache>
            </c:strRef>
          </c:cat>
          <c:val>
            <c:numRef>
              <c:f>Sheet1!$B$2:$B$3</c:f>
              <c:numCache>
                <c:formatCode>General</c:formatCode>
                <c:ptCount val="2"/>
                <c:pt idx="0">
                  <c:v>58.4</c:v>
                </c:pt>
                <c:pt idx="1">
                  <c:v>41.6</c:v>
                </c:pt>
              </c:numCache>
            </c:numRef>
          </c:val>
          <c:extLst>
            <c:ext xmlns:c16="http://schemas.microsoft.com/office/drawing/2014/chart" uri="{C3380CC4-5D6E-409C-BE32-E72D297353CC}">
              <c16:uniqueId val="{00000000-90A0-4B2F-AEBF-EFE75D7AE4CF}"/>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rgbClr val="CCDCF1"/>
              </a:solidFill>
              <a:ln w="19050">
                <a:noFill/>
              </a:ln>
              <a:effectLst/>
            </c:spPr>
            <c:extLst>
              <c:ext xmlns:c16="http://schemas.microsoft.com/office/drawing/2014/chart" uri="{C3380CC4-5D6E-409C-BE32-E72D297353CC}">
                <c16:uniqueId val="{00000002-90A0-4B2F-AEBF-EFE75D7AE4CF}"/>
              </c:ext>
            </c:extLst>
          </c:dPt>
          <c:dPt>
            <c:idx val="1"/>
            <c:bubble3D val="0"/>
            <c:spPr>
              <a:pattFill prst="wdDnDiag">
                <a:fgClr>
                  <a:schemeClr val="bg2">
                    <a:lumMod val="50000"/>
                  </a:schemeClr>
                </a:fgClr>
                <a:bgClr>
                  <a:schemeClr val="tx1"/>
                </a:bgClr>
              </a:pattFill>
              <a:ln w="19050">
                <a:noFill/>
              </a:ln>
              <a:effectLst/>
            </c:spPr>
            <c:extLst>
              <c:ext xmlns:c16="http://schemas.microsoft.com/office/drawing/2014/chart" uri="{C3380CC4-5D6E-409C-BE32-E72D297353CC}">
                <c16:uniqueId val="{00000001-90A0-4B2F-AEBF-EFE75D7AE4CF}"/>
              </c:ext>
            </c:extLst>
          </c:dPt>
          <c:cat>
            <c:strRef>
              <c:f>Sheet1!$A$2:$A$3</c:f>
              <c:strCache>
                <c:ptCount val="2"/>
                <c:pt idx="0">
                  <c:v>1st Qtr</c:v>
                </c:pt>
                <c:pt idx="1">
                  <c:v>2nd Qtr</c:v>
                </c:pt>
              </c:strCache>
            </c:strRef>
          </c:cat>
          <c:val>
            <c:numRef>
              <c:f>Sheet1!$B$2:$B$3</c:f>
              <c:numCache>
                <c:formatCode>General</c:formatCode>
                <c:ptCount val="2"/>
                <c:pt idx="0">
                  <c:v>81.5</c:v>
                </c:pt>
                <c:pt idx="1">
                  <c:v>18.5</c:v>
                </c:pt>
              </c:numCache>
            </c:numRef>
          </c:val>
          <c:extLst>
            <c:ext xmlns:c16="http://schemas.microsoft.com/office/drawing/2014/chart" uri="{C3380CC4-5D6E-409C-BE32-E72D297353CC}">
              <c16:uniqueId val="{00000000-90A0-4B2F-AEBF-EFE75D7AE4C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chemeClr val="accent5"/>
              </a:solidFill>
              <a:ln w="19050">
                <a:noFill/>
              </a:ln>
              <a:effectLst/>
            </c:spPr>
            <c:extLst>
              <c:ext xmlns:c16="http://schemas.microsoft.com/office/drawing/2014/chart" uri="{C3380CC4-5D6E-409C-BE32-E72D297353CC}">
                <c16:uniqueId val="{00000001-092A-4E17-98A3-D09F415EC29B}"/>
              </c:ext>
            </c:extLst>
          </c:dPt>
          <c:dPt>
            <c:idx val="1"/>
            <c:bubble3D val="0"/>
            <c:spPr>
              <a:pattFill prst="wdDnDiag">
                <a:fgClr>
                  <a:srgbClr val="F97C67"/>
                </a:fgClr>
                <a:bgClr>
                  <a:schemeClr val="tx1"/>
                </a:bgClr>
              </a:pattFill>
              <a:ln w="19050">
                <a:noFill/>
              </a:ln>
              <a:effectLst/>
            </c:spPr>
            <c:extLst>
              <c:ext xmlns:c16="http://schemas.microsoft.com/office/drawing/2014/chart" uri="{C3380CC4-5D6E-409C-BE32-E72D297353CC}">
                <c16:uniqueId val="{00000003-092A-4E17-98A3-D09F415EC29B}"/>
              </c:ext>
            </c:extLst>
          </c:dPt>
          <c:cat>
            <c:strRef>
              <c:f>Sheet1!$A$2:$A$3</c:f>
              <c:strCache>
                <c:ptCount val="2"/>
                <c:pt idx="0">
                  <c:v>1st Qtr</c:v>
                </c:pt>
                <c:pt idx="1">
                  <c:v>2nd Qtr</c:v>
                </c:pt>
              </c:strCache>
            </c:strRef>
          </c:cat>
          <c:val>
            <c:numRef>
              <c:f>Sheet1!$B$2:$B$3</c:f>
              <c:numCache>
                <c:formatCode>General</c:formatCode>
                <c:ptCount val="2"/>
                <c:pt idx="0">
                  <c:v>65.5</c:v>
                </c:pt>
                <c:pt idx="1">
                  <c:v>34.5</c:v>
                </c:pt>
              </c:numCache>
            </c:numRef>
          </c:val>
          <c:extLst>
            <c:ext xmlns:c16="http://schemas.microsoft.com/office/drawing/2014/chart" uri="{C3380CC4-5D6E-409C-BE32-E72D297353CC}">
              <c16:uniqueId val="{00000004-092A-4E17-98A3-D09F415EC29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chemeClr val="accent6"/>
              </a:solidFill>
              <a:ln w="19050">
                <a:noFill/>
              </a:ln>
              <a:effectLst/>
            </c:spPr>
            <c:extLst>
              <c:ext xmlns:c16="http://schemas.microsoft.com/office/drawing/2014/chart" uri="{C3380CC4-5D6E-409C-BE32-E72D297353CC}">
                <c16:uniqueId val="{00000002-90A0-4B2F-AEBF-EFE75D7AE4CF}"/>
              </c:ext>
            </c:extLst>
          </c:dPt>
          <c:dPt>
            <c:idx val="1"/>
            <c:bubble3D val="0"/>
            <c:spPr>
              <a:pattFill prst="wdDnDiag">
                <a:fgClr>
                  <a:schemeClr val="accent6">
                    <a:lumMod val="75000"/>
                  </a:schemeClr>
                </a:fgClr>
                <a:bgClr>
                  <a:schemeClr val="tx1"/>
                </a:bgClr>
              </a:pattFill>
              <a:ln w="19050">
                <a:noFill/>
              </a:ln>
              <a:effectLst/>
            </c:spPr>
            <c:extLst>
              <c:ext xmlns:c16="http://schemas.microsoft.com/office/drawing/2014/chart" uri="{C3380CC4-5D6E-409C-BE32-E72D297353CC}">
                <c16:uniqueId val="{00000001-90A0-4B2F-AEBF-EFE75D7AE4CF}"/>
              </c:ext>
            </c:extLst>
          </c:dPt>
          <c:cat>
            <c:strRef>
              <c:f>Sheet1!$A$2:$A$3</c:f>
              <c:strCache>
                <c:ptCount val="2"/>
                <c:pt idx="0">
                  <c:v>1st Qtr</c:v>
                </c:pt>
                <c:pt idx="1">
                  <c:v>2nd Qtr</c:v>
                </c:pt>
              </c:strCache>
            </c:strRef>
          </c:cat>
          <c:val>
            <c:numRef>
              <c:f>Sheet1!$B$2:$B$3</c:f>
              <c:numCache>
                <c:formatCode>General</c:formatCode>
                <c:ptCount val="2"/>
                <c:pt idx="0">
                  <c:v>35.799999999999997</c:v>
                </c:pt>
                <c:pt idx="1">
                  <c:v>64.2</c:v>
                </c:pt>
              </c:numCache>
            </c:numRef>
          </c:val>
          <c:extLst>
            <c:ext xmlns:c16="http://schemas.microsoft.com/office/drawing/2014/chart" uri="{C3380CC4-5D6E-409C-BE32-E72D297353CC}">
              <c16:uniqueId val="{00000000-90A0-4B2F-AEBF-EFE75D7AE4CF}"/>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rgbClr val="CCDCF1"/>
              </a:solidFill>
              <a:ln w="19050">
                <a:noFill/>
              </a:ln>
              <a:effectLst/>
            </c:spPr>
            <c:extLst>
              <c:ext xmlns:c16="http://schemas.microsoft.com/office/drawing/2014/chart" uri="{C3380CC4-5D6E-409C-BE32-E72D297353CC}">
                <c16:uniqueId val="{00000002-90A0-4B2F-AEBF-EFE75D7AE4CF}"/>
              </c:ext>
            </c:extLst>
          </c:dPt>
          <c:dPt>
            <c:idx val="1"/>
            <c:bubble3D val="0"/>
            <c:spPr>
              <a:pattFill prst="wdDnDiag">
                <a:fgClr>
                  <a:schemeClr val="bg2">
                    <a:lumMod val="50000"/>
                  </a:schemeClr>
                </a:fgClr>
                <a:bgClr>
                  <a:schemeClr val="tx1"/>
                </a:bgClr>
              </a:pattFill>
              <a:ln w="19050">
                <a:noFill/>
              </a:ln>
              <a:effectLst/>
            </c:spPr>
            <c:extLst>
              <c:ext xmlns:c16="http://schemas.microsoft.com/office/drawing/2014/chart" uri="{C3380CC4-5D6E-409C-BE32-E72D297353CC}">
                <c16:uniqueId val="{00000001-90A0-4B2F-AEBF-EFE75D7AE4CF}"/>
              </c:ext>
            </c:extLst>
          </c:dPt>
          <c:cat>
            <c:strRef>
              <c:f>Sheet1!$A$2:$A$3</c:f>
              <c:strCache>
                <c:ptCount val="2"/>
                <c:pt idx="0">
                  <c:v>1st Qtr</c:v>
                </c:pt>
                <c:pt idx="1">
                  <c:v>2nd Qtr</c:v>
                </c:pt>
              </c:strCache>
            </c:strRef>
          </c:cat>
          <c:val>
            <c:numRef>
              <c:f>Sheet1!$B$2:$B$3</c:f>
              <c:numCache>
                <c:formatCode>General</c:formatCode>
                <c:ptCount val="2"/>
                <c:pt idx="0">
                  <c:v>83.9</c:v>
                </c:pt>
                <c:pt idx="1">
                  <c:v>16.100000000000001</c:v>
                </c:pt>
              </c:numCache>
            </c:numRef>
          </c:val>
          <c:extLst>
            <c:ext xmlns:c16="http://schemas.microsoft.com/office/drawing/2014/chart" uri="{C3380CC4-5D6E-409C-BE32-E72D297353CC}">
              <c16:uniqueId val="{00000000-90A0-4B2F-AEBF-EFE75D7AE4C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rgbClr val="FBA395"/>
              </a:solidFill>
              <a:ln w="19050">
                <a:noFill/>
              </a:ln>
              <a:effectLst/>
            </c:spPr>
            <c:extLst>
              <c:ext xmlns:c16="http://schemas.microsoft.com/office/drawing/2014/chart" uri="{C3380CC4-5D6E-409C-BE32-E72D297353CC}">
                <c16:uniqueId val="{00000001-092A-4E17-98A3-D09F415EC29B}"/>
              </c:ext>
            </c:extLst>
          </c:dPt>
          <c:dPt>
            <c:idx val="1"/>
            <c:bubble3D val="0"/>
            <c:spPr>
              <a:pattFill prst="wdDnDiag">
                <a:fgClr>
                  <a:srgbClr val="F97C67"/>
                </a:fgClr>
                <a:bgClr>
                  <a:schemeClr val="tx1"/>
                </a:bgClr>
              </a:pattFill>
              <a:ln w="19050">
                <a:noFill/>
              </a:ln>
              <a:effectLst/>
            </c:spPr>
            <c:extLst>
              <c:ext xmlns:c16="http://schemas.microsoft.com/office/drawing/2014/chart" uri="{C3380CC4-5D6E-409C-BE32-E72D297353CC}">
                <c16:uniqueId val="{00000003-092A-4E17-98A3-D09F415EC29B}"/>
              </c:ext>
            </c:extLst>
          </c:dPt>
          <c:cat>
            <c:strRef>
              <c:f>Sheet1!$A$2:$A$3</c:f>
              <c:strCache>
                <c:ptCount val="2"/>
                <c:pt idx="0">
                  <c:v>1st Qtr</c:v>
                </c:pt>
                <c:pt idx="1">
                  <c:v>2nd Qtr</c:v>
                </c:pt>
              </c:strCache>
            </c:strRef>
          </c:cat>
          <c:val>
            <c:numRef>
              <c:f>Sheet1!$B$2:$B$3</c:f>
              <c:numCache>
                <c:formatCode>General</c:formatCode>
                <c:ptCount val="2"/>
                <c:pt idx="0">
                  <c:v>61</c:v>
                </c:pt>
                <c:pt idx="1">
                  <c:v>39</c:v>
                </c:pt>
              </c:numCache>
            </c:numRef>
          </c:val>
          <c:extLst>
            <c:ext xmlns:c16="http://schemas.microsoft.com/office/drawing/2014/chart" uri="{C3380CC4-5D6E-409C-BE32-E72D297353CC}">
              <c16:uniqueId val="{00000004-092A-4E17-98A3-D09F415EC29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DE63FC-8E5D-478C-8E3D-5A011B3F732F}"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3D63322A-883F-4EC4-8822-075B0D8F2DBF}">
      <dgm:prSet phldrT="[Text]"/>
      <dgm:spPr/>
      <dgm:t>
        <a:bodyPr/>
        <a:lstStyle/>
        <a:p>
          <a:r>
            <a:rPr lang="en-AU" dirty="0"/>
            <a:t>RISK FACTORS</a:t>
          </a:r>
        </a:p>
      </dgm:t>
    </dgm:pt>
    <dgm:pt modelId="{C8491619-1434-4B86-B3A1-67AB5F487839}" type="parTrans" cxnId="{13DADF09-77F2-4633-86EF-DC52C4BBE2CF}">
      <dgm:prSet/>
      <dgm:spPr/>
      <dgm:t>
        <a:bodyPr/>
        <a:lstStyle/>
        <a:p>
          <a:endParaRPr lang="en-AU"/>
        </a:p>
      </dgm:t>
    </dgm:pt>
    <dgm:pt modelId="{6ACD7DB4-DC23-4431-A81D-C56B61C4F398}" type="sibTrans" cxnId="{13DADF09-77F2-4633-86EF-DC52C4BBE2CF}">
      <dgm:prSet/>
      <dgm:spPr/>
      <dgm:t>
        <a:bodyPr/>
        <a:lstStyle/>
        <a:p>
          <a:endParaRPr lang="en-AU"/>
        </a:p>
      </dgm:t>
    </dgm:pt>
    <dgm:pt modelId="{CD0C1073-583D-43A1-8AC1-8C1F80F4C234}">
      <dgm:prSet phldrT="[Text]"/>
      <dgm:spPr/>
      <dgm:t>
        <a:bodyPr/>
        <a:lstStyle/>
        <a:p>
          <a:r>
            <a:rPr lang="en-AU" dirty="0"/>
            <a:t>ENABLERS</a:t>
          </a:r>
        </a:p>
      </dgm:t>
    </dgm:pt>
    <dgm:pt modelId="{887C5401-E773-45DD-9E8F-747596DB699B}" type="parTrans" cxnId="{93D21838-EC2A-4FB3-9619-18B5EE2EF033}">
      <dgm:prSet/>
      <dgm:spPr/>
      <dgm:t>
        <a:bodyPr/>
        <a:lstStyle/>
        <a:p>
          <a:endParaRPr lang="en-AU"/>
        </a:p>
      </dgm:t>
    </dgm:pt>
    <dgm:pt modelId="{5229A377-497F-4645-BAC8-8829A1E9C6FA}" type="sibTrans" cxnId="{93D21838-EC2A-4FB3-9619-18B5EE2EF033}">
      <dgm:prSet/>
      <dgm:spPr/>
      <dgm:t>
        <a:bodyPr/>
        <a:lstStyle/>
        <a:p>
          <a:endParaRPr lang="en-AU"/>
        </a:p>
      </dgm:t>
    </dgm:pt>
    <dgm:pt modelId="{8203110C-177A-4414-8755-0A0DCA9CA687}">
      <dgm:prSet phldrT="[Text]"/>
      <dgm:spPr/>
      <dgm:t>
        <a:bodyPr/>
        <a:lstStyle/>
        <a:p>
          <a:r>
            <a:rPr lang="en-AU" dirty="0"/>
            <a:t>GOAL</a:t>
          </a:r>
        </a:p>
      </dgm:t>
    </dgm:pt>
    <dgm:pt modelId="{164231B2-6F33-494F-8D5B-DE102875DC8A}" type="parTrans" cxnId="{372D2280-49C9-4684-BCE9-990D0EFE66B1}">
      <dgm:prSet/>
      <dgm:spPr/>
      <dgm:t>
        <a:bodyPr/>
        <a:lstStyle/>
        <a:p>
          <a:endParaRPr lang="en-AU"/>
        </a:p>
      </dgm:t>
    </dgm:pt>
    <dgm:pt modelId="{8A715F85-F72D-4A81-99BF-1396DDC1BF8D}" type="sibTrans" cxnId="{372D2280-49C9-4684-BCE9-990D0EFE66B1}">
      <dgm:prSet/>
      <dgm:spPr/>
      <dgm:t>
        <a:bodyPr/>
        <a:lstStyle/>
        <a:p>
          <a:endParaRPr lang="en-AU"/>
        </a:p>
      </dgm:t>
    </dgm:pt>
    <dgm:pt modelId="{5AFD5E42-FFD6-4322-9CBF-D90B2454D64C}">
      <dgm:prSet phldrT="[Text]"/>
      <dgm:spPr/>
      <dgm:t>
        <a:bodyPr/>
        <a:lstStyle/>
        <a:p>
          <a:r>
            <a:rPr lang="en-AU" dirty="0"/>
            <a:t>PROTECTIVE FACTORS</a:t>
          </a:r>
        </a:p>
      </dgm:t>
    </dgm:pt>
    <dgm:pt modelId="{A8746153-7BAE-4730-8AE5-3A57CFD74FA9}" type="parTrans" cxnId="{2A5564E4-2A47-4CC6-94C1-516AA5BB8DD0}">
      <dgm:prSet/>
      <dgm:spPr/>
      <dgm:t>
        <a:bodyPr/>
        <a:lstStyle/>
        <a:p>
          <a:endParaRPr lang="en-AU"/>
        </a:p>
      </dgm:t>
    </dgm:pt>
    <dgm:pt modelId="{D83EC4B7-C578-498B-BB4C-91B38DE5A400}" type="sibTrans" cxnId="{2A5564E4-2A47-4CC6-94C1-516AA5BB8DD0}">
      <dgm:prSet/>
      <dgm:spPr/>
      <dgm:t>
        <a:bodyPr/>
        <a:lstStyle/>
        <a:p>
          <a:endParaRPr lang="en-AU"/>
        </a:p>
      </dgm:t>
    </dgm:pt>
    <dgm:pt modelId="{85FB7061-6122-447E-8326-B2EFE3C312CE}" type="pres">
      <dgm:prSet presAssocID="{A3DE63FC-8E5D-478C-8E3D-5A011B3F732F}" presName="Name0" presStyleCnt="0">
        <dgm:presLayoutVars>
          <dgm:dir/>
          <dgm:resizeHandles val="exact"/>
        </dgm:presLayoutVars>
      </dgm:prSet>
      <dgm:spPr/>
    </dgm:pt>
    <dgm:pt modelId="{C86E1C54-1F97-471C-B070-A1DBEB18FC0F}" type="pres">
      <dgm:prSet presAssocID="{3D63322A-883F-4EC4-8822-075B0D8F2DBF}" presName="composite" presStyleCnt="0"/>
      <dgm:spPr/>
    </dgm:pt>
    <dgm:pt modelId="{65BA5870-ED4C-419B-BDA1-CC9B453A6B62}" type="pres">
      <dgm:prSet presAssocID="{3D63322A-883F-4EC4-8822-075B0D8F2DBF}" presName="bgChev" presStyleLbl="node1" presStyleIdx="0" presStyleCnt="4" custLinFactY="-21657" custLinFactNeighborX="-212" custLinFactNeighborY="-100000"/>
      <dgm:spPr/>
    </dgm:pt>
    <dgm:pt modelId="{6B811FBF-0831-4D03-952D-60F98EB5064F}" type="pres">
      <dgm:prSet presAssocID="{3D63322A-883F-4EC4-8822-075B0D8F2DBF}" presName="txNode" presStyleLbl="fgAcc1" presStyleIdx="0" presStyleCnt="4" custLinFactY="-17065" custLinFactNeighborX="-5768" custLinFactNeighborY="-100000">
        <dgm:presLayoutVars>
          <dgm:bulletEnabled val="1"/>
        </dgm:presLayoutVars>
      </dgm:prSet>
      <dgm:spPr/>
    </dgm:pt>
    <dgm:pt modelId="{82F5F349-B336-40B8-8218-DEE46A69AC8A}" type="pres">
      <dgm:prSet presAssocID="{6ACD7DB4-DC23-4431-A81D-C56B61C4F398}" presName="compositeSpace" presStyleCnt="0"/>
      <dgm:spPr/>
    </dgm:pt>
    <dgm:pt modelId="{8BA4CB42-78D2-4CC1-9471-E654088B463A}" type="pres">
      <dgm:prSet presAssocID="{CD0C1073-583D-43A1-8AC1-8C1F80F4C234}" presName="composite" presStyleCnt="0"/>
      <dgm:spPr/>
    </dgm:pt>
    <dgm:pt modelId="{AD2BACBE-B161-493A-AEFE-27CC8175B09B}" type="pres">
      <dgm:prSet presAssocID="{CD0C1073-583D-43A1-8AC1-8C1F80F4C234}" presName="bgChev" presStyleLbl="node1" presStyleIdx="1" presStyleCnt="4" custLinFactNeighborX="43952" custLinFactNeighborY="-14334"/>
      <dgm:spPr/>
    </dgm:pt>
    <dgm:pt modelId="{48DA04B3-4349-4A3B-ADEE-735671C18465}" type="pres">
      <dgm:prSet presAssocID="{CD0C1073-583D-43A1-8AC1-8C1F80F4C234}" presName="txNode" presStyleLbl="fgAcc1" presStyleIdx="1" presStyleCnt="4" custLinFactNeighborX="58110" custLinFactNeighborY="-7167">
        <dgm:presLayoutVars>
          <dgm:bulletEnabled val="1"/>
        </dgm:presLayoutVars>
      </dgm:prSet>
      <dgm:spPr/>
    </dgm:pt>
    <dgm:pt modelId="{B3F1396E-58F9-44EC-BD29-DD259C987E6F}" type="pres">
      <dgm:prSet presAssocID="{5229A377-497F-4645-BAC8-8829A1E9C6FA}" presName="compositeSpace" presStyleCnt="0"/>
      <dgm:spPr/>
    </dgm:pt>
    <dgm:pt modelId="{8174D82E-27FF-45F9-879A-F0CBE745373E}" type="pres">
      <dgm:prSet presAssocID="{8203110C-177A-4414-8755-0A0DCA9CA687}" presName="composite" presStyleCnt="0"/>
      <dgm:spPr/>
    </dgm:pt>
    <dgm:pt modelId="{1BE85A81-8CE5-4B1C-AE04-6CB37BCEB6BC}" type="pres">
      <dgm:prSet presAssocID="{8203110C-177A-4414-8755-0A0DCA9CA687}" presName="bgChev" presStyleLbl="node1" presStyleIdx="2" presStyleCnt="4" custLinFactNeighborX="67764" custLinFactNeighborY="-16762"/>
      <dgm:spPr/>
    </dgm:pt>
    <dgm:pt modelId="{B74C54B6-D40C-4292-AED5-57BEFFEA3A12}" type="pres">
      <dgm:prSet presAssocID="{8203110C-177A-4414-8755-0A0DCA9CA687}" presName="txNode" presStyleLbl="fgAcc1" presStyleIdx="2" presStyleCnt="4" custLinFactNeighborX="97931" custLinFactNeighborY="-7167">
        <dgm:presLayoutVars>
          <dgm:bulletEnabled val="1"/>
        </dgm:presLayoutVars>
      </dgm:prSet>
      <dgm:spPr/>
    </dgm:pt>
    <dgm:pt modelId="{2FBC94B9-5ECE-49DC-A43B-30CCCD946755}" type="pres">
      <dgm:prSet presAssocID="{8A715F85-F72D-4A81-99BF-1396DDC1BF8D}" presName="compositeSpace" presStyleCnt="0"/>
      <dgm:spPr/>
    </dgm:pt>
    <dgm:pt modelId="{F07C7357-A18D-43A9-824C-DC932309A7E4}" type="pres">
      <dgm:prSet presAssocID="{5AFD5E42-FFD6-4322-9CBF-D90B2454D64C}" presName="composite" presStyleCnt="0"/>
      <dgm:spPr/>
    </dgm:pt>
    <dgm:pt modelId="{E2FFB47A-C891-4A2B-8DA8-E4F39AC48DEC}" type="pres">
      <dgm:prSet presAssocID="{5AFD5E42-FFD6-4322-9CBF-D90B2454D64C}" presName="bgChev" presStyleLbl="node1" presStyleIdx="3" presStyleCnt="4" custLinFactX="-142410" custLinFactY="15666" custLinFactNeighborX="-200000" custLinFactNeighborY="100000"/>
      <dgm:spPr/>
    </dgm:pt>
    <dgm:pt modelId="{DB8B0BC1-C04C-4434-950E-892ADFCF79F2}" type="pres">
      <dgm:prSet presAssocID="{5AFD5E42-FFD6-4322-9CBF-D90B2454D64C}" presName="txNode" presStyleLbl="fgAcc1" presStyleIdx="3" presStyleCnt="4" custLinFactX="-200000" custLinFactY="25698" custLinFactNeighborX="-207542" custLinFactNeighborY="100000">
        <dgm:presLayoutVars>
          <dgm:bulletEnabled val="1"/>
        </dgm:presLayoutVars>
      </dgm:prSet>
      <dgm:spPr/>
    </dgm:pt>
  </dgm:ptLst>
  <dgm:cxnLst>
    <dgm:cxn modelId="{B3040704-32E8-4CC7-BB1F-1C9620EE5B0B}" type="presOf" srcId="{3D63322A-883F-4EC4-8822-075B0D8F2DBF}" destId="{6B811FBF-0831-4D03-952D-60F98EB5064F}" srcOrd="0" destOrd="0" presId="urn:microsoft.com/office/officeart/2005/8/layout/chevronAccent+Icon"/>
    <dgm:cxn modelId="{13DADF09-77F2-4633-86EF-DC52C4BBE2CF}" srcId="{A3DE63FC-8E5D-478C-8E3D-5A011B3F732F}" destId="{3D63322A-883F-4EC4-8822-075B0D8F2DBF}" srcOrd="0" destOrd="0" parTransId="{C8491619-1434-4B86-B3A1-67AB5F487839}" sibTransId="{6ACD7DB4-DC23-4431-A81D-C56B61C4F398}"/>
    <dgm:cxn modelId="{DCE27E10-4EB4-4DE8-84CA-43ABD36E0F1E}" type="presOf" srcId="{5AFD5E42-FFD6-4322-9CBF-D90B2454D64C}" destId="{DB8B0BC1-C04C-4434-950E-892ADFCF79F2}" srcOrd="0" destOrd="0" presId="urn:microsoft.com/office/officeart/2005/8/layout/chevronAccent+Icon"/>
    <dgm:cxn modelId="{7B395B24-7365-4B78-BDB8-F6116C9890DB}" type="presOf" srcId="{8203110C-177A-4414-8755-0A0DCA9CA687}" destId="{B74C54B6-D40C-4292-AED5-57BEFFEA3A12}" srcOrd="0" destOrd="0" presId="urn:microsoft.com/office/officeart/2005/8/layout/chevronAccent+Icon"/>
    <dgm:cxn modelId="{93D21838-EC2A-4FB3-9619-18B5EE2EF033}" srcId="{A3DE63FC-8E5D-478C-8E3D-5A011B3F732F}" destId="{CD0C1073-583D-43A1-8AC1-8C1F80F4C234}" srcOrd="1" destOrd="0" parTransId="{887C5401-E773-45DD-9E8F-747596DB699B}" sibTransId="{5229A377-497F-4645-BAC8-8829A1E9C6FA}"/>
    <dgm:cxn modelId="{372D2280-49C9-4684-BCE9-990D0EFE66B1}" srcId="{A3DE63FC-8E5D-478C-8E3D-5A011B3F732F}" destId="{8203110C-177A-4414-8755-0A0DCA9CA687}" srcOrd="2" destOrd="0" parTransId="{164231B2-6F33-494F-8D5B-DE102875DC8A}" sibTransId="{8A715F85-F72D-4A81-99BF-1396DDC1BF8D}"/>
    <dgm:cxn modelId="{EF0F2BCC-A614-4076-91D1-ACE6FA9072E8}" type="presOf" srcId="{CD0C1073-583D-43A1-8AC1-8C1F80F4C234}" destId="{48DA04B3-4349-4A3B-ADEE-735671C18465}" srcOrd="0" destOrd="0" presId="urn:microsoft.com/office/officeart/2005/8/layout/chevronAccent+Icon"/>
    <dgm:cxn modelId="{7A7D13CE-9C26-45A2-BD96-5CAE5D4BF1F7}" type="presOf" srcId="{A3DE63FC-8E5D-478C-8E3D-5A011B3F732F}" destId="{85FB7061-6122-447E-8326-B2EFE3C312CE}" srcOrd="0" destOrd="0" presId="urn:microsoft.com/office/officeart/2005/8/layout/chevronAccent+Icon"/>
    <dgm:cxn modelId="{2A5564E4-2A47-4CC6-94C1-516AA5BB8DD0}" srcId="{A3DE63FC-8E5D-478C-8E3D-5A011B3F732F}" destId="{5AFD5E42-FFD6-4322-9CBF-D90B2454D64C}" srcOrd="3" destOrd="0" parTransId="{A8746153-7BAE-4730-8AE5-3A57CFD74FA9}" sibTransId="{D83EC4B7-C578-498B-BB4C-91B38DE5A400}"/>
    <dgm:cxn modelId="{27FD1751-C80B-4E30-862E-B3B820B0D9A6}" type="presParOf" srcId="{85FB7061-6122-447E-8326-B2EFE3C312CE}" destId="{C86E1C54-1F97-471C-B070-A1DBEB18FC0F}" srcOrd="0" destOrd="0" presId="urn:microsoft.com/office/officeart/2005/8/layout/chevronAccent+Icon"/>
    <dgm:cxn modelId="{045D85B9-646B-4DF9-B40E-50DF77A3E55A}" type="presParOf" srcId="{C86E1C54-1F97-471C-B070-A1DBEB18FC0F}" destId="{65BA5870-ED4C-419B-BDA1-CC9B453A6B62}" srcOrd="0" destOrd="0" presId="urn:microsoft.com/office/officeart/2005/8/layout/chevronAccent+Icon"/>
    <dgm:cxn modelId="{AC477985-E9E3-4C18-83F5-E3674F0D1B58}" type="presParOf" srcId="{C86E1C54-1F97-471C-B070-A1DBEB18FC0F}" destId="{6B811FBF-0831-4D03-952D-60F98EB5064F}" srcOrd="1" destOrd="0" presId="urn:microsoft.com/office/officeart/2005/8/layout/chevronAccent+Icon"/>
    <dgm:cxn modelId="{CD44D2BA-D07A-487E-B727-26696751C131}" type="presParOf" srcId="{85FB7061-6122-447E-8326-B2EFE3C312CE}" destId="{82F5F349-B336-40B8-8218-DEE46A69AC8A}" srcOrd="1" destOrd="0" presId="urn:microsoft.com/office/officeart/2005/8/layout/chevronAccent+Icon"/>
    <dgm:cxn modelId="{1C8F7263-C0B1-4765-81A8-0DDE77385E80}" type="presParOf" srcId="{85FB7061-6122-447E-8326-B2EFE3C312CE}" destId="{8BA4CB42-78D2-4CC1-9471-E654088B463A}" srcOrd="2" destOrd="0" presId="urn:microsoft.com/office/officeart/2005/8/layout/chevronAccent+Icon"/>
    <dgm:cxn modelId="{032EED57-1D8C-4710-AB4A-2F1A593CCF6D}" type="presParOf" srcId="{8BA4CB42-78D2-4CC1-9471-E654088B463A}" destId="{AD2BACBE-B161-493A-AEFE-27CC8175B09B}" srcOrd="0" destOrd="0" presId="urn:microsoft.com/office/officeart/2005/8/layout/chevronAccent+Icon"/>
    <dgm:cxn modelId="{9E2E94FE-A7AF-421C-89EE-F41C7FE3923F}" type="presParOf" srcId="{8BA4CB42-78D2-4CC1-9471-E654088B463A}" destId="{48DA04B3-4349-4A3B-ADEE-735671C18465}" srcOrd="1" destOrd="0" presId="urn:microsoft.com/office/officeart/2005/8/layout/chevronAccent+Icon"/>
    <dgm:cxn modelId="{AF4E289D-E2D9-419B-B7F4-444A97E56E25}" type="presParOf" srcId="{85FB7061-6122-447E-8326-B2EFE3C312CE}" destId="{B3F1396E-58F9-44EC-BD29-DD259C987E6F}" srcOrd="3" destOrd="0" presId="urn:microsoft.com/office/officeart/2005/8/layout/chevronAccent+Icon"/>
    <dgm:cxn modelId="{EDAEA71B-017A-479F-86BF-69DEE39E0403}" type="presParOf" srcId="{85FB7061-6122-447E-8326-B2EFE3C312CE}" destId="{8174D82E-27FF-45F9-879A-F0CBE745373E}" srcOrd="4" destOrd="0" presId="urn:microsoft.com/office/officeart/2005/8/layout/chevronAccent+Icon"/>
    <dgm:cxn modelId="{D6697B0D-D732-45A3-BE6B-4EF99CF641A7}" type="presParOf" srcId="{8174D82E-27FF-45F9-879A-F0CBE745373E}" destId="{1BE85A81-8CE5-4B1C-AE04-6CB37BCEB6BC}" srcOrd="0" destOrd="0" presId="urn:microsoft.com/office/officeart/2005/8/layout/chevronAccent+Icon"/>
    <dgm:cxn modelId="{40250B27-AD26-463B-969A-3AD8A41CBC7C}" type="presParOf" srcId="{8174D82E-27FF-45F9-879A-F0CBE745373E}" destId="{B74C54B6-D40C-4292-AED5-57BEFFEA3A12}" srcOrd="1" destOrd="0" presId="urn:microsoft.com/office/officeart/2005/8/layout/chevronAccent+Icon"/>
    <dgm:cxn modelId="{91DC9BC5-4F9C-4825-8A59-1CC4C51BA5D0}" type="presParOf" srcId="{85FB7061-6122-447E-8326-B2EFE3C312CE}" destId="{2FBC94B9-5ECE-49DC-A43B-30CCCD946755}" srcOrd="5" destOrd="0" presId="urn:microsoft.com/office/officeart/2005/8/layout/chevronAccent+Icon"/>
    <dgm:cxn modelId="{3AE4EAEE-7C62-4CBC-A78B-7CE1E3EA348A}" type="presParOf" srcId="{85FB7061-6122-447E-8326-B2EFE3C312CE}" destId="{F07C7357-A18D-43A9-824C-DC932309A7E4}" srcOrd="6" destOrd="0" presId="urn:microsoft.com/office/officeart/2005/8/layout/chevronAccent+Icon"/>
    <dgm:cxn modelId="{36E63D68-BF28-42A6-A667-F00C496C18A7}" type="presParOf" srcId="{F07C7357-A18D-43A9-824C-DC932309A7E4}" destId="{E2FFB47A-C891-4A2B-8DA8-E4F39AC48DEC}" srcOrd="0" destOrd="0" presId="urn:microsoft.com/office/officeart/2005/8/layout/chevronAccent+Icon"/>
    <dgm:cxn modelId="{A9783EB1-0E61-45FE-9F32-981E37308A83}" type="presParOf" srcId="{F07C7357-A18D-43A9-824C-DC932309A7E4}" destId="{DB8B0BC1-C04C-4434-950E-892ADFCF79F2}"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DE63FC-8E5D-478C-8E3D-5A011B3F732F}"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3D63322A-883F-4EC4-8822-075B0D8F2DBF}">
      <dgm:prSet phldrT="[Text]"/>
      <dgm:spPr/>
      <dgm:t>
        <a:bodyPr/>
        <a:lstStyle/>
        <a:p>
          <a:r>
            <a:rPr lang="en-AU" dirty="0"/>
            <a:t>RISK FACTORS</a:t>
          </a:r>
        </a:p>
      </dgm:t>
    </dgm:pt>
    <dgm:pt modelId="{C8491619-1434-4B86-B3A1-67AB5F487839}" type="parTrans" cxnId="{13DADF09-77F2-4633-86EF-DC52C4BBE2CF}">
      <dgm:prSet/>
      <dgm:spPr/>
      <dgm:t>
        <a:bodyPr/>
        <a:lstStyle/>
        <a:p>
          <a:endParaRPr lang="en-AU"/>
        </a:p>
      </dgm:t>
    </dgm:pt>
    <dgm:pt modelId="{6ACD7DB4-DC23-4431-A81D-C56B61C4F398}" type="sibTrans" cxnId="{13DADF09-77F2-4633-86EF-DC52C4BBE2CF}">
      <dgm:prSet/>
      <dgm:spPr/>
      <dgm:t>
        <a:bodyPr/>
        <a:lstStyle/>
        <a:p>
          <a:endParaRPr lang="en-AU"/>
        </a:p>
      </dgm:t>
    </dgm:pt>
    <dgm:pt modelId="{CD0C1073-583D-43A1-8AC1-8C1F80F4C234}">
      <dgm:prSet phldrT="[Text]"/>
      <dgm:spPr/>
      <dgm:t>
        <a:bodyPr/>
        <a:lstStyle/>
        <a:p>
          <a:r>
            <a:rPr lang="en-AU" dirty="0"/>
            <a:t>ENABLERS</a:t>
          </a:r>
        </a:p>
      </dgm:t>
    </dgm:pt>
    <dgm:pt modelId="{887C5401-E773-45DD-9E8F-747596DB699B}" type="parTrans" cxnId="{93D21838-EC2A-4FB3-9619-18B5EE2EF033}">
      <dgm:prSet/>
      <dgm:spPr/>
      <dgm:t>
        <a:bodyPr/>
        <a:lstStyle/>
        <a:p>
          <a:endParaRPr lang="en-AU"/>
        </a:p>
      </dgm:t>
    </dgm:pt>
    <dgm:pt modelId="{5229A377-497F-4645-BAC8-8829A1E9C6FA}" type="sibTrans" cxnId="{93D21838-EC2A-4FB3-9619-18B5EE2EF033}">
      <dgm:prSet/>
      <dgm:spPr/>
      <dgm:t>
        <a:bodyPr/>
        <a:lstStyle/>
        <a:p>
          <a:endParaRPr lang="en-AU"/>
        </a:p>
      </dgm:t>
    </dgm:pt>
    <dgm:pt modelId="{8203110C-177A-4414-8755-0A0DCA9CA687}">
      <dgm:prSet phldrT="[Text]"/>
      <dgm:spPr/>
      <dgm:t>
        <a:bodyPr/>
        <a:lstStyle/>
        <a:p>
          <a:r>
            <a:rPr lang="en-AU" dirty="0"/>
            <a:t>GOAL</a:t>
          </a:r>
        </a:p>
      </dgm:t>
    </dgm:pt>
    <dgm:pt modelId="{164231B2-6F33-494F-8D5B-DE102875DC8A}" type="parTrans" cxnId="{372D2280-49C9-4684-BCE9-990D0EFE66B1}">
      <dgm:prSet/>
      <dgm:spPr/>
      <dgm:t>
        <a:bodyPr/>
        <a:lstStyle/>
        <a:p>
          <a:endParaRPr lang="en-AU"/>
        </a:p>
      </dgm:t>
    </dgm:pt>
    <dgm:pt modelId="{8A715F85-F72D-4A81-99BF-1396DDC1BF8D}" type="sibTrans" cxnId="{372D2280-49C9-4684-BCE9-990D0EFE66B1}">
      <dgm:prSet/>
      <dgm:spPr/>
      <dgm:t>
        <a:bodyPr/>
        <a:lstStyle/>
        <a:p>
          <a:endParaRPr lang="en-AU"/>
        </a:p>
      </dgm:t>
    </dgm:pt>
    <dgm:pt modelId="{5AFD5E42-FFD6-4322-9CBF-D90B2454D64C}">
      <dgm:prSet phldrT="[Text]"/>
      <dgm:spPr/>
      <dgm:t>
        <a:bodyPr/>
        <a:lstStyle/>
        <a:p>
          <a:r>
            <a:rPr lang="en-AU" dirty="0"/>
            <a:t>PROTECTIVE FACTORS</a:t>
          </a:r>
        </a:p>
      </dgm:t>
    </dgm:pt>
    <dgm:pt modelId="{A8746153-7BAE-4730-8AE5-3A57CFD74FA9}" type="parTrans" cxnId="{2A5564E4-2A47-4CC6-94C1-516AA5BB8DD0}">
      <dgm:prSet/>
      <dgm:spPr/>
      <dgm:t>
        <a:bodyPr/>
        <a:lstStyle/>
        <a:p>
          <a:endParaRPr lang="en-AU"/>
        </a:p>
      </dgm:t>
    </dgm:pt>
    <dgm:pt modelId="{D83EC4B7-C578-498B-BB4C-91B38DE5A400}" type="sibTrans" cxnId="{2A5564E4-2A47-4CC6-94C1-516AA5BB8DD0}">
      <dgm:prSet/>
      <dgm:spPr/>
      <dgm:t>
        <a:bodyPr/>
        <a:lstStyle/>
        <a:p>
          <a:endParaRPr lang="en-AU"/>
        </a:p>
      </dgm:t>
    </dgm:pt>
    <dgm:pt modelId="{85FB7061-6122-447E-8326-B2EFE3C312CE}" type="pres">
      <dgm:prSet presAssocID="{A3DE63FC-8E5D-478C-8E3D-5A011B3F732F}" presName="Name0" presStyleCnt="0">
        <dgm:presLayoutVars>
          <dgm:dir/>
          <dgm:resizeHandles val="exact"/>
        </dgm:presLayoutVars>
      </dgm:prSet>
      <dgm:spPr/>
    </dgm:pt>
    <dgm:pt modelId="{C86E1C54-1F97-471C-B070-A1DBEB18FC0F}" type="pres">
      <dgm:prSet presAssocID="{3D63322A-883F-4EC4-8822-075B0D8F2DBF}" presName="composite" presStyleCnt="0"/>
      <dgm:spPr/>
    </dgm:pt>
    <dgm:pt modelId="{65BA5870-ED4C-419B-BDA1-CC9B453A6B62}" type="pres">
      <dgm:prSet presAssocID="{3D63322A-883F-4EC4-8822-075B0D8F2DBF}" presName="bgChev" presStyleLbl="node1" presStyleIdx="0" presStyleCnt="4" custLinFactY="-21657" custLinFactNeighborX="-212" custLinFactNeighborY="-100000"/>
      <dgm:spPr/>
    </dgm:pt>
    <dgm:pt modelId="{6B811FBF-0831-4D03-952D-60F98EB5064F}" type="pres">
      <dgm:prSet presAssocID="{3D63322A-883F-4EC4-8822-075B0D8F2DBF}" presName="txNode" presStyleLbl="fgAcc1" presStyleIdx="0" presStyleCnt="4" custLinFactY="-17065" custLinFactNeighborX="-5768" custLinFactNeighborY="-100000">
        <dgm:presLayoutVars>
          <dgm:bulletEnabled val="1"/>
        </dgm:presLayoutVars>
      </dgm:prSet>
      <dgm:spPr/>
    </dgm:pt>
    <dgm:pt modelId="{82F5F349-B336-40B8-8218-DEE46A69AC8A}" type="pres">
      <dgm:prSet presAssocID="{6ACD7DB4-DC23-4431-A81D-C56B61C4F398}" presName="compositeSpace" presStyleCnt="0"/>
      <dgm:spPr/>
    </dgm:pt>
    <dgm:pt modelId="{8BA4CB42-78D2-4CC1-9471-E654088B463A}" type="pres">
      <dgm:prSet presAssocID="{CD0C1073-583D-43A1-8AC1-8C1F80F4C234}" presName="composite" presStyleCnt="0"/>
      <dgm:spPr/>
    </dgm:pt>
    <dgm:pt modelId="{AD2BACBE-B161-493A-AEFE-27CC8175B09B}" type="pres">
      <dgm:prSet presAssocID="{CD0C1073-583D-43A1-8AC1-8C1F80F4C234}" presName="bgChev" presStyleLbl="node1" presStyleIdx="1" presStyleCnt="4" custLinFactNeighborX="43952" custLinFactNeighborY="-14334"/>
      <dgm:spPr/>
    </dgm:pt>
    <dgm:pt modelId="{48DA04B3-4349-4A3B-ADEE-735671C18465}" type="pres">
      <dgm:prSet presAssocID="{CD0C1073-583D-43A1-8AC1-8C1F80F4C234}" presName="txNode" presStyleLbl="fgAcc1" presStyleIdx="1" presStyleCnt="4" custLinFactNeighborX="58110" custLinFactNeighborY="-7167">
        <dgm:presLayoutVars>
          <dgm:bulletEnabled val="1"/>
        </dgm:presLayoutVars>
      </dgm:prSet>
      <dgm:spPr/>
    </dgm:pt>
    <dgm:pt modelId="{B3F1396E-58F9-44EC-BD29-DD259C987E6F}" type="pres">
      <dgm:prSet presAssocID="{5229A377-497F-4645-BAC8-8829A1E9C6FA}" presName="compositeSpace" presStyleCnt="0"/>
      <dgm:spPr/>
    </dgm:pt>
    <dgm:pt modelId="{8174D82E-27FF-45F9-879A-F0CBE745373E}" type="pres">
      <dgm:prSet presAssocID="{8203110C-177A-4414-8755-0A0DCA9CA687}" presName="composite" presStyleCnt="0"/>
      <dgm:spPr/>
    </dgm:pt>
    <dgm:pt modelId="{1BE85A81-8CE5-4B1C-AE04-6CB37BCEB6BC}" type="pres">
      <dgm:prSet presAssocID="{8203110C-177A-4414-8755-0A0DCA9CA687}" presName="bgChev" presStyleLbl="node1" presStyleIdx="2" presStyleCnt="4" custLinFactNeighborX="67764" custLinFactNeighborY="-16762"/>
      <dgm:spPr/>
    </dgm:pt>
    <dgm:pt modelId="{B74C54B6-D40C-4292-AED5-57BEFFEA3A12}" type="pres">
      <dgm:prSet presAssocID="{8203110C-177A-4414-8755-0A0DCA9CA687}" presName="txNode" presStyleLbl="fgAcc1" presStyleIdx="2" presStyleCnt="4" custLinFactNeighborX="97931" custLinFactNeighborY="-7167">
        <dgm:presLayoutVars>
          <dgm:bulletEnabled val="1"/>
        </dgm:presLayoutVars>
      </dgm:prSet>
      <dgm:spPr/>
    </dgm:pt>
    <dgm:pt modelId="{2FBC94B9-5ECE-49DC-A43B-30CCCD946755}" type="pres">
      <dgm:prSet presAssocID="{8A715F85-F72D-4A81-99BF-1396DDC1BF8D}" presName="compositeSpace" presStyleCnt="0"/>
      <dgm:spPr/>
    </dgm:pt>
    <dgm:pt modelId="{F07C7357-A18D-43A9-824C-DC932309A7E4}" type="pres">
      <dgm:prSet presAssocID="{5AFD5E42-FFD6-4322-9CBF-D90B2454D64C}" presName="composite" presStyleCnt="0"/>
      <dgm:spPr/>
    </dgm:pt>
    <dgm:pt modelId="{E2FFB47A-C891-4A2B-8DA8-E4F39AC48DEC}" type="pres">
      <dgm:prSet presAssocID="{5AFD5E42-FFD6-4322-9CBF-D90B2454D64C}" presName="bgChev" presStyleLbl="node1" presStyleIdx="3" presStyleCnt="4" custLinFactX="-142410" custLinFactY="15666" custLinFactNeighborX="-200000" custLinFactNeighborY="100000"/>
      <dgm:spPr/>
    </dgm:pt>
    <dgm:pt modelId="{DB8B0BC1-C04C-4434-950E-892ADFCF79F2}" type="pres">
      <dgm:prSet presAssocID="{5AFD5E42-FFD6-4322-9CBF-D90B2454D64C}" presName="txNode" presStyleLbl="fgAcc1" presStyleIdx="3" presStyleCnt="4" custLinFactX="-200000" custLinFactY="25698" custLinFactNeighborX="-207542" custLinFactNeighborY="100000">
        <dgm:presLayoutVars>
          <dgm:bulletEnabled val="1"/>
        </dgm:presLayoutVars>
      </dgm:prSet>
      <dgm:spPr/>
    </dgm:pt>
  </dgm:ptLst>
  <dgm:cxnLst>
    <dgm:cxn modelId="{B3040704-32E8-4CC7-BB1F-1C9620EE5B0B}" type="presOf" srcId="{3D63322A-883F-4EC4-8822-075B0D8F2DBF}" destId="{6B811FBF-0831-4D03-952D-60F98EB5064F}" srcOrd="0" destOrd="0" presId="urn:microsoft.com/office/officeart/2005/8/layout/chevronAccent+Icon"/>
    <dgm:cxn modelId="{13DADF09-77F2-4633-86EF-DC52C4BBE2CF}" srcId="{A3DE63FC-8E5D-478C-8E3D-5A011B3F732F}" destId="{3D63322A-883F-4EC4-8822-075B0D8F2DBF}" srcOrd="0" destOrd="0" parTransId="{C8491619-1434-4B86-B3A1-67AB5F487839}" sibTransId="{6ACD7DB4-DC23-4431-A81D-C56B61C4F398}"/>
    <dgm:cxn modelId="{DCE27E10-4EB4-4DE8-84CA-43ABD36E0F1E}" type="presOf" srcId="{5AFD5E42-FFD6-4322-9CBF-D90B2454D64C}" destId="{DB8B0BC1-C04C-4434-950E-892ADFCF79F2}" srcOrd="0" destOrd="0" presId="urn:microsoft.com/office/officeart/2005/8/layout/chevronAccent+Icon"/>
    <dgm:cxn modelId="{7B395B24-7365-4B78-BDB8-F6116C9890DB}" type="presOf" srcId="{8203110C-177A-4414-8755-0A0DCA9CA687}" destId="{B74C54B6-D40C-4292-AED5-57BEFFEA3A12}" srcOrd="0" destOrd="0" presId="urn:microsoft.com/office/officeart/2005/8/layout/chevronAccent+Icon"/>
    <dgm:cxn modelId="{93D21838-EC2A-4FB3-9619-18B5EE2EF033}" srcId="{A3DE63FC-8E5D-478C-8E3D-5A011B3F732F}" destId="{CD0C1073-583D-43A1-8AC1-8C1F80F4C234}" srcOrd="1" destOrd="0" parTransId="{887C5401-E773-45DD-9E8F-747596DB699B}" sibTransId="{5229A377-497F-4645-BAC8-8829A1E9C6FA}"/>
    <dgm:cxn modelId="{372D2280-49C9-4684-BCE9-990D0EFE66B1}" srcId="{A3DE63FC-8E5D-478C-8E3D-5A011B3F732F}" destId="{8203110C-177A-4414-8755-0A0DCA9CA687}" srcOrd="2" destOrd="0" parTransId="{164231B2-6F33-494F-8D5B-DE102875DC8A}" sibTransId="{8A715F85-F72D-4A81-99BF-1396DDC1BF8D}"/>
    <dgm:cxn modelId="{EF0F2BCC-A614-4076-91D1-ACE6FA9072E8}" type="presOf" srcId="{CD0C1073-583D-43A1-8AC1-8C1F80F4C234}" destId="{48DA04B3-4349-4A3B-ADEE-735671C18465}" srcOrd="0" destOrd="0" presId="urn:microsoft.com/office/officeart/2005/8/layout/chevronAccent+Icon"/>
    <dgm:cxn modelId="{7A7D13CE-9C26-45A2-BD96-5CAE5D4BF1F7}" type="presOf" srcId="{A3DE63FC-8E5D-478C-8E3D-5A011B3F732F}" destId="{85FB7061-6122-447E-8326-B2EFE3C312CE}" srcOrd="0" destOrd="0" presId="urn:microsoft.com/office/officeart/2005/8/layout/chevronAccent+Icon"/>
    <dgm:cxn modelId="{2A5564E4-2A47-4CC6-94C1-516AA5BB8DD0}" srcId="{A3DE63FC-8E5D-478C-8E3D-5A011B3F732F}" destId="{5AFD5E42-FFD6-4322-9CBF-D90B2454D64C}" srcOrd="3" destOrd="0" parTransId="{A8746153-7BAE-4730-8AE5-3A57CFD74FA9}" sibTransId="{D83EC4B7-C578-498B-BB4C-91B38DE5A400}"/>
    <dgm:cxn modelId="{27FD1751-C80B-4E30-862E-B3B820B0D9A6}" type="presParOf" srcId="{85FB7061-6122-447E-8326-B2EFE3C312CE}" destId="{C86E1C54-1F97-471C-B070-A1DBEB18FC0F}" srcOrd="0" destOrd="0" presId="urn:microsoft.com/office/officeart/2005/8/layout/chevronAccent+Icon"/>
    <dgm:cxn modelId="{045D85B9-646B-4DF9-B40E-50DF77A3E55A}" type="presParOf" srcId="{C86E1C54-1F97-471C-B070-A1DBEB18FC0F}" destId="{65BA5870-ED4C-419B-BDA1-CC9B453A6B62}" srcOrd="0" destOrd="0" presId="urn:microsoft.com/office/officeart/2005/8/layout/chevronAccent+Icon"/>
    <dgm:cxn modelId="{AC477985-E9E3-4C18-83F5-E3674F0D1B58}" type="presParOf" srcId="{C86E1C54-1F97-471C-B070-A1DBEB18FC0F}" destId="{6B811FBF-0831-4D03-952D-60F98EB5064F}" srcOrd="1" destOrd="0" presId="urn:microsoft.com/office/officeart/2005/8/layout/chevronAccent+Icon"/>
    <dgm:cxn modelId="{CD44D2BA-D07A-487E-B727-26696751C131}" type="presParOf" srcId="{85FB7061-6122-447E-8326-B2EFE3C312CE}" destId="{82F5F349-B336-40B8-8218-DEE46A69AC8A}" srcOrd="1" destOrd="0" presId="urn:microsoft.com/office/officeart/2005/8/layout/chevronAccent+Icon"/>
    <dgm:cxn modelId="{1C8F7263-C0B1-4765-81A8-0DDE77385E80}" type="presParOf" srcId="{85FB7061-6122-447E-8326-B2EFE3C312CE}" destId="{8BA4CB42-78D2-4CC1-9471-E654088B463A}" srcOrd="2" destOrd="0" presId="urn:microsoft.com/office/officeart/2005/8/layout/chevronAccent+Icon"/>
    <dgm:cxn modelId="{032EED57-1D8C-4710-AB4A-2F1A593CCF6D}" type="presParOf" srcId="{8BA4CB42-78D2-4CC1-9471-E654088B463A}" destId="{AD2BACBE-B161-493A-AEFE-27CC8175B09B}" srcOrd="0" destOrd="0" presId="urn:microsoft.com/office/officeart/2005/8/layout/chevronAccent+Icon"/>
    <dgm:cxn modelId="{9E2E94FE-A7AF-421C-89EE-F41C7FE3923F}" type="presParOf" srcId="{8BA4CB42-78D2-4CC1-9471-E654088B463A}" destId="{48DA04B3-4349-4A3B-ADEE-735671C18465}" srcOrd="1" destOrd="0" presId="urn:microsoft.com/office/officeart/2005/8/layout/chevronAccent+Icon"/>
    <dgm:cxn modelId="{AF4E289D-E2D9-419B-B7F4-444A97E56E25}" type="presParOf" srcId="{85FB7061-6122-447E-8326-B2EFE3C312CE}" destId="{B3F1396E-58F9-44EC-BD29-DD259C987E6F}" srcOrd="3" destOrd="0" presId="urn:microsoft.com/office/officeart/2005/8/layout/chevronAccent+Icon"/>
    <dgm:cxn modelId="{EDAEA71B-017A-479F-86BF-69DEE39E0403}" type="presParOf" srcId="{85FB7061-6122-447E-8326-B2EFE3C312CE}" destId="{8174D82E-27FF-45F9-879A-F0CBE745373E}" srcOrd="4" destOrd="0" presId="urn:microsoft.com/office/officeart/2005/8/layout/chevronAccent+Icon"/>
    <dgm:cxn modelId="{D6697B0D-D732-45A3-BE6B-4EF99CF641A7}" type="presParOf" srcId="{8174D82E-27FF-45F9-879A-F0CBE745373E}" destId="{1BE85A81-8CE5-4B1C-AE04-6CB37BCEB6BC}" srcOrd="0" destOrd="0" presId="urn:microsoft.com/office/officeart/2005/8/layout/chevronAccent+Icon"/>
    <dgm:cxn modelId="{40250B27-AD26-463B-969A-3AD8A41CBC7C}" type="presParOf" srcId="{8174D82E-27FF-45F9-879A-F0CBE745373E}" destId="{B74C54B6-D40C-4292-AED5-57BEFFEA3A12}" srcOrd="1" destOrd="0" presId="urn:microsoft.com/office/officeart/2005/8/layout/chevronAccent+Icon"/>
    <dgm:cxn modelId="{91DC9BC5-4F9C-4825-8A59-1CC4C51BA5D0}" type="presParOf" srcId="{85FB7061-6122-447E-8326-B2EFE3C312CE}" destId="{2FBC94B9-5ECE-49DC-A43B-30CCCD946755}" srcOrd="5" destOrd="0" presId="urn:microsoft.com/office/officeart/2005/8/layout/chevronAccent+Icon"/>
    <dgm:cxn modelId="{3AE4EAEE-7C62-4CBC-A78B-7CE1E3EA348A}" type="presParOf" srcId="{85FB7061-6122-447E-8326-B2EFE3C312CE}" destId="{F07C7357-A18D-43A9-824C-DC932309A7E4}" srcOrd="6" destOrd="0" presId="urn:microsoft.com/office/officeart/2005/8/layout/chevronAccent+Icon"/>
    <dgm:cxn modelId="{36E63D68-BF28-42A6-A667-F00C496C18A7}" type="presParOf" srcId="{F07C7357-A18D-43A9-824C-DC932309A7E4}" destId="{E2FFB47A-C891-4A2B-8DA8-E4F39AC48DEC}" srcOrd="0" destOrd="0" presId="urn:microsoft.com/office/officeart/2005/8/layout/chevronAccent+Icon"/>
    <dgm:cxn modelId="{A9783EB1-0E61-45FE-9F32-981E37308A83}" type="presParOf" srcId="{F07C7357-A18D-43A9-824C-DC932309A7E4}" destId="{DB8B0BC1-C04C-4434-950E-892ADFCF79F2}"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A5870-ED4C-419B-BDA1-CC9B453A6B62}">
      <dsp:nvSpPr>
        <dsp:cNvPr id="0" name=""/>
        <dsp:cNvSpPr/>
      </dsp:nvSpPr>
      <dsp:spPr>
        <a:xfrm>
          <a:off x="11" y="549096"/>
          <a:ext cx="2445756" cy="944061"/>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811FBF-0831-4D03-952D-60F98EB5064F}">
      <dsp:nvSpPr>
        <dsp:cNvPr id="0" name=""/>
        <dsp:cNvSpPr/>
      </dsp:nvSpPr>
      <dsp:spPr>
        <a:xfrm>
          <a:off x="538271" y="828463"/>
          <a:ext cx="2065305" cy="9440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AU" sz="2100" kern="1200" dirty="0"/>
            <a:t>RISK FACTORS</a:t>
          </a:r>
        </a:p>
      </dsp:txBody>
      <dsp:txXfrm>
        <a:off x="565922" y="856114"/>
        <a:ext cx="2010003" cy="888759"/>
      </dsp:txXfrm>
    </dsp:sp>
    <dsp:sp modelId="{AD2BACBE-B161-493A-AEFE-27CC8175B09B}">
      <dsp:nvSpPr>
        <dsp:cNvPr id="0" name=""/>
        <dsp:cNvSpPr/>
      </dsp:nvSpPr>
      <dsp:spPr>
        <a:xfrm>
          <a:off x="3873752" y="1562291"/>
          <a:ext cx="2445756" cy="944061"/>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DA04B3-4349-4A3B-ADEE-735671C18465}">
      <dsp:nvSpPr>
        <dsp:cNvPr id="0" name=""/>
        <dsp:cNvSpPr/>
      </dsp:nvSpPr>
      <dsp:spPr>
        <a:xfrm>
          <a:off x="4651144" y="1865968"/>
          <a:ext cx="2065305" cy="9440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AU" sz="2100" kern="1200" dirty="0"/>
            <a:t>ENABLERS</a:t>
          </a:r>
        </a:p>
      </dsp:txBody>
      <dsp:txXfrm>
        <a:off x="4678795" y="1893619"/>
        <a:ext cx="2010003" cy="888759"/>
      </dsp:txXfrm>
    </dsp:sp>
    <dsp:sp modelId="{1BE85A81-8CE5-4B1C-AE04-6CB37BCEB6BC}">
      <dsp:nvSpPr>
        <dsp:cNvPr id="0" name=""/>
        <dsp:cNvSpPr/>
      </dsp:nvSpPr>
      <dsp:spPr>
        <a:xfrm>
          <a:off x="7249733" y="1539370"/>
          <a:ext cx="2445756" cy="944061"/>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4C54B6-D40C-4292-AED5-57BEFFEA3A12}">
      <dsp:nvSpPr>
        <dsp:cNvPr id="0" name=""/>
        <dsp:cNvSpPr/>
      </dsp:nvSpPr>
      <dsp:spPr>
        <a:xfrm>
          <a:off x="8267167" y="1865968"/>
          <a:ext cx="2065305" cy="9440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AU" sz="2100" kern="1200" dirty="0"/>
            <a:t>GOAL</a:t>
          </a:r>
        </a:p>
      </dsp:txBody>
      <dsp:txXfrm>
        <a:off x="8294818" y="1893619"/>
        <a:ext cx="2010003" cy="888759"/>
      </dsp:txXfrm>
    </dsp:sp>
    <dsp:sp modelId="{E2FFB47A-C891-4A2B-8DA8-E4F39AC48DEC}">
      <dsp:nvSpPr>
        <dsp:cNvPr id="0" name=""/>
        <dsp:cNvSpPr/>
      </dsp:nvSpPr>
      <dsp:spPr>
        <a:xfrm>
          <a:off x="11473" y="2789572"/>
          <a:ext cx="2445756" cy="944061"/>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8B0BC1-C04C-4434-950E-892ADFCF79F2}">
      <dsp:nvSpPr>
        <dsp:cNvPr id="0" name=""/>
        <dsp:cNvSpPr/>
      </dsp:nvSpPr>
      <dsp:spPr>
        <a:xfrm>
          <a:off x="621203" y="3120296"/>
          <a:ext cx="2065305" cy="9440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AU" sz="2100" kern="1200" dirty="0"/>
            <a:t>PROTECTIVE FACTORS</a:t>
          </a:r>
        </a:p>
      </dsp:txBody>
      <dsp:txXfrm>
        <a:off x="648854" y="3147947"/>
        <a:ext cx="2010003" cy="888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A5870-ED4C-419B-BDA1-CC9B453A6B62}">
      <dsp:nvSpPr>
        <dsp:cNvPr id="0" name=""/>
        <dsp:cNvSpPr/>
      </dsp:nvSpPr>
      <dsp:spPr>
        <a:xfrm>
          <a:off x="11" y="549096"/>
          <a:ext cx="2445756" cy="944061"/>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811FBF-0831-4D03-952D-60F98EB5064F}">
      <dsp:nvSpPr>
        <dsp:cNvPr id="0" name=""/>
        <dsp:cNvSpPr/>
      </dsp:nvSpPr>
      <dsp:spPr>
        <a:xfrm>
          <a:off x="538271" y="828463"/>
          <a:ext cx="2065305" cy="9440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AU" sz="2100" kern="1200" dirty="0"/>
            <a:t>RISK FACTORS</a:t>
          </a:r>
        </a:p>
      </dsp:txBody>
      <dsp:txXfrm>
        <a:off x="565922" y="856114"/>
        <a:ext cx="2010003" cy="888759"/>
      </dsp:txXfrm>
    </dsp:sp>
    <dsp:sp modelId="{AD2BACBE-B161-493A-AEFE-27CC8175B09B}">
      <dsp:nvSpPr>
        <dsp:cNvPr id="0" name=""/>
        <dsp:cNvSpPr/>
      </dsp:nvSpPr>
      <dsp:spPr>
        <a:xfrm>
          <a:off x="3873752" y="1562291"/>
          <a:ext cx="2445756" cy="944061"/>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DA04B3-4349-4A3B-ADEE-735671C18465}">
      <dsp:nvSpPr>
        <dsp:cNvPr id="0" name=""/>
        <dsp:cNvSpPr/>
      </dsp:nvSpPr>
      <dsp:spPr>
        <a:xfrm>
          <a:off x="4651144" y="1865968"/>
          <a:ext cx="2065305" cy="9440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AU" sz="2100" kern="1200" dirty="0"/>
            <a:t>ENABLERS</a:t>
          </a:r>
        </a:p>
      </dsp:txBody>
      <dsp:txXfrm>
        <a:off x="4678795" y="1893619"/>
        <a:ext cx="2010003" cy="888759"/>
      </dsp:txXfrm>
    </dsp:sp>
    <dsp:sp modelId="{1BE85A81-8CE5-4B1C-AE04-6CB37BCEB6BC}">
      <dsp:nvSpPr>
        <dsp:cNvPr id="0" name=""/>
        <dsp:cNvSpPr/>
      </dsp:nvSpPr>
      <dsp:spPr>
        <a:xfrm>
          <a:off x="7249733" y="1539370"/>
          <a:ext cx="2445756" cy="944061"/>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4C54B6-D40C-4292-AED5-57BEFFEA3A12}">
      <dsp:nvSpPr>
        <dsp:cNvPr id="0" name=""/>
        <dsp:cNvSpPr/>
      </dsp:nvSpPr>
      <dsp:spPr>
        <a:xfrm>
          <a:off x="8267167" y="1865968"/>
          <a:ext cx="2065305" cy="9440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AU" sz="2100" kern="1200" dirty="0"/>
            <a:t>GOAL</a:t>
          </a:r>
        </a:p>
      </dsp:txBody>
      <dsp:txXfrm>
        <a:off x="8294818" y="1893619"/>
        <a:ext cx="2010003" cy="888759"/>
      </dsp:txXfrm>
    </dsp:sp>
    <dsp:sp modelId="{E2FFB47A-C891-4A2B-8DA8-E4F39AC48DEC}">
      <dsp:nvSpPr>
        <dsp:cNvPr id="0" name=""/>
        <dsp:cNvSpPr/>
      </dsp:nvSpPr>
      <dsp:spPr>
        <a:xfrm>
          <a:off x="11473" y="2789572"/>
          <a:ext cx="2445756" cy="944061"/>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8B0BC1-C04C-4434-950E-892ADFCF79F2}">
      <dsp:nvSpPr>
        <dsp:cNvPr id="0" name=""/>
        <dsp:cNvSpPr/>
      </dsp:nvSpPr>
      <dsp:spPr>
        <a:xfrm>
          <a:off x="621203" y="3120296"/>
          <a:ext cx="2065305" cy="9440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AU" sz="2100" kern="1200" dirty="0"/>
            <a:t>PROTECTIVE FACTORS</a:t>
          </a:r>
        </a:p>
      </dsp:txBody>
      <dsp:txXfrm>
        <a:off x="648854" y="3147947"/>
        <a:ext cx="2010003" cy="888759"/>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58675-0606-4932-8D0D-0A10E90D5ADA}" type="datetimeFigureOut">
              <a:rPr lang="en-AU" smtClean="0"/>
              <a:t>23/3/2026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E4B471-827A-485F-9CE2-EB00802F928F}" type="slidenum">
              <a:rPr lang="en-AU" smtClean="0"/>
              <a:t>‹#›</a:t>
            </a:fld>
            <a:endParaRPr lang="en-AU"/>
          </a:p>
        </p:txBody>
      </p:sp>
    </p:spTree>
    <p:extLst>
      <p:ext uri="{BB962C8B-B14F-4D97-AF65-F5344CB8AC3E}">
        <p14:creationId xmlns:p14="http://schemas.microsoft.com/office/powerpoint/2010/main" val="3280930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5E47F4-1BD2-49DB-85B4-3911D1C04A0E}" type="slidenum">
              <a:rPr lang="en-AU" smtClean="0"/>
              <a:t>1</a:t>
            </a:fld>
            <a:endParaRPr lang="en-AU" dirty="0"/>
          </a:p>
        </p:txBody>
      </p:sp>
    </p:spTree>
    <p:extLst>
      <p:ext uri="{BB962C8B-B14F-4D97-AF65-F5344CB8AC3E}">
        <p14:creationId xmlns:p14="http://schemas.microsoft.com/office/powerpoint/2010/main" val="1568372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p:cNvSpPr>
          <p:nvPr>
            <p:ph type="sldImg"/>
          </p:nvPr>
        </p:nvSpPr>
        <p:spPr>
          <a:xfrm>
            <a:off x="285750" y="858838"/>
            <a:ext cx="6070600" cy="3416300"/>
          </a:xfrm>
          <a:solidFill>
            <a:srgbClr val="FFFFFF"/>
          </a:solidFill>
          <a:ln/>
        </p:spPr>
      </p:sp>
      <p:sp>
        <p:nvSpPr>
          <p:cNvPr id="2969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11504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6495B-2366-4348-8841-61CE95CF9BC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26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46462-0565-9DFC-A033-06A5B5D6D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498CA8-2189-4C0F-598A-34D8884811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EA50B1-4017-FC7C-62EE-45B2359F6ED4}"/>
              </a:ext>
            </a:extLst>
          </p:cNvPr>
          <p:cNvSpPr>
            <a:spLocks noGrp="1"/>
          </p:cNvSpPr>
          <p:nvPr>
            <p:ph type="body" idx="1"/>
          </p:nvPr>
        </p:nvSpPr>
        <p:spPr/>
        <p:txBody>
          <a:bodyPr/>
          <a:lstStyle/>
          <a:p>
            <a:r>
              <a:rPr lang="en-AU" sz="1700" dirty="0"/>
              <a:t>Specifically, we will be discussing the findings in those who identify as sexually diverse or gender diverse. The importance of discussing these results is due to that we found rates of child maltreatment to be highest among those with a diverse gender or sexuality. When we look at gender diverse individuals separate from sexually diverse, we found that …</a:t>
            </a:r>
          </a:p>
          <a:p>
            <a:pPr>
              <a:lnSpc>
                <a:spcPct val="107000"/>
              </a:lnSpc>
              <a:spcAft>
                <a:spcPts val="829"/>
              </a:spcAft>
            </a:pPr>
            <a:endParaRPr lang="en-AU" sz="1700" kern="100" dirty="0">
              <a:cs typeface="Times New Roman" panose="02020603050405020304" pitchFamily="18" charset="0"/>
            </a:endParaRPr>
          </a:p>
          <a:p>
            <a:pPr>
              <a:lnSpc>
                <a:spcPct val="107000"/>
              </a:lnSpc>
              <a:spcAft>
                <a:spcPts val="829"/>
              </a:spcAft>
            </a:pPr>
            <a:endParaRPr lang="en-AU" sz="1700" dirty="0"/>
          </a:p>
        </p:txBody>
      </p:sp>
      <p:sp>
        <p:nvSpPr>
          <p:cNvPr id="4" name="Slide Number Placeholder 3">
            <a:extLst>
              <a:ext uri="{FF2B5EF4-FFF2-40B4-BE49-F238E27FC236}">
                <a16:creationId xmlns:a16="http://schemas.microsoft.com/office/drawing/2014/main" id="{D2E81CDA-1AE9-AF43-E709-D4A26FB13B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77DE5-2545-4B20-9D2F-8061408138B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328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1B51F-065E-5D2C-2F0E-BB3F6F6DCE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67C98F-160C-DA10-C6A2-52BC4DE900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9CB004-7CD5-7419-43C0-48E97D7053CB}"/>
              </a:ext>
            </a:extLst>
          </p:cNvPr>
          <p:cNvSpPr>
            <a:spLocks noGrp="1"/>
          </p:cNvSpPr>
          <p:nvPr>
            <p:ph type="body" idx="1"/>
          </p:nvPr>
        </p:nvSpPr>
        <p:spPr/>
        <p:txBody>
          <a:bodyPr/>
          <a:lstStyle/>
          <a:p>
            <a:r>
              <a:rPr lang="en-AU" sz="1700" dirty="0"/>
              <a:t>81.5% of gender diverse Australians have experienced one or more types of child maltreatment at any time from birth to age 18. 81.5%. This is compared to 65.5% of cisgender women and 58.4% of cisgender men.</a:t>
            </a:r>
          </a:p>
          <a:p>
            <a:endParaRPr lang="en-AU" sz="1700" dirty="0"/>
          </a:p>
          <a:p>
            <a:r>
              <a:rPr lang="en-AU" sz="1700" dirty="0"/>
              <a:t>To give you a comparison to the general findings, the study found that 62% of all children had experienced maltreatment. So while this is still very high and a pressing issue in all individuals, we can see there is a large disparity between the abuse experienced among gender diverse people compared to cisgender people.</a:t>
            </a:r>
          </a:p>
          <a:p>
            <a:endParaRPr lang="en-AU" sz="1700" dirty="0"/>
          </a:p>
          <a:p>
            <a:r>
              <a:rPr lang="en-AU" sz="1700" dirty="0"/>
              <a:t>When we specifically looked at the gender diverse youth sample, that being 16–24-year-olds. The results show that 90.5% had experienced any child maltreatment. This further indicates the increasing prevalence among youth today and the importance of acting now.</a:t>
            </a:r>
          </a:p>
        </p:txBody>
      </p:sp>
      <p:sp>
        <p:nvSpPr>
          <p:cNvPr id="4" name="Slide Number Placeholder 3">
            <a:extLst>
              <a:ext uri="{FF2B5EF4-FFF2-40B4-BE49-F238E27FC236}">
                <a16:creationId xmlns:a16="http://schemas.microsoft.com/office/drawing/2014/main" id="{AC484C3A-26FF-6C9B-98E0-231D46B772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77DE5-2545-4B20-9D2F-8061408138B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785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500" dirty="0"/>
              <a:t>Of all gender diverse people – we broke down prevalence rates for all five types of child maltreatment.</a:t>
            </a:r>
          </a:p>
          <a:p>
            <a:endParaRPr lang="en-AU" sz="1500" i="1" dirty="0"/>
          </a:p>
          <a:p>
            <a:r>
              <a:rPr lang="en-AU" sz="1500" i="1" dirty="0"/>
              <a:t>Refer to slide.</a:t>
            </a:r>
          </a:p>
          <a:p>
            <a:endParaRPr lang="en-AU" sz="1500" dirty="0"/>
          </a:p>
          <a:p>
            <a:r>
              <a:rPr lang="en-AU" sz="1500" dirty="0"/>
              <a:t>As you can see, emotional abuse and exposure to domestic violence were the most prevalent – both sitting at around 58%.</a:t>
            </a:r>
          </a:p>
          <a:p>
            <a:endParaRPr lang="en-AU" sz="1500" dirty="0"/>
          </a:p>
          <a:p>
            <a:r>
              <a:rPr lang="en-AU" sz="1500" dirty="0"/>
              <a:t>When we look at the findings among sexually diverse people, we see very similar results…</a:t>
            </a:r>
          </a:p>
          <a:p>
            <a:endParaRPr lang="en-AU" sz="1500" dirty="0"/>
          </a:p>
          <a:p>
            <a:r>
              <a:rPr lang="en-AU" sz="1500" dirty="0"/>
              <a:t>Compare findings to general population **</a:t>
            </a:r>
          </a:p>
          <a:p>
            <a:endParaRPr lang="en-AU" sz="1500" dirty="0"/>
          </a:p>
          <a:p>
            <a:endParaRPr lang="en-AU" sz="15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77DE5-2545-4B20-9D2F-8061408138B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699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700" dirty="0">
                <a:ea typeface="Calibri" panose="020F0502020204030204" pitchFamily="34" charset="0"/>
              </a:rPr>
              <a:t>When we did a breakdown by gender in younger people, gender diverse people are much more prone to experiencing all abuse types. Especially sexual abuse and emotional abuse. These are severe disparities</a:t>
            </a:r>
          </a:p>
          <a:p>
            <a:endParaRPr lang="en-AU" sz="1700" dirty="0"/>
          </a:p>
          <a:p>
            <a:pPr defTabSz="947684">
              <a:defRPr/>
            </a:pPr>
            <a:r>
              <a:rPr lang="en-AU" sz="1700" kern="100" dirty="0">
                <a:ea typeface="Calibri" panose="020F0502020204030204" pitchFamily="34" charset="0"/>
                <a:cs typeface="Times New Roman" panose="02020603050405020304" pitchFamily="18" charset="0"/>
              </a:rPr>
              <a:t>We found 90.5% experienced some form of child maltreatment and 77% had experienced multi-type maltreatment. This may imply that maltreatment amongst gender diverse youth is increasing.</a:t>
            </a:r>
            <a:endParaRPr lang="en-AU" sz="17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77DE5-2545-4B20-9D2F-8061408138B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109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18C74-8377-9870-8B1D-8B8E3D60D3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FD8E2E-4338-E83F-1690-C6A7B27E7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299163-B657-2AC1-0C85-B36BCE31D140}"/>
              </a:ext>
            </a:extLst>
          </p:cNvPr>
          <p:cNvSpPr>
            <a:spLocks noGrp="1"/>
          </p:cNvSpPr>
          <p:nvPr>
            <p:ph type="body" idx="1"/>
          </p:nvPr>
        </p:nvSpPr>
        <p:spPr/>
        <p:txBody>
          <a:bodyPr/>
          <a:lstStyle/>
          <a:p>
            <a:r>
              <a:rPr lang="en-AU" sz="1700" dirty="0"/>
              <a:t>Again, very similar patterns among those who identified as sexuality diverse, with 83.9% having experienced one or more type of child maltreatment.</a:t>
            </a:r>
          </a:p>
          <a:p>
            <a:endParaRPr lang="en-AU" sz="1700" dirty="0"/>
          </a:p>
          <a:p>
            <a:r>
              <a:rPr lang="en-AU" sz="1700" dirty="0"/>
              <a:t>This is compared to 61% of people who identify as heterosexual or straight.</a:t>
            </a:r>
          </a:p>
          <a:p>
            <a:endParaRPr lang="en-AU" sz="1700" dirty="0"/>
          </a:p>
          <a:p>
            <a:r>
              <a:rPr lang="en-AU" sz="1700" dirty="0"/>
              <a:t>Comment on don’t know/refusals *</a:t>
            </a:r>
          </a:p>
        </p:txBody>
      </p:sp>
      <p:sp>
        <p:nvSpPr>
          <p:cNvPr id="4" name="Slide Number Placeholder 3">
            <a:extLst>
              <a:ext uri="{FF2B5EF4-FFF2-40B4-BE49-F238E27FC236}">
                <a16:creationId xmlns:a16="http://schemas.microsoft.com/office/drawing/2014/main" id="{EED0D483-DEF7-357E-58CC-BBCC938163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77DE5-2545-4B20-9D2F-8061408138B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756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EE3F8-ED31-A999-6CEB-6D92AD16DC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4C83F-CAF6-D805-A06A-D2AF77C3B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C4654F-93CF-91C2-C47D-2D0257A4B1DB}"/>
              </a:ext>
            </a:extLst>
          </p:cNvPr>
          <p:cNvSpPr>
            <a:spLocks noGrp="1"/>
          </p:cNvSpPr>
          <p:nvPr>
            <p:ph type="body" idx="1"/>
          </p:nvPr>
        </p:nvSpPr>
        <p:spPr/>
        <p:txBody>
          <a:bodyPr/>
          <a:lstStyle/>
          <a:p>
            <a:r>
              <a:rPr lang="en-AU" sz="1500" dirty="0"/>
              <a:t>Of all sexuality diverse, there are similar prevalence estimates for all five types of child maltreatment, with EA and EDV still the most common.</a:t>
            </a:r>
          </a:p>
          <a:p>
            <a:endParaRPr lang="en-AU" sz="1500" dirty="0"/>
          </a:p>
          <a:p>
            <a:r>
              <a:rPr lang="en-AU" sz="1500" dirty="0"/>
              <a:t>So overall there is a slight difference between both, gender diverse and sexuality diverse, however there is quite a jump in neglect and physical abuse – which makes us question if this could be due to medical neglect. </a:t>
            </a:r>
          </a:p>
          <a:p>
            <a:endParaRPr lang="en-AU" sz="1500" dirty="0"/>
          </a:p>
          <a:p>
            <a:r>
              <a:rPr lang="en-AU" sz="1500" dirty="0"/>
              <a:t>Looking at the rates of child sexual abuse separately from the other maltreatment types, we can see that …</a:t>
            </a:r>
          </a:p>
        </p:txBody>
      </p:sp>
      <p:sp>
        <p:nvSpPr>
          <p:cNvPr id="4" name="Slide Number Placeholder 3">
            <a:extLst>
              <a:ext uri="{FF2B5EF4-FFF2-40B4-BE49-F238E27FC236}">
                <a16:creationId xmlns:a16="http://schemas.microsoft.com/office/drawing/2014/main" id="{E87DA687-8009-AD92-CE01-FEB9AA13D2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77DE5-2545-4B20-9D2F-8061408138B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991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00" dirty="0">
                <a:effectLst/>
                <a:latin typeface="Calibri Light" panose="020F0302020204030204" pitchFamily="34" charset="0"/>
                <a:ea typeface="Calibri" panose="020F0502020204030204" pitchFamily="34" charset="0"/>
                <a:cs typeface="Times New Roman" panose="02020603050405020304" pitchFamily="18" charset="0"/>
              </a:rPr>
              <a:t>This was also found true for maltreatment in the youth cohort with diverse sexualities (85.3% reporting any child maltreatment; 64.3% multi-type maltreatment).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6495B-2366-4348-8841-61CE95CF9BC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984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p:cNvSpPr>
          <p:nvPr>
            <p:ph type="sldImg"/>
          </p:nvPr>
        </p:nvSpPr>
        <p:spPr>
          <a:xfrm>
            <a:off x="285750" y="858838"/>
            <a:ext cx="6070600" cy="3416300"/>
          </a:xfrm>
          <a:solidFill>
            <a:srgbClr val="FFFFFF"/>
          </a:solidFill>
          <a:ln/>
        </p:spPr>
      </p:sp>
      <p:sp>
        <p:nvSpPr>
          <p:cNvPr id="2969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284028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5.wdp"/><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62858-0EED-50F9-F2E3-33D5C4B387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C5A1F0B8-7D5F-8D74-C43A-3A0DC88860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D669231-A6A8-F812-B841-56F9CECC386C}"/>
              </a:ext>
            </a:extLst>
          </p:cNvPr>
          <p:cNvSpPr>
            <a:spLocks noGrp="1"/>
          </p:cNvSpPr>
          <p:nvPr>
            <p:ph type="dt" sz="half" idx="10"/>
          </p:nvPr>
        </p:nvSpPr>
        <p:spPr/>
        <p:txBody>
          <a:bodyPr/>
          <a:lstStyle/>
          <a:p>
            <a:fld id="{A2233B31-EE35-4659-8001-10585B8845F7}" type="datetimeFigureOut">
              <a:rPr lang="en-AU" smtClean="0"/>
              <a:t>23/3/2026</a:t>
            </a:fld>
            <a:endParaRPr lang="en-AU"/>
          </a:p>
        </p:txBody>
      </p:sp>
      <p:sp>
        <p:nvSpPr>
          <p:cNvPr id="5" name="Footer Placeholder 4">
            <a:extLst>
              <a:ext uri="{FF2B5EF4-FFF2-40B4-BE49-F238E27FC236}">
                <a16:creationId xmlns:a16="http://schemas.microsoft.com/office/drawing/2014/main" id="{B562057F-1AAC-027D-E923-517C2E0CB5D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CA7E9E8-9869-6FEA-D1D7-D3E75AAB8AD0}"/>
              </a:ext>
            </a:extLst>
          </p:cNvPr>
          <p:cNvSpPr>
            <a:spLocks noGrp="1"/>
          </p:cNvSpPr>
          <p:nvPr>
            <p:ph type="sldNum" sz="quarter" idx="12"/>
          </p:nvPr>
        </p:nvSpPr>
        <p:spPr/>
        <p:txBody>
          <a:bodyPr/>
          <a:lstStyle/>
          <a:p>
            <a:fld id="{1DD0C6D9-A66D-4E80-AD55-6081DBB239DD}" type="slidenum">
              <a:rPr lang="en-AU" smtClean="0"/>
              <a:t>‹#›</a:t>
            </a:fld>
            <a:endParaRPr lang="en-AU"/>
          </a:p>
        </p:txBody>
      </p:sp>
    </p:spTree>
    <p:extLst>
      <p:ext uri="{BB962C8B-B14F-4D97-AF65-F5344CB8AC3E}">
        <p14:creationId xmlns:p14="http://schemas.microsoft.com/office/powerpoint/2010/main" val="1882864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BC59D-C233-CCDA-6FEE-EAFB9A8B640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48CC941-A49E-70A0-4531-E9D84F81F8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BE7BFFB-5849-34A4-CFBE-F80EF2CE0BDE}"/>
              </a:ext>
            </a:extLst>
          </p:cNvPr>
          <p:cNvSpPr>
            <a:spLocks noGrp="1"/>
          </p:cNvSpPr>
          <p:nvPr>
            <p:ph type="dt" sz="half" idx="10"/>
          </p:nvPr>
        </p:nvSpPr>
        <p:spPr/>
        <p:txBody>
          <a:bodyPr/>
          <a:lstStyle/>
          <a:p>
            <a:fld id="{A2233B31-EE35-4659-8001-10585B8845F7}" type="datetimeFigureOut">
              <a:rPr lang="en-AU" smtClean="0"/>
              <a:t>23/3/2026</a:t>
            </a:fld>
            <a:endParaRPr lang="en-AU"/>
          </a:p>
        </p:txBody>
      </p:sp>
      <p:sp>
        <p:nvSpPr>
          <p:cNvPr id="5" name="Footer Placeholder 4">
            <a:extLst>
              <a:ext uri="{FF2B5EF4-FFF2-40B4-BE49-F238E27FC236}">
                <a16:creationId xmlns:a16="http://schemas.microsoft.com/office/drawing/2014/main" id="{90293AA8-DF3C-ED2F-955F-3E77CD1A33F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014FC58-1829-083D-AA5C-F075F71C5B2A}"/>
              </a:ext>
            </a:extLst>
          </p:cNvPr>
          <p:cNvSpPr>
            <a:spLocks noGrp="1"/>
          </p:cNvSpPr>
          <p:nvPr>
            <p:ph type="sldNum" sz="quarter" idx="12"/>
          </p:nvPr>
        </p:nvSpPr>
        <p:spPr/>
        <p:txBody>
          <a:bodyPr/>
          <a:lstStyle/>
          <a:p>
            <a:fld id="{1DD0C6D9-A66D-4E80-AD55-6081DBB239DD}" type="slidenum">
              <a:rPr lang="en-AU" smtClean="0"/>
              <a:t>‹#›</a:t>
            </a:fld>
            <a:endParaRPr lang="en-AU"/>
          </a:p>
        </p:txBody>
      </p:sp>
    </p:spTree>
    <p:extLst>
      <p:ext uri="{BB962C8B-B14F-4D97-AF65-F5344CB8AC3E}">
        <p14:creationId xmlns:p14="http://schemas.microsoft.com/office/powerpoint/2010/main" val="1298553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61EF1D-4BAA-2923-2646-6BCC8C79B3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8386D31-C9B5-63DE-1634-C9C128375C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6C72224-77E7-C598-34FC-A93A8DB95610}"/>
              </a:ext>
            </a:extLst>
          </p:cNvPr>
          <p:cNvSpPr>
            <a:spLocks noGrp="1"/>
          </p:cNvSpPr>
          <p:nvPr>
            <p:ph type="dt" sz="half" idx="10"/>
          </p:nvPr>
        </p:nvSpPr>
        <p:spPr/>
        <p:txBody>
          <a:bodyPr/>
          <a:lstStyle/>
          <a:p>
            <a:fld id="{A2233B31-EE35-4659-8001-10585B8845F7}" type="datetimeFigureOut">
              <a:rPr lang="en-AU" smtClean="0"/>
              <a:t>23/3/2026</a:t>
            </a:fld>
            <a:endParaRPr lang="en-AU"/>
          </a:p>
        </p:txBody>
      </p:sp>
      <p:sp>
        <p:nvSpPr>
          <p:cNvPr id="5" name="Footer Placeholder 4">
            <a:extLst>
              <a:ext uri="{FF2B5EF4-FFF2-40B4-BE49-F238E27FC236}">
                <a16:creationId xmlns:a16="http://schemas.microsoft.com/office/drawing/2014/main" id="{4EB51D4E-4E8C-0E86-DA9D-F70DA2C785F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A9FA1E7-8B0D-E6A1-61A7-9EE672612B03}"/>
              </a:ext>
            </a:extLst>
          </p:cNvPr>
          <p:cNvSpPr>
            <a:spLocks noGrp="1"/>
          </p:cNvSpPr>
          <p:nvPr>
            <p:ph type="sldNum" sz="quarter" idx="12"/>
          </p:nvPr>
        </p:nvSpPr>
        <p:spPr/>
        <p:txBody>
          <a:bodyPr/>
          <a:lstStyle/>
          <a:p>
            <a:fld id="{1DD0C6D9-A66D-4E80-AD55-6081DBB239DD}" type="slidenum">
              <a:rPr lang="en-AU" smtClean="0"/>
              <a:t>‹#›</a:t>
            </a:fld>
            <a:endParaRPr lang="en-AU"/>
          </a:p>
        </p:txBody>
      </p:sp>
    </p:spTree>
    <p:extLst>
      <p:ext uri="{BB962C8B-B14F-4D97-AF65-F5344CB8AC3E}">
        <p14:creationId xmlns:p14="http://schemas.microsoft.com/office/powerpoint/2010/main" val="407218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45" name="Group 4"/>
          <p:cNvGrpSpPr>
            <a:grpSpLocks noChangeAspect="1"/>
          </p:cNvGrpSpPr>
          <p:nvPr userDrawn="1"/>
        </p:nvGrpSpPr>
        <p:grpSpPr bwMode="auto">
          <a:xfrm>
            <a:off x="0" y="-9526"/>
            <a:ext cx="12192000" cy="6876575"/>
            <a:chOff x="0" y="-6"/>
            <a:chExt cx="6810" cy="3841"/>
          </a:xfrm>
        </p:grpSpPr>
        <p:sp>
          <p:nvSpPr>
            <p:cNvPr id="47" name="AutoShape 3"/>
            <p:cNvSpPr>
              <a:spLocks noChangeAspect="1" noChangeArrowheads="1" noTextEdit="1"/>
            </p:cNvSpPr>
            <p:nvPr userDrawn="1"/>
          </p:nvSpPr>
          <p:spPr bwMode="auto">
            <a:xfrm>
              <a:off x="0" y="-6"/>
              <a:ext cx="6810" cy="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49" name="Freeform 5"/>
            <p:cNvSpPr>
              <a:spLocks/>
            </p:cNvSpPr>
            <p:nvPr userDrawn="1"/>
          </p:nvSpPr>
          <p:spPr bwMode="auto">
            <a:xfrm>
              <a:off x="0" y="-4"/>
              <a:ext cx="3672" cy="273"/>
            </a:xfrm>
            <a:custGeom>
              <a:avLst/>
              <a:gdLst>
                <a:gd name="T0" fmla="*/ 0 w 3672"/>
                <a:gd name="T1" fmla="*/ 0 h 273"/>
                <a:gd name="T2" fmla="*/ 0 w 3672"/>
                <a:gd name="T3" fmla="*/ 273 h 273"/>
                <a:gd name="T4" fmla="*/ 3405 w 3672"/>
                <a:gd name="T5" fmla="*/ 273 h 273"/>
                <a:gd name="T6" fmla="*/ 3672 w 3672"/>
                <a:gd name="T7" fmla="*/ 0 h 273"/>
                <a:gd name="T8" fmla="*/ 0 w 3672"/>
                <a:gd name="T9" fmla="*/ 0 h 273"/>
              </a:gdLst>
              <a:ahLst/>
              <a:cxnLst>
                <a:cxn ang="0">
                  <a:pos x="T0" y="T1"/>
                </a:cxn>
                <a:cxn ang="0">
                  <a:pos x="T2" y="T3"/>
                </a:cxn>
                <a:cxn ang="0">
                  <a:pos x="T4" y="T5"/>
                </a:cxn>
                <a:cxn ang="0">
                  <a:pos x="T6" y="T7"/>
                </a:cxn>
                <a:cxn ang="0">
                  <a:pos x="T8" y="T9"/>
                </a:cxn>
              </a:cxnLst>
              <a:rect l="0" t="0" r="r" b="b"/>
              <a:pathLst>
                <a:path w="3672" h="273">
                  <a:moveTo>
                    <a:pt x="0" y="0"/>
                  </a:moveTo>
                  <a:lnTo>
                    <a:pt x="0" y="273"/>
                  </a:lnTo>
                  <a:lnTo>
                    <a:pt x="3405" y="273"/>
                  </a:lnTo>
                  <a:lnTo>
                    <a:pt x="3672" y="0"/>
                  </a:lnTo>
                  <a:lnTo>
                    <a:pt x="0" y="0"/>
                  </a:lnTo>
                  <a:close/>
                </a:path>
              </a:pathLst>
            </a:custGeom>
            <a:solidFill>
              <a:srgbClr val="E8E3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1" name="Freeform 6"/>
            <p:cNvSpPr>
              <a:spLocks/>
            </p:cNvSpPr>
            <p:nvPr userDrawn="1"/>
          </p:nvSpPr>
          <p:spPr bwMode="auto">
            <a:xfrm>
              <a:off x="0" y="-4"/>
              <a:ext cx="3672" cy="273"/>
            </a:xfrm>
            <a:custGeom>
              <a:avLst/>
              <a:gdLst>
                <a:gd name="T0" fmla="*/ 0 w 3672"/>
                <a:gd name="T1" fmla="*/ 0 h 273"/>
                <a:gd name="T2" fmla="*/ 0 w 3672"/>
                <a:gd name="T3" fmla="*/ 273 h 273"/>
                <a:gd name="T4" fmla="*/ 3405 w 3672"/>
                <a:gd name="T5" fmla="*/ 273 h 273"/>
                <a:gd name="T6" fmla="*/ 3672 w 3672"/>
                <a:gd name="T7" fmla="*/ 0 h 273"/>
                <a:gd name="T8" fmla="*/ 0 w 3672"/>
                <a:gd name="T9" fmla="*/ 0 h 273"/>
              </a:gdLst>
              <a:ahLst/>
              <a:cxnLst>
                <a:cxn ang="0">
                  <a:pos x="T0" y="T1"/>
                </a:cxn>
                <a:cxn ang="0">
                  <a:pos x="T2" y="T3"/>
                </a:cxn>
                <a:cxn ang="0">
                  <a:pos x="T4" y="T5"/>
                </a:cxn>
                <a:cxn ang="0">
                  <a:pos x="T6" y="T7"/>
                </a:cxn>
                <a:cxn ang="0">
                  <a:pos x="T8" y="T9"/>
                </a:cxn>
              </a:cxnLst>
              <a:rect l="0" t="0" r="r" b="b"/>
              <a:pathLst>
                <a:path w="3672" h="273">
                  <a:moveTo>
                    <a:pt x="0" y="0"/>
                  </a:moveTo>
                  <a:lnTo>
                    <a:pt x="0" y="273"/>
                  </a:lnTo>
                  <a:lnTo>
                    <a:pt x="3405" y="273"/>
                  </a:lnTo>
                  <a:lnTo>
                    <a:pt x="367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3" name="Freeform 7"/>
            <p:cNvSpPr>
              <a:spLocks/>
            </p:cNvSpPr>
            <p:nvPr userDrawn="1"/>
          </p:nvSpPr>
          <p:spPr bwMode="auto">
            <a:xfrm>
              <a:off x="3405" y="3563"/>
              <a:ext cx="3405" cy="270"/>
            </a:xfrm>
            <a:custGeom>
              <a:avLst/>
              <a:gdLst>
                <a:gd name="T0" fmla="*/ 3405 w 3405"/>
                <a:gd name="T1" fmla="*/ 270 h 270"/>
                <a:gd name="T2" fmla="*/ 3405 w 3405"/>
                <a:gd name="T3" fmla="*/ 0 h 270"/>
                <a:gd name="T4" fmla="*/ 267 w 3405"/>
                <a:gd name="T5" fmla="*/ 0 h 270"/>
                <a:gd name="T6" fmla="*/ 0 w 3405"/>
                <a:gd name="T7" fmla="*/ 270 h 270"/>
                <a:gd name="T8" fmla="*/ 3405 w 3405"/>
                <a:gd name="T9" fmla="*/ 270 h 270"/>
              </a:gdLst>
              <a:ahLst/>
              <a:cxnLst>
                <a:cxn ang="0">
                  <a:pos x="T0" y="T1"/>
                </a:cxn>
                <a:cxn ang="0">
                  <a:pos x="T2" y="T3"/>
                </a:cxn>
                <a:cxn ang="0">
                  <a:pos x="T4" y="T5"/>
                </a:cxn>
                <a:cxn ang="0">
                  <a:pos x="T6" y="T7"/>
                </a:cxn>
                <a:cxn ang="0">
                  <a:pos x="T8" y="T9"/>
                </a:cxn>
              </a:cxnLst>
              <a:rect l="0" t="0" r="r" b="b"/>
              <a:pathLst>
                <a:path w="3405" h="270">
                  <a:moveTo>
                    <a:pt x="3405" y="270"/>
                  </a:moveTo>
                  <a:lnTo>
                    <a:pt x="3405" y="0"/>
                  </a:lnTo>
                  <a:lnTo>
                    <a:pt x="267" y="0"/>
                  </a:lnTo>
                  <a:lnTo>
                    <a:pt x="0" y="270"/>
                  </a:lnTo>
                  <a:lnTo>
                    <a:pt x="3405" y="270"/>
                  </a:lnTo>
                  <a:close/>
                </a:path>
              </a:pathLst>
            </a:custGeom>
            <a:solidFill>
              <a:srgbClr val="E8E3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4" name="Freeform 8"/>
            <p:cNvSpPr>
              <a:spLocks/>
            </p:cNvSpPr>
            <p:nvPr userDrawn="1"/>
          </p:nvSpPr>
          <p:spPr bwMode="auto">
            <a:xfrm>
              <a:off x="3405" y="3563"/>
              <a:ext cx="3405" cy="270"/>
            </a:xfrm>
            <a:custGeom>
              <a:avLst/>
              <a:gdLst>
                <a:gd name="T0" fmla="*/ 3405 w 3405"/>
                <a:gd name="T1" fmla="*/ 270 h 270"/>
                <a:gd name="T2" fmla="*/ 3405 w 3405"/>
                <a:gd name="T3" fmla="*/ 0 h 270"/>
                <a:gd name="T4" fmla="*/ 267 w 3405"/>
                <a:gd name="T5" fmla="*/ 0 h 270"/>
                <a:gd name="T6" fmla="*/ 0 w 3405"/>
                <a:gd name="T7" fmla="*/ 270 h 270"/>
                <a:gd name="T8" fmla="*/ 3405 w 3405"/>
                <a:gd name="T9" fmla="*/ 270 h 270"/>
              </a:gdLst>
              <a:ahLst/>
              <a:cxnLst>
                <a:cxn ang="0">
                  <a:pos x="T0" y="T1"/>
                </a:cxn>
                <a:cxn ang="0">
                  <a:pos x="T2" y="T3"/>
                </a:cxn>
                <a:cxn ang="0">
                  <a:pos x="T4" y="T5"/>
                </a:cxn>
                <a:cxn ang="0">
                  <a:pos x="T6" y="T7"/>
                </a:cxn>
                <a:cxn ang="0">
                  <a:pos x="T8" y="T9"/>
                </a:cxn>
              </a:cxnLst>
              <a:rect l="0" t="0" r="r" b="b"/>
              <a:pathLst>
                <a:path w="3405" h="270">
                  <a:moveTo>
                    <a:pt x="3405" y="270"/>
                  </a:moveTo>
                  <a:lnTo>
                    <a:pt x="3405" y="0"/>
                  </a:lnTo>
                  <a:lnTo>
                    <a:pt x="267" y="0"/>
                  </a:lnTo>
                  <a:lnTo>
                    <a:pt x="0" y="270"/>
                  </a:lnTo>
                  <a:lnTo>
                    <a:pt x="3405" y="2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5" name="Freeform 9"/>
            <p:cNvSpPr>
              <a:spLocks/>
            </p:cNvSpPr>
            <p:nvPr userDrawn="1"/>
          </p:nvSpPr>
          <p:spPr bwMode="auto">
            <a:xfrm>
              <a:off x="5822" y="200"/>
              <a:ext cx="165" cy="213"/>
            </a:xfrm>
            <a:custGeom>
              <a:avLst/>
              <a:gdLst>
                <a:gd name="T0" fmla="*/ 70 w 70"/>
                <a:gd name="T1" fmla="*/ 0 h 90"/>
                <a:gd name="T2" fmla="*/ 70 w 70"/>
                <a:gd name="T3" fmla="*/ 40 h 90"/>
                <a:gd name="T4" fmla="*/ 35 w 70"/>
                <a:gd name="T5" fmla="*/ 90 h 90"/>
                <a:gd name="T6" fmla="*/ 0 w 70"/>
                <a:gd name="T7" fmla="*/ 40 h 90"/>
                <a:gd name="T8" fmla="*/ 0 w 70"/>
                <a:gd name="T9" fmla="*/ 0 h 90"/>
                <a:gd name="T10" fmla="*/ 70 w 70"/>
                <a:gd name="T11" fmla="*/ 0 h 90"/>
              </a:gdLst>
              <a:ahLst/>
              <a:cxnLst>
                <a:cxn ang="0">
                  <a:pos x="T0" y="T1"/>
                </a:cxn>
                <a:cxn ang="0">
                  <a:pos x="T2" y="T3"/>
                </a:cxn>
                <a:cxn ang="0">
                  <a:pos x="T4" y="T5"/>
                </a:cxn>
                <a:cxn ang="0">
                  <a:pos x="T6" y="T7"/>
                </a:cxn>
                <a:cxn ang="0">
                  <a:pos x="T8" y="T9"/>
                </a:cxn>
                <a:cxn ang="0">
                  <a:pos x="T10" y="T11"/>
                </a:cxn>
              </a:cxnLst>
              <a:rect l="0" t="0" r="r" b="b"/>
              <a:pathLst>
                <a:path w="70" h="90">
                  <a:moveTo>
                    <a:pt x="70" y="0"/>
                  </a:moveTo>
                  <a:cubicBezTo>
                    <a:pt x="70" y="40"/>
                    <a:pt x="70" y="40"/>
                    <a:pt x="70" y="40"/>
                  </a:cubicBezTo>
                  <a:cubicBezTo>
                    <a:pt x="70" y="60"/>
                    <a:pt x="57" y="82"/>
                    <a:pt x="35" y="90"/>
                  </a:cubicBezTo>
                  <a:cubicBezTo>
                    <a:pt x="13" y="82"/>
                    <a:pt x="0" y="60"/>
                    <a:pt x="0" y="40"/>
                  </a:cubicBezTo>
                  <a:cubicBezTo>
                    <a:pt x="0" y="0"/>
                    <a:pt x="0" y="0"/>
                    <a:pt x="0" y="0"/>
                  </a:cubicBezTo>
                  <a:cubicBezTo>
                    <a:pt x="70" y="0"/>
                    <a:pt x="70" y="0"/>
                    <a:pt x="70" y="0"/>
                  </a:cubicBezTo>
                  <a:close/>
                </a:path>
              </a:pathLst>
            </a:custGeom>
            <a:solidFill>
              <a:srgbClr val="F21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6" name="Freeform 10"/>
            <p:cNvSpPr>
              <a:spLocks/>
            </p:cNvSpPr>
            <p:nvPr userDrawn="1"/>
          </p:nvSpPr>
          <p:spPr bwMode="auto">
            <a:xfrm>
              <a:off x="5852" y="226"/>
              <a:ext cx="104" cy="137"/>
            </a:xfrm>
            <a:custGeom>
              <a:avLst/>
              <a:gdLst>
                <a:gd name="T0" fmla="*/ 0 w 104"/>
                <a:gd name="T1" fmla="*/ 69 h 137"/>
                <a:gd name="T2" fmla="*/ 52 w 104"/>
                <a:gd name="T3" fmla="*/ 0 h 137"/>
                <a:gd name="T4" fmla="*/ 104 w 104"/>
                <a:gd name="T5" fmla="*/ 69 h 137"/>
                <a:gd name="T6" fmla="*/ 52 w 104"/>
                <a:gd name="T7" fmla="*/ 137 h 137"/>
                <a:gd name="T8" fmla="*/ 0 w 104"/>
                <a:gd name="T9" fmla="*/ 69 h 137"/>
                <a:gd name="T10" fmla="*/ 0 w 104"/>
                <a:gd name="T11" fmla="*/ 69 h 137"/>
              </a:gdLst>
              <a:ahLst/>
              <a:cxnLst>
                <a:cxn ang="0">
                  <a:pos x="T0" y="T1"/>
                </a:cxn>
                <a:cxn ang="0">
                  <a:pos x="T2" y="T3"/>
                </a:cxn>
                <a:cxn ang="0">
                  <a:pos x="T4" y="T5"/>
                </a:cxn>
                <a:cxn ang="0">
                  <a:pos x="T6" y="T7"/>
                </a:cxn>
                <a:cxn ang="0">
                  <a:pos x="T8" y="T9"/>
                </a:cxn>
                <a:cxn ang="0">
                  <a:pos x="T10" y="T11"/>
                </a:cxn>
              </a:cxnLst>
              <a:rect l="0" t="0" r="r" b="b"/>
              <a:pathLst>
                <a:path w="104" h="137">
                  <a:moveTo>
                    <a:pt x="0" y="69"/>
                  </a:moveTo>
                  <a:lnTo>
                    <a:pt x="52" y="0"/>
                  </a:lnTo>
                  <a:lnTo>
                    <a:pt x="104" y="69"/>
                  </a:lnTo>
                  <a:lnTo>
                    <a:pt x="52" y="137"/>
                  </a:lnTo>
                  <a:lnTo>
                    <a:pt x="0" y="69"/>
                  </a:lnTo>
                  <a:lnTo>
                    <a:pt x="0" y="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7" name="Freeform 11"/>
            <p:cNvSpPr>
              <a:spLocks/>
            </p:cNvSpPr>
            <p:nvPr userDrawn="1"/>
          </p:nvSpPr>
          <p:spPr bwMode="auto">
            <a:xfrm>
              <a:off x="5867" y="254"/>
              <a:ext cx="75" cy="90"/>
            </a:xfrm>
            <a:custGeom>
              <a:avLst/>
              <a:gdLst>
                <a:gd name="T0" fmla="*/ 14 w 32"/>
                <a:gd name="T1" fmla="*/ 21 h 38"/>
                <a:gd name="T2" fmla="*/ 16 w 32"/>
                <a:gd name="T3" fmla="*/ 38 h 38"/>
                <a:gd name="T4" fmla="*/ 16 w 32"/>
                <a:gd name="T5" fmla="*/ 38 h 38"/>
                <a:gd name="T6" fmla="*/ 16 w 32"/>
                <a:gd name="T7" fmla="*/ 38 h 38"/>
                <a:gd name="T8" fmla="*/ 18 w 32"/>
                <a:gd name="T9" fmla="*/ 21 h 38"/>
                <a:gd name="T10" fmla="*/ 18 w 32"/>
                <a:gd name="T11" fmla="*/ 19 h 38"/>
                <a:gd name="T12" fmla="*/ 25 w 32"/>
                <a:gd name="T13" fmla="*/ 19 h 38"/>
                <a:gd name="T14" fmla="*/ 25 w 32"/>
                <a:gd name="T15" fmla="*/ 20 h 38"/>
                <a:gd name="T16" fmla="*/ 27 w 32"/>
                <a:gd name="T17" fmla="*/ 22 h 38"/>
                <a:gd name="T18" fmla="*/ 29 w 32"/>
                <a:gd name="T19" fmla="*/ 20 h 38"/>
                <a:gd name="T20" fmla="*/ 29 w 32"/>
                <a:gd name="T21" fmla="*/ 19 h 38"/>
                <a:gd name="T22" fmla="*/ 29 w 32"/>
                <a:gd name="T23" fmla="*/ 19 h 38"/>
                <a:gd name="T24" fmla="*/ 32 w 32"/>
                <a:gd name="T25" fmla="*/ 17 h 38"/>
                <a:gd name="T26" fmla="*/ 29 w 32"/>
                <a:gd name="T27" fmla="*/ 15 h 38"/>
                <a:gd name="T28" fmla="*/ 29 w 32"/>
                <a:gd name="T29" fmla="*/ 15 h 38"/>
                <a:gd name="T30" fmla="*/ 29 w 32"/>
                <a:gd name="T31" fmla="*/ 14 h 38"/>
                <a:gd name="T32" fmla="*/ 27 w 32"/>
                <a:gd name="T33" fmla="*/ 12 h 38"/>
                <a:gd name="T34" fmla="*/ 25 w 32"/>
                <a:gd name="T35" fmla="*/ 14 h 38"/>
                <a:gd name="T36" fmla="*/ 25 w 32"/>
                <a:gd name="T37" fmla="*/ 15 h 38"/>
                <a:gd name="T38" fmla="*/ 18 w 32"/>
                <a:gd name="T39" fmla="*/ 15 h 38"/>
                <a:gd name="T40" fmla="*/ 18 w 32"/>
                <a:gd name="T41" fmla="*/ 7 h 38"/>
                <a:gd name="T42" fmla="*/ 19 w 32"/>
                <a:gd name="T43" fmla="*/ 7 h 38"/>
                <a:gd name="T44" fmla="*/ 21 w 32"/>
                <a:gd name="T45" fmla="*/ 5 h 38"/>
                <a:gd name="T46" fmla="*/ 19 w 32"/>
                <a:gd name="T47" fmla="*/ 3 h 38"/>
                <a:gd name="T48" fmla="*/ 18 w 32"/>
                <a:gd name="T49" fmla="*/ 3 h 38"/>
                <a:gd name="T50" fmla="*/ 18 w 32"/>
                <a:gd name="T51" fmla="*/ 3 h 38"/>
                <a:gd name="T52" fmla="*/ 16 w 32"/>
                <a:gd name="T53" fmla="*/ 0 h 38"/>
                <a:gd name="T54" fmla="*/ 14 w 32"/>
                <a:gd name="T55" fmla="*/ 3 h 38"/>
                <a:gd name="T56" fmla="*/ 14 w 32"/>
                <a:gd name="T57" fmla="*/ 3 h 38"/>
                <a:gd name="T58" fmla="*/ 14 w 32"/>
                <a:gd name="T59" fmla="*/ 3 h 38"/>
                <a:gd name="T60" fmla="*/ 11 w 32"/>
                <a:gd name="T61" fmla="*/ 5 h 38"/>
                <a:gd name="T62" fmla="*/ 14 w 32"/>
                <a:gd name="T63" fmla="*/ 7 h 38"/>
                <a:gd name="T64" fmla="*/ 14 w 32"/>
                <a:gd name="T65" fmla="*/ 7 h 38"/>
                <a:gd name="T66" fmla="*/ 14 w 32"/>
                <a:gd name="T67" fmla="*/ 15 h 38"/>
                <a:gd name="T68" fmla="*/ 14 w 32"/>
                <a:gd name="T69" fmla="*/ 15 h 38"/>
                <a:gd name="T70" fmla="*/ 7 w 32"/>
                <a:gd name="T71" fmla="*/ 15 h 38"/>
                <a:gd name="T72" fmla="*/ 7 w 32"/>
                <a:gd name="T73" fmla="*/ 14 h 38"/>
                <a:gd name="T74" fmla="*/ 5 w 32"/>
                <a:gd name="T75" fmla="*/ 12 h 38"/>
                <a:gd name="T76" fmla="*/ 3 w 32"/>
                <a:gd name="T77" fmla="*/ 14 h 38"/>
                <a:gd name="T78" fmla="*/ 3 w 32"/>
                <a:gd name="T79" fmla="*/ 15 h 38"/>
                <a:gd name="T80" fmla="*/ 3 w 32"/>
                <a:gd name="T81" fmla="*/ 15 h 38"/>
                <a:gd name="T82" fmla="*/ 0 w 32"/>
                <a:gd name="T83" fmla="*/ 17 h 38"/>
                <a:gd name="T84" fmla="*/ 3 w 32"/>
                <a:gd name="T85" fmla="*/ 19 h 38"/>
                <a:gd name="T86" fmla="*/ 3 w 32"/>
                <a:gd name="T87" fmla="*/ 19 h 38"/>
                <a:gd name="T88" fmla="*/ 3 w 32"/>
                <a:gd name="T89" fmla="*/ 20 h 38"/>
                <a:gd name="T90" fmla="*/ 5 w 32"/>
                <a:gd name="T91" fmla="*/ 22 h 38"/>
                <a:gd name="T92" fmla="*/ 7 w 32"/>
                <a:gd name="T93" fmla="*/ 20 h 38"/>
                <a:gd name="T94" fmla="*/ 7 w 32"/>
                <a:gd name="T95" fmla="*/ 19 h 38"/>
                <a:gd name="T96" fmla="*/ 14 w 32"/>
                <a:gd name="T97" fmla="*/ 19 h 38"/>
                <a:gd name="T98" fmla="*/ 14 w 32"/>
                <a:gd name="T99"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 h="38">
                  <a:moveTo>
                    <a:pt x="14" y="21"/>
                  </a:moveTo>
                  <a:cubicBezTo>
                    <a:pt x="14" y="28"/>
                    <a:pt x="16" y="37"/>
                    <a:pt x="16" y="38"/>
                  </a:cubicBezTo>
                  <a:cubicBezTo>
                    <a:pt x="16" y="38"/>
                    <a:pt x="16" y="38"/>
                    <a:pt x="16" y="38"/>
                  </a:cubicBezTo>
                  <a:cubicBezTo>
                    <a:pt x="16" y="38"/>
                    <a:pt x="16" y="38"/>
                    <a:pt x="16" y="38"/>
                  </a:cubicBezTo>
                  <a:cubicBezTo>
                    <a:pt x="16" y="37"/>
                    <a:pt x="18" y="28"/>
                    <a:pt x="18" y="21"/>
                  </a:cubicBezTo>
                  <a:cubicBezTo>
                    <a:pt x="18" y="19"/>
                    <a:pt x="18" y="19"/>
                    <a:pt x="18" y="19"/>
                  </a:cubicBezTo>
                  <a:cubicBezTo>
                    <a:pt x="25" y="19"/>
                    <a:pt x="25" y="19"/>
                    <a:pt x="25" y="19"/>
                  </a:cubicBezTo>
                  <a:cubicBezTo>
                    <a:pt x="25" y="20"/>
                    <a:pt x="25" y="20"/>
                    <a:pt x="25" y="20"/>
                  </a:cubicBezTo>
                  <a:cubicBezTo>
                    <a:pt x="25" y="21"/>
                    <a:pt x="26" y="22"/>
                    <a:pt x="27" y="22"/>
                  </a:cubicBezTo>
                  <a:cubicBezTo>
                    <a:pt x="28" y="22"/>
                    <a:pt x="29" y="21"/>
                    <a:pt x="29" y="20"/>
                  </a:cubicBezTo>
                  <a:cubicBezTo>
                    <a:pt x="29" y="19"/>
                    <a:pt x="29" y="19"/>
                    <a:pt x="29" y="19"/>
                  </a:cubicBezTo>
                  <a:cubicBezTo>
                    <a:pt x="29" y="19"/>
                    <a:pt x="29" y="19"/>
                    <a:pt x="29" y="19"/>
                  </a:cubicBezTo>
                  <a:cubicBezTo>
                    <a:pt x="30" y="19"/>
                    <a:pt x="32" y="18"/>
                    <a:pt x="32" y="17"/>
                  </a:cubicBezTo>
                  <a:cubicBezTo>
                    <a:pt x="32" y="16"/>
                    <a:pt x="30" y="15"/>
                    <a:pt x="29" y="15"/>
                  </a:cubicBezTo>
                  <a:cubicBezTo>
                    <a:pt x="29" y="15"/>
                    <a:pt x="29" y="15"/>
                    <a:pt x="29" y="15"/>
                  </a:cubicBezTo>
                  <a:cubicBezTo>
                    <a:pt x="29" y="14"/>
                    <a:pt x="29" y="14"/>
                    <a:pt x="29" y="14"/>
                  </a:cubicBezTo>
                  <a:cubicBezTo>
                    <a:pt x="29" y="13"/>
                    <a:pt x="28" y="12"/>
                    <a:pt x="27" y="12"/>
                  </a:cubicBezTo>
                  <a:cubicBezTo>
                    <a:pt x="26" y="12"/>
                    <a:pt x="25" y="13"/>
                    <a:pt x="25" y="14"/>
                  </a:cubicBezTo>
                  <a:cubicBezTo>
                    <a:pt x="25" y="15"/>
                    <a:pt x="25" y="15"/>
                    <a:pt x="25" y="15"/>
                  </a:cubicBezTo>
                  <a:cubicBezTo>
                    <a:pt x="18" y="15"/>
                    <a:pt x="18" y="15"/>
                    <a:pt x="18" y="15"/>
                  </a:cubicBezTo>
                  <a:cubicBezTo>
                    <a:pt x="18" y="7"/>
                    <a:pt x="18" y="7"/>
                    <a:pt x="18" y="7"/>
                  </a:cubicBezTo>
                  <a:cubicBezTo>
                    <a:pt x="19" y="7"/>
                    <a:pt x="19" y="7"/>
                    <a:pt x="19" y="7"/>
                  </a:cubicBezTo>
                  <a:cubicBezTo>
                    <a:pt x="20" y="7"/>
                    <a:pt x="21" y="6"/>
                    <a:pt x="21" y="5"/>
                  </a:cubicBezTo>
                  <a:cubicBezTo>
                    <a:pt x="21" y="4"/>
                    <a:pt x="20" y="3"/>
                    <a:pt x="19" y="3"/>
                  </a:cubicBezTo>
                  <a:cubicBezTo>
                    <a:pt x="18" y="3"/>
                    <a:pt x="18" y="3"/>
                    <a:pt x="18" y="3"/>
                  </a:cubicBezTo>
                  <a:cubicBezTo>
                    <a:pt x="18" y="3"/>
                    <a:pt x="18" y="3"/>
                    <a:pt x="18" y="3"/>
                  </a:cubicBezTo>
                  <a:cubicBezTo>
                    <a:pt x="18" y="2"/>
                    <a:pt x="17" y="0"/>
                    <a:pt x="16" y="0"/>
                  </a:cubicBezTo>
                  <a:cubicBezTo>
                    <a:pt x="15" y="0"/>
                    <a:pt x="14" y="2"/>
                    <a:pt x="14" y="3"/>
                  </a:cubicBezTo>
                  <a:cubicBezTo>
                    <a:pt x="14" y="3"/>
                    <a:pt x="14" y="3"/>
                    <a:pt x="14" y="3"/>
                  </a:cubicBezTo>
                  <a:cubicBezTo>
                    <a:pt x="14" y="3"/>
                    <a:pt x="14" y="3"/>
                    <a:pt x="14" y="3"/>
                  </a:cubicBezTo>
                  <a:cubicBezTo>
                    <a:pt x="12" y="3"/>
                    <a:pt x="11" y="4"/>
                    <a:pt x="11" y="5"/>
                  </a:cubicBezTo>
                  <a:cubicBezTo>
                    <a:pt x="11" y="6"/>
                    <a:pt x="12" y="7"/>
                    <a:pt x="14" y="7"/>
                  </a:cubicBezTo>
                  <a:cubicBezTo>
                    <a:pt x="14" y="7"/>
                    <a:pt x="14" y="7"/>
                    <a:pt x="14" y="7"/>
                  </a:cubicBezTo>
                  <a:cubicBezTo>
                    <a:pt x="14" y="15"/>
                    <a:pt x="14" y="15"/>
                    <a:pt x="14" y="15"/>
                  </a:cubicBezTo>
                  <a:cubicBezTo>
                    <a:pt x="14" y="15"/>
                    <a:pt x="14" y="15"/>
                    <a:pt x="14" y="15"/>
                  </a:cubicBezTo>
                  <a:cubicBezTo>
                    <a:pt x="7" y="15"/>
                    <a:pt x="7" y="15"/>
                    <a:pt x="7" y="15"/>
                  </a:cubicBezTo>
                  <a:cubicBezTo>
                    <a:pt x="7" y="14"/>
                    <a:pt x="7" y="14"/>
                    <a:pt x="7" y="14"/>
                  </a:cubicBezTo>
                  <a:cubicBezTo>
                    <a:pt x="7" y="13"/>
                    <a:pt x="7" y="12"/>
                    <a:pt x="5" y="12"/>
                  </a:cubicBezTo>
                  <a:cubicBezTo>
                    <a:pt x="4" y="12"/>
                    <a:pt x="3" y="13"/>
                    <a:pt x="3" y="14"/>
                  </a:cubicBezTo>
                  <a:cubicBezTo>
                    <a:pt x="3" y="15"/>
                    <a:pt x="3" y="15"/>
                    <a:pt x="3" y="15"/>
                  </a:cubicBezTo>
                  <a:cubicBezTo>
                    <a:pt x="3" y="15"/>
                    <a:pt x="3" y="15"/>
                    <a:pt x="3" y="15"/>
                  </a:cubicBezTo>
                  <a:cubicBezTo>
                    <a:pt x="2" y="15"/>
                    <a:pt x="0" y="16"/>
                    <a:pt x="0" y="17"/>
                  </a:cubicBezTo>
                  <a:cubicBezTo>
                    <a:pt x="0" y="18"/>
                    <a:pt x="2" y="19"/>
                    <a:pt x="3" y="19"/>
                  </a:cubicBezTo>
                  <a:cubicBezTo>
                    <a:pt x="3" y="19"/>
                    <a:pt x="3" y="19"/>
                    <a:pt x="3" y="19"/>
                  </a:cubicBezTo>
                  <a:cubicBezTo>
                    <a:pt x="3" y="20"/>
                    <a:pt x="3" y="20"/>
                    <a:pt x="3" y="20"/>
                  </a:cubicBezTo>
                  <a:cubicBezTo>
                    <a:pt x="3" y="21"/>
                    <a:pt x="4" y="22"/>
                    <a:pt x="5" y="22"/>
                  </a:cubicBezTo>
                  <a:cubicBezTo>
                    <a:pt x="7" y="22"/>
                    <a:pt x="7" y="21"/>
                    <a:pt x="7" y="20"/>
                  </a:cubicBezTo>
                  <a:cubicBezTo>
                    <a:pt x="7" y="19"/>
                    <a:pt x="7" y="19"/>
                    <a:pt x="7" y="19"/>
                  </a:cubicBezTo>
                  <a:cubicBezTo>
                    <a:pt x="14" y="19"/>
                    <a:pt x="14" y="19"/>
                    <a:pt x="14" y="19"/>
                  </a:cubicBezTo>
                  <a:cubicBezTo>
                    <a:pt x="14" y="21"/>
                    <a:pt x="14" y="21"/>
                    <a:pt x="14" y="21"/>
                  </a:cubicBezTo>
                  <a:close/>
                </a:path>
              </a:pathLst>
            </a:custGeom>
            <a:solidFill>
              <a:srgbClr val="F21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8" name="Freeform 12"/>
            <p:cNvSpPr>
              <a:spLocks noEditPoints="1"/>
            </p:cNvSpPr>
            <p:nvPr userDrawn="1"/>
          </p:nvSpPr>
          <p:spPr bwMode="auto">
            <a:xfrm>
              <a:off x="5822" y="446"/>
              <a:ext cx="30" cy="31"/>
            </a:xfrm>
            <a:custGeom>
              <a:avLst/>
              <a:gdLst>
                <a:gd name="T0" fmla="*/ 19 w 30"/>
                <a:gd name="T1" fmla="*/ 0 h 31"/>
                <a:gd name="T2" fmla="*/ 14 w 30"/>
                <a:gd name="T3" fmla="*/ 0 h 31"/>
                <a:gd name="T4" fmla="*/ 0 w 30"/>
                <a:gd name="T5" fmla="*/ 31 h 31"/>
                <a:gd name="T6" fmla="*/ 4 w 30"/>
                <a:gd name="T7" fmla="*/ 31 h 31"/>
                <a:gd name="T8" fmla="*/ 7 w 30"/>
                <a:gd name="T9" fmla="*/ 24 h 31"/>
                <a:gd name="T10" fmla="*/ 23 w 30"/>
                <a:gd name="T11" fmla="*/ 24 h 31"/>
                <a:gd name="T12" fmla="*/ 26 w 30"/>
                <a:gd name="T13" fmla="*/ 31 h 31"/>
                <a:gd name="T14" fmla="*/ 30 w 30"/>
                <a:gd name="T15" fmla="*/ 31 h 31"/>
                <a:gd name="T16" fmla="*/ 19 w 30"/>
                <a:gd name="T17" fmla="*/ 0 h 31"/>
                <a:gd name="T18" fmla="*/ 19 w 30"/>
                <a:gd name="T19" fmla="*/ 0 h 31"/>
                <a:gd name="T20" fmla="*/ 19 w 30"/>
                <a:gd name="T21" fmla="*/ 0 h 31"/>
                <a:gd name="T22" fmla="*/ 21 w 30"/>
                <a:gd name="T23" fmla="*/ 19 h 31"/>
                <a:gd name="T24" fmla="*/ 9 w 30"/>
                <a:gd name="T25" fmla="*/ 19 h 31"/>
                <a:gd name="T26" fmla="*/ 16 w 30"/>
                <a:gd name="T27" fmla="*/ 5 h 31"/>
                <a:gd name="T28" fmla="*/ 21 w 30"/>
                <a:gd name="T29" fmla="*/ 19 h 31"/>
                <a:gd name="T30" fmla="*/ 21 w 30"/>
                <a:gd name="T3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1">
                  <a:moveTo>
                    <a:pt x="19" y="0"/>
                  </a:moveTo>
                  <a:lnTo>
                    <a:pt x="14" y="0"/>
                  </a:lnTo>
                  <a:lnTo>
                    <a:pt x="0" y="31"/>
                  </a:lnTo>
                  <a:lnTo>
                    <a:pt x="4" y="31"/>
                  </a:lnTo>
                  <a:lnTo>
                    <a:pt x="7" y="24"/>
                  </a:lnTo>
                  <a:lnTo>
                    <a:pt x="23" y="24"/>
                  </a:lnTo>
                  <a:lnTo>
                    <a:pt x="26" y="31"/>
                  </a:lnTo>
                  <a:lnTo>
                    <a:pt x="30" y="31"/>
                  </a:lnTo>
                  <a:lnTo>
                    <a:pt x="19" y="0"/>
                  </a:lnTo>
                  <a:lnTo>
                    <a:pt x="19" y="0"/>
                  </a:lnTo>
                  <a:lnTo>
                    <a:pt x="19" y="0"/>
                  </a:lnTo>
                  <a:close/>
                  <a:moveTo>
                    <a:pt x="21" y="19"/>
                  </a:moveTo>
                  <a:lnTo>
                    <a:pt x="9" y="19"/>
                  </a:lnTo>
                  <a:lnTo>
                    <a:pt x="16" y="5"/>
                  </a:lnTo>
                  <a:lnTo>
                    <a:pt x="21" y="19"/>
                  </a:lnTo>
                  <a:lnTo>
                    <a:pt x="21" y="19"/>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9" name="Freeform 13"/>
            <p:cNvSpPr>
              <a:spLocks/>
            </p:cNvSpPr>
            <p:nvPr userDrawn="1"/>
          </p:nvSpPr>
          <p:spPr bwMode="auto">
            <a:xfrm>
              <a:off x="5855" y="446"/>
              <a:ext cx="23" cy="31"/>
            </a:xfrm>
            <a:custGeom>
              <a:avLst/>
              <a:gdLst>
                <a:gd name="T0" fmla="*/ 8 w 10"/>
                <a:gd name="T1" fmla="*/ 8 h 13"/>
                <a:gd name="T2" fmla="*/ 5 w 10"/>
                <a:gd name="T3" fmla="*/ 11 h 13"/>
                <a:gd name="T4" fmla="*/ 2 w 10"/>
                <a:gd name="T5" fmla="*/ 8 h 13"/>
                <a:gd name="T6" fmla="*/ 2 w 10"/>
                <a:gd name="T7" fmla="*/ 0 h 13"/>
                <a:gd name="T8" fmla="*/ 0 w 10"/>
                <a:gd name="T9" fmla="*/ 0 h 13"/>
                <a:gd name="T10" fmla="*/ 0 w 10"/>
                <a:gd name="T11" fmla="*/ 8 h 13"/>
                <a:gd name="T12" fmla="*/ 5 w 10"/>
                <a:gd name="T13" fmla="*/ 13 h 13"/>
                <a:gd name="T14" fmla="*/ 10 w 10"/>
                <a:gd name="T15" fmla="*/ 8 h 13"/>
                <a:gd name="T16" fmla="*/ 10 w 10"/>
                <a:gd name="T17" fmla="*/ 0 h 13"/>
                <a:gd name="T18" fmla="*/ 8 w 10"/>
                <a:gd name="T19" fmla="*/ 0 h 13"/>
                <a:gd name="T20" fmla="*/ 8 w 10"/>
                <a:gd name="T21"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8" y="8"/>
                  </a:moveTo>
                  <a:cubicBezTo>
                    <a:pt x="8" y="10"/>
                    <a:pt x="7" y="11"/>
                    <a:pt x="5" y="11"/>
                  </a:cubicBezTo>
                  <a:cubicBezTo>
                    <a:pt x="4" y="11"/>
                    <a:pt x="2" y="10"/>
                    <a:pt x="2" y="8"/>
                  </a:cubicBezTo>
                  <a:cubicBezTo>
                    <a:pt x="2" y="0"/>
                    <a:pt x="2" y="0"/>
                    <a:pt x="2" y="0"/>
                  </a:cubicBezTo>
                  <a:cubicBezTo>
                    <a:pt x="0" y="0"/>
                    <a:pt x="0" y="0"/>
                    <a:pt x="0" y="0"/>
                  </a:cubicBezTo>
                  <a:cubicBezTo>
                    <a:pt x="0" y="8"/>
                    <a:pt x="0" y="8"/>
                    <a:pt x="0" y="8"/>
                  </a:cubicBezTo>
                  <a:cubicBezTo>
                    <a:pt x="0" y="11"/>
                    <a:pt x="3" y="13"/>
                    <a:pt x="5" y="13"/>
                  </a:cubicBezTo>
                  <a:cubicBezTo>
                    <a:pt x="8" y="13"/>
                    <a:pt x="10" y="11"/>
                    <a:pt x="10" y="8"/>
                  </a:cubicBezTo>
                  <a:cubicBezTo>
                    <a:pt x="10" y="0"/>
                    <a:pt x="10" y="0"/>
                    <a:pt x="10" y="0"/>
                  </a:cubicBezTo>
                  <a:cubicBezTo>
                    <a:pt x="8" y="0"/>
                    <a:pt x="8" y="0"/>
                    <a:pt x="8" y="0"/>
                  </a:cubicBezTo>
                  <a:cubicBezTo>
                    <a:pt x="8" y="8"/>
                    <a:pt x="8" y="8"/>
                    <a:pt x="8" y="8"/>
                  </a:cubicBez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0" name="Freeform 14"/>
            <p:cNvSpPr>
              <a:spLocks/>
            </p:cNvSpPr>
            <p:nvPr userDrawn="1"/>
          </p:nvSpPr>
          <p:spPr bwMode="auto">
            <a:xfrm>
              <a:off x="5885" y="446"/>
              <a:ext cx="24" cy="31"/>
            </a:xfrm>
            <a:custGeom>
              <a:avLst/>
              <a:gdLst>
                <a:gd name="T0" fmla="*/ 5 w 10"/>
                <a:gd name="T1" fmla="*/ 5 h 13"/>
                <a:gd name="T2" fmla="*/ 2 w 10"/>
                <a:gd name="T3" fmla="*/ 3 h 13"/>
                <a:gd name="T4" fmla="*/ 5 w 10"/>
                <a:gd name="T5" fmla="*/ 2 h 13"/>
                <a:gd name="T6" fmla="*/ 8 w 10"/>
                <a:gd name="T7" fmla="*/ 3 h 13"/>
                <a:gd name="T8" fmla="*/ 8 w 10"/>
                <a:gd name="T9" fmla="*/ 3 h 13"/>
                <a:gd name="T10" fmla="*/ 10 w 10"/>
                <a:gd name="T11" fmla="*/ 2 h 13"/>
                <a:gd name="T12" fmla="*/ 10 w 10"/>
                <a:gd name="T13" fmla="*/ 2 h 13"/>
                <a:gd name="T14" fmla="*/ 5 w 10"/>
                <a:gd name="T15" fmla="*/ 0 h 13"/>
                <a:gd name="T16" fmla="*/ 1 w 10"/>
                <a:gd name="T17" fmla="*/ 1 h 13"/>
                <a:gd name="T18" fmla="*/ 0 w 10"/>
                <a:gd name="T19" fmla="*/ 3 h 13"/>
                <a:gd name="T20" fmla="*/ 5 w 10"/>
                <a:gd name="T21" fmla="*/ 7 h 13"/>
                <a:gd name="T22" fmla="*/ 8 w 10"/>
                <a:gd name="T23" fmla="*/ 9 h 13"/>
                <a:gd name="T24" fmla="*/ 5 w 10"/>
                <a:gd name="T25" fmla="*/ 11 h 13"/>
                <a:gd name="T26" fmla="*/ 1 w 10"/>
                <a:gd name="T27" fmla="*/ 9 h 13"/>
                <a:gd name="T28" fmla="*/ 1 w 10"/>
                <a:gd name="T29" fmla="*/ 9 h 13"/>
                <a:gd name="T30" fmla="*/ 0 w 10"/>
                <a:gd name="T31" fmla="*/ 10 h 13"/>
                <a:gd name="T32" fmla="*/ 0 w 10"/>
                <a:gd name="T33" fmla="*/ 10 h 13"/>
                <a:gd name="T34" fmla="*/ 5 w 10"/>
                <a:gd name="T35" fmla="*/ 13 h 13"/>
                <a:gd name="T36" fmla="*/ 10 w 10"/>
                <a:gd name="T37" fmla="*/ 9 h 13"/>
                <a:gd name="T38" fmla="*/ 5 w 10"/>
                <a:gd name="T39"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3">
                  <a:moveTo>
                    <a:pt x="5" y="5"/>
                  </a:moveTo>
                  <a:cubicBezTo>
                    <a:pt x="3" y="5"/>
                    <a:pt x="2" y="5"/>
                    <a:pt x="2" y="3"/>
                  </a:cubicBezTo>
                  <a:cubicBezTo>
                    <a:pt x="2" y="2"/>
                    <a:pt x="4" y="2"/>
                    <a:pt x="5" y="2"/>
                  </a:cubicBezTo>
                  <a:cubicBezTo>
                    <a:pt x="6" y="2"/>
                    <a:pt x="8" y="2"/>
                    <a:pt x="8" y="3"/>
                  </a:cubicBezTo>
                  <a:cubicBezTo>
                    <a:pt x="8" y="3"/>
                    <a:pt x="8" y="3"/>
                    <a:pt x="8" y="3"/>
                  </a:cubicBezTo>
                  <a:cubicBezTo>
                    <a:pt x="10" y="2"/>
                    <a:pt x="10" y="2"/>
                    <a:pt x="10" y="2"/>
                  </a:cubicBezTo>
                  <a:cubicBezTo>
                    <a:pt x="10" y="2"/>
                    <a:pt x="10" y="2"/>
                    <a:pt x="10" y="2"/>
                  </a:cubicBezTo>
                  <a:cubicBezTo>
                    <a:pt x="9" y="1"/>
                    <a:pt x="7" y="0"/>
                    <a:pt x="5" y="0"/>
                  </a:cubicBezTo>
                  <a:cubicBezTo>
                    <a:pt x="4" y="0"/>
                    <a:pt x="2" y="0"/>
                    <a:pt x="1" y="1"/>
                  </a:cubicBezTo>
                  <a:cubicBezTo>
                    <a:pt x="0" y="2"/>
                    <a:pt x="0" y="3"/>
                    <a:pt x="0" y="3"/>
                  </a:cubicBezTo>
                  <a:cubicBezTo>
                    <a:pt x="0" y="6"/>
                    <a:pt x="3" y="7"/>
                    <a:pt x="5" y="7"/>
                  </a:cubicBezTo>
                  <a:cubicBezTo>
                    <a:pt x="7" y="7"/>
                    <a:pt x="8" y="8"/>
                    <a:pt x="8" y="9"/>
                  </a:cubicBezTo>
                  <a:cubicBezTo>
                    <a:pt x="8" y="11"/>
                    <a:pt x="6" y="11"/>
                    <a:pt x="5" y="11"/>
                  </a:cubicBezTo>
                  <a:cubicBezTo>
                    <a:pt x="4" y="11"/>
                    <a:pt x="2" y="11"/>
                    <a:pt x="1" y="9"/>
                  </a:cubicBezTo>
                  <a:cubicBezTo>
                    <a:pt x="1" y="9"/>
                    <a:pt x="1" y="9"/>
                    <a:pt x="1" y="9"/>
                  </a:cubicBezTo>
                  <a:cubicBezTo>
                    <a:pt x="0" y="10"/>
                    <a:pt x="0" y="10"/>
                    <a:pt x="0" y="10"/>
                  </a:cubicBezTo>
                  <a:cubicBezTo>
                    <a:pt x="0" y="10"/>
                    <a:pt x="0" y="10"/>
                    <a:pt x="0" y="10"/>
                  </a:cubicBezTo>
                  <a:cubicBezTo>
                    <a:pt x="1" y="12"/>
                    <a:pt x="3" y="13"/>
                    <a:pt x="5" y="13"/>
                  </a:cubicBezTo>
                  <a:cubicBezTo>
                    <a:pt x="8" y="13"/>
                    <a:pt x="10" y="12"/>
                    <a:pt x="10" y="9"/>
                  </a:cubicBezTo>
                  <a:cubicBezTo>
                    <a:pt x="10" y="6"/>
                    <a:pt x="8" y="6"/>
                    <a:pt x="5" y="5"/>
                  </a:cubicBez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1" name="Freeform 15"/>
            <p:cNvSpPr>
              <a:spLocks/>
            </p:cNvSpPr>
            <p:nvPr userDrawn="1"/>
          </p:nvSpPr>
          <p:spPr bwMode="auto">
            <a:xfrm>
              <a:off x="5911" y="446"/>
              <a:ext cx="24" cy="31"/>
            </a:xfrm>
            <a:custGeom>
              <a:avLst/>
              <a:gdLst>
                <a:gd name="T0" fmla="*/ 0 w 24"/>
                <a:gd name="T1" fmla="*/ 5 h 31"/>
                <a:gd name="T2" fmla="*/ 10 w 24"/>
                <a:gd name="T3" fmla="*/ 5 h 31"/>
                <a:gd name="T4" fmla="*/ 10 w 24"/>
                <a:gd name="T5" fmla="*/ 31 h 31"/>
                <a:gd name="T6" fmla="*/ 15 w 24"/>
                <a:gd name="T7" fmla="*/ 31 h 31"/>
                <a:gd name="T8" fmla="*/ 15 w 24"/>
                <a:gd name="T9" fmla="*/ 5 h 31"/>
                <a:gd name="T10" fmla="*/ 24 w 24"/>
                <a:gd name="T11" fmla="*/ 5 h 31"/>
                <a:gd name="T12" fmla="*/ 24 w 24"/>
                <a:gd name="T13" fmla="*/ 0 h 31"/>
                <a:gd name="T14" fmla="*/ 0 w 24"/>
                <a:gd name="T15" fmla="*/ 0 h 31"/>
                <a:gd name="T16" fmla="*/ 0 w 24"/>
                <a:gd name="T17" fmla="*/ 5 h 31"/>
                <a:gd name="T18" fmla="*/ 0 w 24"/>
                <a:gd name="T19"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31">
                  <a:moveTo>
                    <a:pt x="0" y="5"/>
                  </a:moveTo>
                  <a:lnTo>
                    <a:pt x="10" y="5"/>
                  </a:lnTo>
                  <a:lnTo>
                    <a:pt x="10" y="31"/>
                  </a:lnTo>
                  <a:lnTo>
                    <a:pt x="15" y="31"/>
                  </a:lnTo>
                  <a:lnTo>
                    <a:pt x="15" y="5"/>
                  </a:lnTo>
                  <a:lnTo>
                    <a:pt x="24" y="5"/>
                  </a:lnTo>
                  <a:lnTo>
                    <a:pt x="24" y="0"/>
                  </a:lnTo>
                  <a:lnTo>
                    <a:pt x="0" y="0"/>
                  </a:lnTo>
                  <a:lnTo>
                    <a:pt x="0" y="5"/>
                  </a:lnTo>
                  <a:lnTo>
                    <a:pt x="0" y="5"/>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2" name="Freeform 16"/>
            <p:cNvSpPr>
              <a:spLocks noEditPoints="1"/>
            </p:cNvSpPr>
            <p:nvPr userDrawn="1"/>
          </p:nvSpPr>
          <p:spPr bwMode="auto">
            <a:xfrm>
              <a:off x="5940" y="446"/>
              <a:ext cx="26" cy="31"/>
            </a:xfrm>
            <a:custGeom>
              <a:avLst/>
              <a:gdLst>
                <a:gd name="T0" fmla="*/ 10 w 11"/>
                <a:gd name="T1" fmla="*/ 4 h 13"/>
                <a:gd name="T2" fmla="*/ 6 w 11"/>
                <a:gd name="T3" fmla="*/ 0 h 13"/>
                <a:gd name="T4" fmla="*/ 0 w 11"/>
                <a:gd name="T5" fmla="*/ 0 h 13"/>
                <a:gd name="T6" fmla="*/ 0 w 11"/>
                <a:gd name="T7" fmla="*/ 13 h 13"/>
                <a:gd name="T8" fmla="*/ 2 w 11"/>
                <a:gd name="T9" fmla="*/ 13 h 13"/>
                <a:gd name="T10" fmla="*/ 2 w 11"/>
                <a:gd name="T11" fmla="*/ 8 h 13"/>
                <a:gd name="T12" fmla="*/ 5 w 11"/>
                <a:gd name="T13" fmla="*/ 8 h 13"/>
                <a:gd name="T14" fmla="*/ 9 w 11"/>
                <a:gd name="T15" fmla="*/ 13 h 13"/>
                <a:gd name="T16" fmla="*/ 11 w 11"/>
                <a:gd name="T17" fmla="*/ 13 h 13"/>
                <a:gd name="T18" fmla="*/ 7 w 11"/>
                <a:gd name="T19" fmla="*/ 8 h 13"/>
                <a:gd name="T20" fmla="*/ 10 w 11"/>
                <a:gd name="T21" fmla="*/ 4 h 13"/>
                <a:gd name="T22" fmla="*/ 2 w 11"/>
                <a:gd name="T23" fmla="*/ 2 h 13"/>
                <a:gd name="T24" fmla="*/ 6 w 11"/>
                <a:gd name="T25" fmla="*/ 2 h 13"/>
                <a:gd name="T26" fmla="*/ 8 w 11"/>
                <a:gd name="T27" fmla="*/ 4 h 13"/>
                <a:gd name="T28" fmla="*/ 6 w 11"/>
                <a:gd name="T29" fmla="*/ 6 h 13"/>
                <a:gd name="T30" fmla="*/ 2 w 11"/>
                <a:gd name="T31" fmla="*/ 6 h 13"/>
                <a:gd name="T32" fmla="*/ 2 w 11"/>
                <a:gd name="T3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3">
                  <a:moveTo>
                    <a:pt x="10" y="4"/>
                  </a:moveTo>
                  <a:cubicBezTo>
                    <a:pt x="10" y="2"/>
                    <a:pt x="9" y="0"/>
                    <a:pt x="6" y="0"/>
                  </a:cubicBezTo>
                  <a:cubicBezTo>
                    <a:pt x="0" y="0"/>
                    <a:pt x="0" y="0"/>
                    <a:pt x="0" y="0"/>
                  </a:cubicBezTo>
                  <a:cubicBezTo>
                    <a:pt x="0" y="13"/>
                    <a:pt x="0" y="13"/>
                    <a:pt x="0" y="13"/>
                  </a:cubicBezTo>
                  <a:cubicBezTo>
                    <a:pt x="2" y="13"/>
                    <a:pt x="2" y="13"/>
                    <a:pt x="2" y="13"/>
                  </a:cubicBezTo>
                  <a:cubicBezTo>
                    <a:pt x="2" y="8"/>
                    <a:pt x="2" y="8"/>
                    <a:pt x="2" y="8"/>
                  </a:cubicBezTo>
                  <a:cubicBezTo>
                    <a:pt x="5" y="8"/>
                    <a:pt x="5" y="8"/>
                    <a:pt x="5" y="8"/>
                  </a:cubicBezTo>
                  <a:cubicBezTo>
                    <a:pt x="9" y="13"/>
                    <a:pt x="9" y="13"/>
                    <a:pt x="9" y="13"/>
                  </a:cubicBezTo>
                  <a:cubicBezTo>
                    <a:pt x="11" y="13"/>
                    <a:pt x="11" y="13"/>
                    <a:pt x="11" y="13"/>
                  </a:cubicBezTo>
                  <a:cubicBezTo>
                    <a:pt x="7" y="8"/>
                    <a:pt x="7" y="8"/>
                    <a:pt x="7" y="8"/>
                  </a:cubicBezTo>
                  <a:cubicBezTo>
                    <a:pt x="9" y="8"/>
                    <a:pt x="10" y="6"/>
                    <a:pt x="10" y="4"/>
                  </a:cubicBezTo>
                  <a:close/>
                  <a:moveTo>
                    <a:pt x="2" y="2"/>
                  </a:moveTo>
                  <a:cubicBezTo>
                    <a:pt x="6" y="2"/>
                    <a:pt x="6" y="2"/>
                    <a:pt x="6" y="2"/>
                  </a:cubicBezTo>
                  <a:cubicBezTo>
                    <a:pt x="8" y="2"/>
                    <a:pt x="8" y="3"/>
                    <a:pt x="8" y="4"/>
                  </a:cubicBezTo>
                  <a:cubicBezTo>
                    <a:pt x="8" y="5"/>
                    <a:pt x="8" y="6"/>
                    <a:pt x="6" y="6"/>
                  </a:cubicBezTo>
                  <a:cubicBezTo>
                    <a:pt x="2" y="6"/>
                    <a:pt x="2" y="6"/>
                    <a:pt x="2" y="6"/>
                  </a:cubicBezTo>
                  <a:cubicBezTo>
                    <a:pt x="2" y="2"/>
                    <a:pt x="2" y="2"/>
                    <a:pt x="2" y="2"/>
                  </a:cubicBez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3" name="Freeform 17"/>
            <p:cNvSpPr>
              <a:spLocks noEditPoints="1"/>
            </p:cNvSpPr>
            <p:nvPr userDrawn="1"/>
          </p:nvSpPr>
          <p:spPr bwMode="auto">
            <a:xfrm>
              <a:off x="5968" y="446"/>
              <a:ext cx="31" cy="31"/>
            </a:xfrm>
            <a:custGeom>
              <a:avLst/>
              <a:gdLst>
                <a:gd name="T0" fmla="*/ 19 w 31"/>
                <a:gd name="T1" fmla="*/ 0 h 31"/>
                <a:gd name="T2" fmla="*/ 14 w 31"/>
                <a:gd name="T3" fmla="*/ 0 h 31"/>
                <a:gd name="T4" fmla="*/ 0 w 31"/>
                <a:gd name="T5" fmla="*/ 31 h 31"/>
                <a:gd name="T6" fmla="*/ 5 w 31"/>
                <a:gd name="T7" fmla="*/ 31 h 31"/>
                <a:gd name="T8" fmla="*/ 7 w 31"/>
                <a:gd name="T9" fmla="*/ 24 h 31"/>
                <a:gd name="T10" fmla="*/ 24 w 31"/>
                <a:gd name="T11" fmla="*/ 24 h 31"/>
                <a:gd name="T12" fmla="*/ 26 w 31"/>
                <a:gd name="T13" fmla="*/ 31 h 31"/>
                <a:gd name="T14" fmla="*/ 31 w 31"/>
                <a:gd name="T15" fmla="*/ 31 h 31"/>
                <a:gd name="T16" fmla="*/ 19 w 31"/>
                <a:gd name="T17" fmla="*/ 0 h 31"/>
                <a:gd name="T18" fmla="*/ 19 w 31"/>
                <a:gd name="T19" fmla="*/ 0 h 31"/>
                <a:gd name="T20" fmla="*/ 19 w 31"/>
                <a:gd name="T21" fmla="*/ 0 h 31"/>
                <a:gd name="T22" fmla="*/ 21 w 31"/>
                <a:gd name="T23" fmla="*/ 19 h 31"/>
                <a:gd name="T24" fmla="*/ 10 w 31"/>
                <a:gd name="T25" fmla="*/ 19 h 31"/>
                <a:gd name="T26" fmla="*/ 17 w 31"/>
                <a:gd name="T27" fmla="*/ 5 h 31"/>
                <a:gd name="T28" fmla="*/ 21 w 31"/>
                <a:gd name="T29" fmla="*/ 19 h 31"/>
                <a:gd name="T30" fmla="*/ 21 w 31"/>
                <a:gd name="T3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1">
                  <a:moveTo>
                    <a:pt x="19" y="0"/>
                  </a:moveTo>
                  <a:lnTo>
                    <a:pt x="14" y="0"/>
                  </a:lnTo>
                  <a:lnTo>
                    <a:pt x="0" y="31"/>
                  </a:lnTo>
                  <a:lnTo>
                    <a:pt x="5" y="31"/>
                  </a:lnTo>
                  <a:lnTo>
                    <a:pt x="7" y="24"/>
                  </a:lnTo>
                  <a:lnTo>
                    <a:pt x="24" y="24"/>
                  </a:lnTo>
                  <a:lnTo>
                    <a:pt x="26" y="31"/>
                  </a:lnTo>
                  <a:lnTo>
                    <a:pt x="31" y="31"/>
                  </a:lnTo>
                  <a:lnTo>
                    <a:pt x="19" y="0"/>
                  </a:lnTo>
                  <a:lnTo>
                    <a:pt x="19" y="0"/>
                  </a:lnTo>
                  <a:lnTo>
                    <a:pt x="19" y="0"/>
                  </a:lnTo>
                  <a:close/>
                  <a:moveTo>
                    <a:pt x="21" y="19"/>
                  </a:moveTo>
                  <a:lnTo>
                    <a:pt x="10" y="19"/>
                  </a:lnTo>
                  <a:lnTo>
                    <a:pt x="17" y="5"/>
                  </a:lnTo>
                  <a:lnTo>
                    <a:pt x="21" y="19"/>
                  </a:lnTo>
                  <a:lnTo>
                    <a:pt x="21" y="19"/>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4" name="Freeform 18"/>
            <p:cNvSpPr>
              <a:spLocks/>
            </p:cNvSpPr>
            <p:nvPr userDrawn="1"/>
          </p:nvSpPr>
          <p:spPr bwMode="auto">
            <a:xfrm>
              <a:off x="6004" y="446"/>
              <a:ext cx="21" cy="31"/>
            </a:xfrm>
            <a:custGeom>
              <a:avLst/>
              <a:gdLst>
                <a:gd name="T0" fmla="*/ 4 w 21"/>
                <a:gd name="T1" fmla="*/ 0 h 31"/>
                <a:gd name="T2" fmla="*/ 0 w 21"/>
                <a:gd name="T3" fmla="*/ 0 h 31"/>
                <a:gd name="T4" fmla="*/ 0 w 21"/>
                <a:gd name="T5" fmla="*/ 31 h 31"/>
                <a:gd name="T6" fmla="*/ 21 w 21"/>
                <a:gd name="T7" fmla="*/ 31 h 31"/>
                <a:gd name="T8" fmla="*/ 21 w 21"/>
                <a:gd name="T9" fmla="*/ 26 h 31"/>
                <a:gd name="T10" fmla="*/ 4 w 21"/>
                <a:gd name="T11" fmla="*/ 26 h 31"/>
                <a:gd name="T12" fmla="*/ 4 w 21"/>
                <a:gd name="T13" fmla="*/ 0 h 31"/>
                <a:gd name="T14" fmla="*/ 4 w 21"/>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1">
                  <a:moveTo>
                    <a:pt x="4" y="0"/>
                  </a:moveTo>
                  <a:lnTo>
                    <a:pt x="0" y="0"/>
                  </a:lnTo>
                  <a:lnTo>
                    <a:pt x="0" y="31"/>
                  </a:lnTo>
                  <a:lnTo>
                    <a:pt x="21" y="31"/>
                  </a:lnTo>
                  <a:lnTo>
                    <a:pt x="21" y="26"/>
                  </a:lnTo>
                  <a:lnTo>
                    <a:pt x="4" y="26"/>
                  </a:lnTo>
                  <a:lnTo>
                    <a:pt x="4" y="0"/>
                  </a:lnTo>
                  <a:lnTo>
                    <a:pt x="4" y="0"/>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5" name="Freeform 19"/>
            <p:cNvSpPr>
              <a:spLocks/>
            </p:cNvSpPr>
            <p:nvPr userDrawn="1"/>
          </p:nvSpPr>
          <p:spPr bwMode="auto">
            <a:xfrm>
              <a:off x="6027" y="446"/>
              <a:ext cx="5" cy="31"/>
            </a:xfrm>
            <a:custGeom>
              <a:avLst/>
              <a:gdLst>
                <a:gd name="T0" fmla="*/ 0 w 5"/>
                <a:gd name="T1" fmla="*/ 31 h 31"/>
                <a:gd name="T2" fmla="*/ 5 w 5"/>
                <a:gd name="T3" fmla="*/ 31 h 31"/>
                <a:gd name="T4" fmla="*/ 5 w 5"/>
                <a:gd name="T5" fmla="*/ 0 h 31"/>
                <a:gd name="T6" fmla="*/ 0 w 5"/>
                <a:gd name="T7" fmla="*/ 0 h 31"/>
                <a:gd name="T8" fmla="*/ 0 w 5"/>
                <a:gd name="T9" fmla="*/ 31 h 31"/>
                <a:gd name="T10" fmla="*/ 0 w 5"/>
                <a:gd name="T11" fmla="*/ 31 h 31"/>
              </a:gdLst>
              <a:ahLst/>
              <a:cxnLst>
                <a:cxn ang="0">
                  <a:pos x="T0" y="T1"/>
                </a:cxn>
                <a:cxn ang="0">
                  <a:pos x="T2" y="T3"/>
                </a:cxn>
                <a:cxn ang="0">
                  <a:pos x="T4" y="T5"/>
                </a:cxn>
                <a:cxn ang="0">
                  <a:pos x="T6" y="T7"/>
                </a:cxn>
                <a:cxn ang="0">
                  <a:pos x="T8" y="T9"/>
                </a:cxn>
                <a:cxn ang="0">
                  <a:pos x="T10" y="T11"/>
                </a:cxn>
              </a:cxnLst>
              <a:rect l="0" t="0" r="r" b="b"/>
              <a:pathLst>
                <a:path w="5" h="31">
                  <a:moveTo>
                    <a:pt x="0" y="31"/>
                  </a:moveTo>
                  <a:lnTo>
                    <a:pt x="5" y="31"/>
                  </a:lnTo>
                  <a:lnTo>
                    <a:pt x="5" y="0"/>
                  </a:lnTo>
                  <a:lnTo>
                    <a:pt x="0" y="0"/>
                  </a:lnTo>
                  <a:lnTo>
                    <a:pt x="0" y="31"/>
                  </a:lnTo>
                  <a:lnTo>
                    <a:pt x="0" y="31"/>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6" name="Freeform 20"/>
            <p:cNvSpPr>
              <a:spLocks noEditPoints="1"/>
            </p:cNvSpPr>
            <p:nvPr userDrawn="1"/>
          </p:nvSpPr>
          <p:spPr bwMode="auto">
            <a:xfrm>
              <a:off x="6037" y="446"/>
              <a:ext cx="33" cy="31"/>
            </a:xfrm>
            <a:custGeom>
              <a:avLst/>
              <a:gdLst>
                <a:gd name="T0" fmla="*/ 19 w 33"/>
                <a:gd name="T1" fmla="*/ 0 h 31"/>
                <a:gd name="T2" fmla="*/ 14 w 33"/>
                <a:gd name="T3" fmla="*/ 0 h 31"/>
                <a:gd name="T4" fmla="*/ 0 w 33"/>
                <a:gd name="T5" fmla="*/ 31 h 31"/>
                <a:gd name="T6" fmla="*/ 7 w 33"/>
                <a:gd name="T7" fmla="*/ 31 h 31"/>
                <a:gd name="T8" fmla="*/ 9 w 33"/>
                <a:gd name="T9" fmla="*/ 24 h 31"/>
                <a:gd name="T10" fmla="*/ 23 w 33"/>
                <a:gd name="T11" fmla="*/ 24 h 31"/>
                <a:gd name="T12" fmla="*/ 26 w 33"/>
                <a:gd name="T13" fmla="*/ 31 h 31"/>
                <a:gd name="T14" fmla="*/ 33 w 33"/>
                <a:gd name="T15" fmla="*/ 31 h 31"/>
                <a:gd name="T16" fmla="*/ 19 w 33"/>
                <a:gd name="T17" fmla="*/ 0 h 31"/>
                <a:gd name="T18" fmla="*/ 19 w 33"/>
                <a:gd name="T19" fmla="*/ 0 h 31"/>
                <a:gd name="T20" fmla="*/ 19 w 33"/>
                <a:gd name="T21" fmla="*/ 0 h 31"/>
                <a:gd name="T22" fmla="*/ 23 w 33"/>
                <a:gd name="T23" fmla="*/ 19 h 31"/>
                <a:gd name="T24" fmla="*/ 12 w 33"/>
                <a:gd name="T25" fmla="*/ 19 h 31"/>
                <a:gd name="T26" fmla="*/ 16 w 33"/>
                <a:gd name="T27" fmla="*/ 5 h 31"/>
                <a:gd name="T28" fmla="*/ 23 w 33"/>
                <a:gd name="T29" fmla="*/ 19 h 31"/>
                <a:gd name="T30" fmla="*/ 23 w 33"/>
                <a:gd name="T3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31">
                  <a:moveTo>
                    <a:pt x="19" y="0"/>
                  </a:moveTo>
                  <a:lnTo>
                    <a:pt x="14" y="0"/>
                  </a:lnTo>
                  <a:lnTo>
                    <a:pt x="0" y="31"/>
                  </a:lnTo>
                  <a:lnTo>
                    <a:pt x="7" y="31"/>
                  </a:lnTo>
                  <a:lnTo>
                    <a:pt x="9" y="24"/>
                  </a:lnTo>
                  <a:lnTo>
                    <a:pt x="23" y="24"/>
                  </a:lnTo>
                  <a:lnTo>
                    <a:pt x="26" y="31"/>
                  </a:lnTo>
                  <a:lnTo>
                    <a:pt x="33" y="31"/>
                  </a:lnTo>
                  <a:lnTo>
                    <a:pt x="19" y="0"/>
                  </a:lnTo>
                  <a:lnTo>
                    <a:pt x="19" y="0"/>
                  </a:lnTo>
                  <a:lnTo>
                    <a:pt x="19" y="0"/>
                  </a:lnTo>
                  <a:close/>
                  <a:moveTo>
                    <a:pt x="23" y="19"/>
                  </a:moveTo>
                  <a:lnTo>
                    <a:pt x="12" y="19"/>
                  </a:lnTo>
                  <a:lnTo>
                    <a:pt x="16" y="5"/>
                  </a:lnTo>
                  <a:lnTo>
                    <a:pt x="23" y="19"/>
                  </a:lnTo>
                  <a:lnTo>
                    <a:pt x="23" y="19"/>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7" name="Freeform 21"/>
            <p:cNvSpPr>
              <a:spLocks/>
            </p:cNvSpPr>
            <p:nvPr userDrawn="1"/>
          </p:nvSpPr>
          <p:spPr bwMode="auto">
            <a:xfrm>
              <a:off x="6075" y="446"/>
              <a:ext cx="23" cy="31"/>
            </a:xfrm>
            <a:custGeom>
              <a:avLst/>
              <a:gdLst>
                <a:gd name="T0" fmla="*/ 19 w 23"/>
                <a:gd name="T1" fmla="*/ 21 h 31"/>
                <a:gd name="T2" fmla="*/ 2 w 23"/>
                <a:gd name="T3" fmla="*/ 0 h 31"/>
                <a:gd name="T4" fmla="*/ 0 w 23"/>
                <a:gd name="T5" fmla="*/ 0 h 31"/>
                <a:gd name="T6" fmla="*/ 0 w 23"/>
                <a:gd name="T7" fmla="*/ 31 h 31"/>
                <a:gd name="T8" fmla="*/ 4 w 23"/>
                <a:gd name="T9" fmla="*/ 31 h 31"/>
                <a:gd name="T10" fmla="*/ 4 w 23"/>
                <a:gd name="T11" fmla="*/ 10 h 31"/>
                <a:gd name="T12" fmla="*/ 21 w 23"/>
                <a:gd name="T13" fmla="*/ 31 h 31"/>
                <a:gd name="T14" fmla="*/ 23 w 23"/>
                <a:gd name="T15" fmla="*/ 31 h 31"/>
                <a:gd name="T16" fmla="*/ 23 w 23"/>
                <a:gd name="T17" fmla="*/ 0 h 31"/>
                <a:gd name="T18" fmla="*/ 19 w 23"/>
                <a:gd name="T19" fmla="*/ 0 h 31"/>
                <a:gd name="T20" fmla="*/ 19 w 23"/>
                <a:gd name="T21" fmla="*/ 21 h 31"/>
                <a:gd name="T22" fmla="*/ 19 w 23"/>
                <a:gd name="T23" fmla="*/ 2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1">
                  <a:moveTo>
                    <a:pt x="19" y="21"/>
                  </a:moveTo>
                  <a:lnTo>
                    <a:pt x="2" y="0"/>
                  </a:lnTo>
                  <a:lnTo>
                    <a:pt x="0" y="0"/>
                  </a:lnTo>
                  <a:lnTo>
                    <a:pt x="0" y="31"/>
                  </a:lnTo>
                  <a:lnTo>
                    <a:pt x="4" y="31"/>
                  </a:lnTo>
                  <a:lnTo>
                    <a:pt x="4" y="10"/>
                  </a:lnTo>
                  <a:lnTo>
                    <a:pt x="21" y="31"/>
                  </a:lnTo>
                  <a:lnTo>
                    <a:pt x="23" y="31"/>
                  </a:lnTo>
                  <a:lnTo>
                    <a:pt x="23" y="0"/>
                  </a:lnTo>
                  <a:lnTo>
                    <a:pt x="19" y="0"/>
                  </a:lnTo>
                  <a:lnTo>
                    <a:pt x="19" y="21"/>
                  </a:lnTo>
                  <a:lnTo>
                    <a:pt x="19" y="21"/>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8" name="Freeform 22"/>
            <p:cNvSpPr>
              <a:spLocks/>
            </p:cNvSpPr>
            <p:nvPr userDrawn="1"/>
          </p:nvSpPr>
          <p:spPr bwMode="auto">
            <a:xfrm>
              <a:off x="6120" y="446"/>
              <a:ext cx="28" cy="31"/>
            </a:xfrm>
            <a:custGeom>
              <a:avLst/>
              <a:gdLst>
                <a:gd name="T0" fmla="*/ 10 w 12"/>
                <a:gd name="T1" fmla="*/ 10 h 13"/>
                <a:gd name="T2" fmla="*/ 7 w 12"/>
                <a:gd name="T3" fmla="*/ 11 h 13"/>
                <a:gd name="T4" fmla="*/ 2 w 12"/>
                <a:gd name="T5" fmla="*/ 6 h 13"/>
                <a:gd name="T6" fmla="*/ 7 w 12"/>
                <a:gd name="T7" fmla="*/ 2 h 13"/>
                <a:gd name="T8" fmla="*/ 10 w 12"/>
                <a:gd name="T9" fmla="*/ 3 h 13"/>
                <a:gd name="T10" fmla="*/ 10 w 12"/>
                <a:gd name="T11" fmla="*/ 3 h 13"/>
                <a:gd name="T12" fmla="*/ 11 w 12"/>
                <a:gd name="T13" fmla="*/ 2 h 13"/>
                <a:gd name="T14" fmla="*/ 11 w 12"/>
                <a:gd name="T15" fmla="*/ 2 h 13"/>
                <a:gd name="T16" fmla="*/ 7 w 12"/>
                <a:gd name="T17" fmla="*/ 0 h 13"/>
                <a:gd name="T18" fmla="*/ 2 w 12"/>
                <a:gd name="T19" fmla="*/ 2 h 13"/>
                <a:gd name="T20" fmla="*/ 0 w 12"/>
                <a:gd name="T21" fmla="*/ 6 h 13"/>
                <a:gd name="T22" fmla="*/ 7 w 12"/>
                <a:gd name="T23" fmla="*/ 13 h 13"/>
                <a:gd name="T24" fmla="*/ 11 w 12"/>
                <a:gd name="T25" fmla="*/ 11 h 13"/>
                <a:gd name="T26" fmla="*/ 12 w 12"/>
                <a:gd name="T27" fmla="*/ 11 h 13"/>
                <a:gd name="T28" fmla="*/ 10 w 12"/>
                <a:gd name="T29" fmla="*/ 9 h 13"/>
                <a:gd name="T30" fmla="*/ 10 w 12"/>
                <a:gd name="T31"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3">
                  <a:moveTo>
                    <a:pt x="10" y="10"/>
                  </a:moveTo>
                  <a:cubicBezTo>
                    <a:pt x="9" y="10"/>
                    <a:pt x="8" y="11"/>
                    <a:pt x="7" y="11"/>
                  </a:cubicBezTo>
                  <a:cubicBezTo>
                    <a:pt x="3" y="11"/>
                    <a:pt x="2" y="9"/>
                    <a:pt x="2" y="6"/>
                  </a:cubicBezTo>
                  <a:cubicBezTo>
                    <a:pt x="2" y="4"/>
                    <a:pt x="4" y="2"/>
                    <a:pt x="7" y="2"/>
                  </a:cubicBezTo>
                  <a:cubicBezTo>
                    <a:pt x="8" y="2"/>
                    <a:pt x="9" y="2"/>
                    <a:pt x="10" y="3"/>
                  </a:cubicBezTo>
                  <a:cubicBezTo>
                    <a:pt x="10" y="3"/>
                    <a:pt x="10" y="3"/>
                    <a:pt x="10" y="3"/>
                  </a:cubicBezTo>
                  <a:cubicBezTo>
                    <a:pt x="11" y="2"/>
                    <a:pt x="11" y="2"/>
                    <a:pt x="11" y="2"/>
                  </a:cubicBezTo>
                  <a:cubicBezTo>
                    <a:pt x="11" y="2"/>
                    <a:pt x="11" y="2"/>
                    <a:pt x="11" y="2"/>
                  </a:cubicBezTo>
                  <a:cubicBezTo>
                    <a:pt x="10" y="1"/>
                    <a:pt x="8" y="0"/>
                    <a:pt x="7" y="0"/>
                  </a:cubicBezTo>
                  <a:cubicBezTo>
                    <a:pt x="5" y="0"/>
                    <a:pt x="3" y="0"/>
                    <a:pt x="2" y="2"/>
                  </a:cubicBezTo>
                  <a:cubicBezTo>
                    <a:pt x="1" y="3"/>
                    <a:pt x="0" y="5"/>
                    <a:pt x="0" y="6"/>
                  </a:cubicBezTo>
                  <a:cubicBezTo>
                    <a:pt x="0" y="10"/>
                    <a:pt x="2" y="13"/>
                    <a:pt x="7" y="13"/>
                  </a:cubicBezTo>
                  <a:cubicBezTo>
                    <a:pt x="8" y="13"/>
                    <a:pt x="10" y="12"/>
                    <a:pt x="11" y="11"/>
                  </a:cubicBezTo>
                  <a:cubicBezTo>
                    <a:pt x="12" y="11"/>
                    <a:pt x="12" y="11"/>
                    <a:pt x="12" y="11"/>
                  </a:cubicBezTo>
                  <a:cubicBezTo>
                    <a:pt x="10" y="9"/>
                    <a:pt x="10" y="9"/>
                    <a:pt x="10" y="9"/>
                  </a:cubicBezTo>
                  <a:cubicBezTo>
                    <a:pt x="10" y="10"/>
                    <a:pt x="10" y="10"/>
                    <a:pt x="10" y="10"/>
                  </a:cubicBez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9" name="Freeform 23"/>
            <p:cNvSpPr>
              <a:spLocks noEditPoints="1"/>
            </p:cNvSpPr>
            <p:nvPr userDrawn="1"/>
          </p:nvSpPr>
          <p:spPr bwMode="auto">
            <a:xfrm>
              <a:off x="6148" y="446"/>
              <a:ext cx="33" cy="31"/>
            </a:xfrm>
            <a:custGeom>
              <a:avLst/>
              <a:gdLst>
                <a:gd name="T0" fmla="*/ 19 w 33"/>
                <a:gd name="T1" fmla="*/ 0 h 31"/>
                <a:gd name="T2" fmla="*/ 14 w 33"/>
                <a:gd name="T3" fmla="*/ 0 h 31"/>
                <a:gd name="T4" fmla="*/ 0 w 33"/>
                <a:gd name="T5" fmla="*/ 31 h 31"/>
                <a:gd name="T6" fmla="*/ 5 w 33"/>
                <a:gd name="T7" fmla="*/ 31 h 31"/>
                <a:gd name="T8" fmla="*/ 9 w 33"/>
                <a:gd name="T9" fmla="*/ 24 h 31"/>
                <a:gd name="T10" fmla="*/ 24 w 33"/>
                <a:gd name="T11" fmla="*/ 24 h 31"/>
                <a:gd name="T12" fmla="*/ 26 w 33"/>
                <a:gd name="T13" fmla="*/ 31 h 31"/>
                <a:gd name="T14" fmla="*/ 33 w 33"/>
                <a:gd name="T15" fmla="*/ 31 h 31"/>
                <a:gd name="T16" fmla="*/ 19 w 33"/>
                <a:gd name="T17" fmla="*/ 0 h 31"/>
                <a:gd name="T18" fmla="*/ 19 w 33"/>
                <a:gd name="T19" fmla="*/ 0 h 31"/>
                <a:gd name="T20" fmla="*/ 19 w 33"/>
                <a:gd name="T21" fmla="*/ 0 h 31"/>
                <a:gd name="T22" fmla="*/ 21 w 33"/>
                <a:gd name="T23" fmla="*/ 19 h 31"/>
                <a:gd name="T24" fmla="*/ 9 w 33"/>
                <a:gd name="T25" fmla="*/ 19 h 31"/>
                <a:gd name="T26" fmla="*/ 16 w 33"/>
                <a:gd name="T27" fmla="*/ 5 h 31"/>
                <a:gd name="T28" fmla="*/ 21 w 33"/>
                <a:gd name="T29" fmla="*/ 19 h 31"/>
                <a:gd name="T30" fmla="*/ 21 w 33"/>
                <a:gd name="T3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31">
                  <a:moveTo>
                    <a:pt x="19" y="0"/>
                  </a:moveTo>
                  <a:lnTo>
                    <a:pt x="14" y="0"/>
                  </a:lnTo>
                  <a:lnTo>
                    <a:pt x="0" y="31"/>
                  </a:lnTo>
                  <a:lnTo>
                    <a:pt x="5" y="31"/>
                  </a:lnTo>
                  <a:lnTo>
                    <a:pt x="9" y="24"/>
                  </a:lnTo>
                  <a:lnTo>
                    <a:pt x="24" y="24"/>
                  </a:lnTo>
                  <a:lnTo>
                    <a:pt x="26" y="31"/>
                  </a:lnTo>
                  <a:lnTo>
                    <a:pt x="33" y="31"/>
                  </a:lnTo>
                  <a:lnTo>
                    <a:pt x="19" y="0"/>
                  </a:lnTo>
                  <a:lnTo>
                    <a:pt x="19" y="0"/>
                  </a:lnTo>
                  <a:lnTo>
                    <a:pt x="19" y="0"/>
                  </a:lnTo>
                  <a:close/>
                  <a:moveTo>
                    <a:pt x="21" y="19"/>
                  </a:moveTo>
                  <a:lnTo>
                    <a:pt x="9" y="19"/>
                  </a:lnTo>
                  <a:lnTo>
                    <a:pt x="16" y="5"/>
                  </a:lnTo>
                  <a:lnTo>
                    <a:pt x="21" y="19"/>
                  </a:lnTo>
                  <a:lnTo>
                    <a:pt x="21" y="19"/>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0" name="Freeform 24"/>
            <p:cNvSpPr>
              <a:spLocks/>
            </p:cNvSpPr>
            <p:nvPr userDrawn="1"/>
          </p:nvSpPr>
          <p:spPr bwMode="auto">
            <a:xfrm>
              <a:off x="6179" y="446"/>
              <a:ext cx="23" cy="31"/>
            </a:xfrm>
            <a:custGeom>
              <a:avLst/>
              <a:gdLst>
                <a:gd name="T0" fmla="*/ 0 w 23"/>
                <a:gd name="T1" fmla="*/ 5 h 31"/>
                <a:gd name="T2" fmla="*/ 9 w 23"/>
                <a:gd name="T3" fmla="*/ 5 h 31"/>
                <a:gd name="T4" fmla="*/ 9 w 23"/>
                <a:gd name="T5" fmla="*/ 31 h 31"/>
                <a:gd name="T6" fmla="*/ 14 w 23"/>
                <a:gd name="T7" fmla="*/ 31 h 31"/>
                <a:gd name="T8" fmla="*/ 14 w 23"/>
                <a:gd name="T9" fmla="*/ 5 h 31"/>
                <a:gd name="T10" fmla="*/ 23 w 23"/>
                <a:gd name="T11" fmla="*/ 5 h 31"/>
                <a:gd name="T12" fmla="*/ 23 w 23"/>
                <a:gd name="T13" fmla="*/ 0 h 31"/>
                <a:gd name="T14" fmla="*/ 0 w 23"/>
                <a:gd name="T15" fmla="*/ 0 h 31"/>
                <a:gd name="T16" fmla="*/ 0 w 23"/>
                <a:gd name="T17" fmla="*/ 5 h 31"/>
                <a:gd name="T18" fmla="*/ 0 w 23"/>
                <a:gd name="T19"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1">
                  <a:moveTo>
                    <a:pt x="0" y="5"/>
                  </a:moveTo>
                  <a:lnTo>
                    <a:pt x="9" y="5"/>
                  </a:lnTo>
                  <a:lnTo>
                    <a:pt x="9" y="31"/>
                  </a:lnTo>
                  <a:lnTo>
                    <a:pt x="14" y="31"/>
                  </a:lnTo>
                  <a:lnTo>
                    <a:pt x="14" y="5"/>
                  </a:lnTo>
                  <a:lnTo>
                    <a:pt x="23" y="5"/>
                  </a:lnTo>
                  <a:lnTo>
                    <a:pt x="23" y="0"/>
                  </a:lnTo>
                  <a:lnTo>
                    <a:pt x="0" y="0"/>
                  </a:lnTo>
                  <a:lnTo>
                    <a:pt x="0" y="5"/>
                  </a:lnTo>
                  <a:lnTo>
                    <a:pt x="0" y="5"/>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1" name="Freeform 25"/>
            <p:cNvSpPr>
              <a:spLocks/>
            </p:cNvSpPr>
            <p:nvPr userDrawn="1"/>
          </p:nvSpPr>
          <p:spPr bwMode="auto">
            <a:xfrm>
              <a:off x="6207" y="446"/>
              <a:ext cx="26" cy="31"/>
            </a:xfrm>
            <a:custGeom>
              <a:avLst/>
              <a:gdLst>
                <a:gd name="T0" fmla="*/ 21 w 26"/>
                <a:gd name="T1" fmla="*/ 12 h 31"/>
                <a:gd name="T2" fmla="*/ 5 w 26"/>
                <a:gd name="T3" fmla="*/ 12 h 31"/>
                <a:gd name="T4" fmla="*/ 5 w 26"/>
                <a:gd name="T5" fmla="*/ 0 h 31"/>
                <a:gd name="T6" fmla="*/ 0 w 26"/>
                <a:gd name="T7" fmla="*/ 0 h 31"/>
                <a:gd name="T8" fmla="*/ 0 w 26"/>
                <a:gd name="T9" fmla="*/ 31 h 31"/>
                <a:gd name="T10" fmla="*/ 5 w 26"/>
                <a:gd name="T11" fmla="*/ 31 h 31"/>
                <a:gd name="T12" fmla="*/ 5 w 26"/>
                <a:gd name="T13" fmla="*/ 17 h 31"/>
                <a:gd name="T14" fmla="*/ 21 w 26"/>
                <a:gd name="T15" fmla="*/ 17 h 31"/>
                <a:gd name="T16" fmla="*/ 21 w 26"/>
                <a:gd name="T17" fmla="*/ 31 h 31"/>
                <a:gd name="T18" fmla="*/ 26 w 26"/>
                <a:gd name="T19" fmla="*/ 31 h 31"/>
                <a:gd name="T20" fmla="*/ 26 w 26"/>
                <a:gd name="T21" fmla="*/ 0 h 31"/>
                <a:gd name="T22" fmla="*/ 21 w 26"/>
                <a:gd name="T23" fmla="*/ 0 h 31"/>
                <a:gd name="T24" fmla="*/ 21 w 26"/>
                <a:gd name="T25" fmla="*/ 12 h 31"/>
                <a:gd name="T26" fmla="*/ 21 w 26"/>
                <a:gd name="T27"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1">
                  <a:moveTo>
                    <a:pt x="21" y="12"/>
                  </a:moveTo>
                  <a:lnTo>
                    <a:pt x="5" y="12"/>
                  </a:lnTo>
                  <a:lnTo>
                    <a:pt x="5" y="0"/>
                  </a:lnTo>
                  <a:lnTo>
                    <a:pt x="0" y="0"/>
                  </a:lnTo>
                  <a:lnTo>
                    <a:pt x="0" y="31"/>
                  </a:lnTo>
                  <a:lnTo>
                    <a:pt x="5" y="31"/>
                  </a:lnTo>
                  <a:lnTo>
                    <a:pt x="5" y="17"/>
                  </a:lnTo>
                  <a:lnTo>
                    <a:pt x="21" y="17"/>
                  </a:lnTo>
                  <a:lnTo>
                    <a:pt x="21" y="31"/>
                  </a:lnTo>
                  <a:lnTo>
                    <a:pt x="26" y="31"/>
                  </a:lnTo>
                  <a:lnTo>
                    <a:pt x="26" y="0"/>
                  </a:lnTo>
                  <a:lnTo>
                    <a:pt x="21" y="0"/>
                  </a:lnTo>
                  <a:lnTo>
                    <a:pt x="21" y="12"/>
                  </a:lnTo>
                  <a:lnTo>
                    <a:pt x="21" y="12"/>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2" name="Freeform 26"/>
            <p:cNvSpPr>
              <a:spLocks noEditPoints="1"/>
            </p:cNvSpPr>
            <p:nvPr userDrawn="1"/>
          </p:nvSpPr>
          <p:spPr bwMode="auto">
            <a:xfrm>
              <a:off x="6238" y="446"/>
              <a:ext cx="31" cy="31"/>
            </a:xfrm>
            <a:custGeom>
              <a:avLst/>
              <a:gdLst>
                <a:gd name="T0" fmla="*/ 6 w 13"/>
                <a:gd name="T1" fmla="*/ 0 h 13"/>
                <a:gd name="T2" fmla="*/ 0 w 13"/>
                <a:gd name="T3" fmla="*/ 6 h 13"/>
                <a:gd name="T4" fmla="*/ 6 w 13"/>
                <a:gd name="T5" fmla="*/ 13 h 13"/>
                <a:gd name="T6" fmla="*/ 13 w 13"/>
                <a:gd name="T7" fmla="*/ 6 h 13"/>
                <a:gd name="T8" fmla="*/ 6 w 13"/>
                <a:gd name="T9" fmla="*/ 0 h 13"/>
                <a:gd name="T10" fmla="*/ 6 w 13"/>
                <a:gd name="T11" fmla="*/ 11 h 13"/>
                <a:gd name="T12" fmla="*/ 2 w 13"/>
                <a:gd name="T13" fmla="*/ 6 h 13"/>
                <a:gd name="T14" fmla="*/ 6 w 13"/>
                <a:gd name="T15" fmla="*/ 2 h 13"/>
                <a:gd name="T16" fmla="*/ 11 w 13"/>
                <a:gd name="T17" fmla="*/ 6 h 13"/>
                <a:gd name="T18" fmla="*/ 6 w 13"/>
                <a:gd name="T19"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3">
                  <a:moveTo>
                    <a:pt x="6" y="0"/>
                  </a:moveTo>
                  <a:cubicBezTo>
                    <a:pt x="3" y="0"/>
                    <a:pt x="0" y="3"/>
                    <a:pt x="0" y="6"/>
                  </a:cubicBezTo>
                  <a:cubicBezTo>
                    <a:pt x="0" y="10"/>
                    <a:pt x="2" y="13"/>
                    <a:pt x="6" y="13"/>
                  </a:cubicBezTo>
                  <a:cubicBezTo>
                    <a:pt x="11" y="13"/>
                    <a:pt x="13" y="10"/>
                    <a:pt x="13" y="6"/>
                  </a:cubicBezTo>
                  <a:cubicBezTo>
                    <a:pt x="13" y="3"/>
                    <a:pt x="11" y="0"/>
                    <a:pt x="6" y="0"/>
                  </a:cubicBezTo>
                  <a:close/>
                  <a:moveTo>
                    <a:pt x="6" y="11"/>
                  </a:moveTo>
                  <a:cubicBezTo>
                    <a:pt x="3" y="11"/>
                    <a:pt x="2" y="9"/>
                    <a:pt x="2" y="6"/>
                  </a:cubicBezTo>
                  <a:cubicBezTo>
                    <a:pt x="2" y="4"/>
                    <a:pt x="3" y="2"/>
                    <a:pt x="6" y="2"/>
                  </a:cubicBezTo>
                  <a:cubicBezTo>
                    <a:pt x="9" y="2"/>
                    <a:pt x="11" y="4"/>
                    <a:pt x="11" y="6"/>
                  </a:cubicBezTo>
                  <a:cubicBezTo>
                    <a:pt x="11" y="9"/>
                    <a:pt x="9" y="11"/>
                    <a:pt x="6" y="11"/>
                  </a:cubicBez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3" name="Freeform 27"/>
            <p:cNvSpPr>
              <a:spLocks/>
            </p:cNvSpPr>
            <p:nvPr userDrawn="1"/>
          </p:nvSpPr>
          <p:spPr bwMode="auto">
            <a:xfrm>
              <a:off x="6273" y="446"/>
              <a:ext cx="22" cy="31"/>
            </a:xfrm>
            <a:custGeom>
              <a:avLst/>
              <a:gdLst>
                <a:gd name="T0" fmla="*/ 5 w 22"/>
                <a:gd name="T1" fmla="*/ 0 h 31"/>
                <a:gd name="T2" fmla="*/ 0 w 22"/>
                <a:gd name="T3" fmla="*/ 0 h 31"/>
                <a:gd name="T4" fmla="*/ 0 w 22"/>
                <a:gd name="T5" fmla="*/ 31 h 31"/>
                <a:gd name="T6" fmla="*/ 22 w 22"/>
                <a:gd name="T7" fmla="*/ 31 h 31"/>
                <a:gd name="T8" fmla="*/ 22 w 22"/>
                <a:gd name="T9" fmla="*/ 26 h 31"/>
                <a:gd name="T10" fmla="*/ 5 w 22"/>
                <a:gd name="T11" fmla="*/ 26 h 31"/>
                <a:gd name="T12" fmla="*/ 5 w 22"/>
                <a:gd name="T13" fmla="*/ 0 h 31"/>
                <a:gd name="T14" fmla="*/ 5 w 22"/>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1">
                  <a:moveTo>
                    <a:pt x="5" y="0"/>
                  </a:moveTo>
                  <a:lnTo>
                    <a:pt x="0" y="0"/>
                  </a:lnTo>
                  <a:lnTo>
                    <a:pt x="0" y="31"/>
                  </a:lnTo>
                  <a:lnTo>
                    <a:pt x="22" y="31"/>
                  </a:lnTo>
                  <a:lnTo>
                    <a:pt x="22" y="26"/>
                  </a:lnTo>
                  <a:lnTo>
                    <a:pt x="5" y="26"/>
                  </a:lnTo>
                  <a:lnTo>
                    <a:pt x="5" y="0"/>
                  </a:lnTo>
                  <a:lnTo>
                    <a:pt x="5" y="0"/>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4" name="Freeform 28"/>
            <p:cNvSpPr>
              <a:spLocks/>
            </p:cNvSpPr>
            <p:nvPr userDrawn="1"/>
          </p:nvSpPr>
          <p:spPr bwMode="auto">
            <a:xfrm>
              <a:off x="6297" y="446"/>
              <a:ext cx="5" cy="31"/>
            </a:xfrm>
            <a:custGeom>
              <a:avLst/>
              <a:gdLst>
                <a:gd name="T0" fmla="*/ 0 w 5"/>
                <a:gd name="T1" fmla="*/ 31 h 31"/>
                <a:gd name="T2" fmla="*/ 5 w 5"/>
                <a:gd name="T3" fmla="*/ 31 h 31"/>
                <a:gd name="T4" fmla="*/ 5 w 5"/>
                <a:gd name="T5" fmla="*/ 0 h 31"/>
                <a:gd name="T6" fmla="*/ 0 w 5"/>
                <a:gd name="T7" fmla="*/ 0 h 31"/>
                <a:gd name="T8" fmla="*/ 0 w 5"/>
                <a:gd name="T9" fmla="*/ 31 h 31"/>
                <a:gd name="T10" fmla="*/ 0 w 5"/>
                <a:gd name="T11" fmla="*/ 31 h 31"/>
              </a:gdLst>
              <a:ahLst/>
              <a:cxnLst>
                <a:cxn ang="0">
                  <a:pos x="T0" y="T1"/>
                </a:cxn>
                <a:cxn ang="0">
                  <a:pos x="T2" y="T3"/>
                </a:cxn>
                <a:cxn ang="0">
                  <a:pos x="T4" y="T5"/>
                </a:cxn>
                <a:cxn ang="0">
                  <a:pos x="T6" y="T7"/>
                </a:cxn>
                <a:cxn ang="0">
                  <a:pos x="T8" y="T9"/>
                </a:cxn>
                <a:cxn ang="0">
                  <a:pos x="T10" y="T11"/>
                </a:cxn>
              </a:cxnLst>
              <a:rect l="0" t="0" r="r" b="b"/>
              <a:pathLst>
                <a:path w="5" h="31">
                  <a:moveTo>
                    <a:pt x="0" y="31"/>
                  </a:moveTo>
                  <a:lnTo>
                    <a:pt x="5" y="31"/>
                  </a:lnTo>
                  <a:lnTo>
                    <a:pt x="5" y="0"/>
                  </a:lnTo>
                  <a:lnTo>
                    <a:pt x="0" y="0"/>
                  </a:lnTo>
                  <a:lnTo>
                    <a:pt x="0" y="31"/>
                  </a:lnTo>
                  <a:lnTo>
                    <a:pt x="0" y="31"/>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5" name="Freeform 29"/>
            <p:cNvSpPr>
              <a:spLocks/>
            </p:cNvSpPr>
            <p:nvPr userDrawn="1"/>
          </p:nvSpPr>
          <p:spPr bwMode="auto">
            <a:xfrm>
              <a:off x="6309" y="446"/>
              <a:ext cx="26" cy="31"/>
            </a:xfrm>
            <a:custGeom>
              <a:avLst/>
              <a:gdLst>
                <a:gd name="T0" fmla="*/ 9 w 11"/>
                <a:gd name="T1" fmla="*/ 10 h 13"/>
                <a:gd name="T2" fmla="*/ 6 w 11"/>
                <a:gd name="T3" fmla="*/ 11 h 13"/>
                <a:gd name="T4" fmla="*/ 2 w 11"/>
                <a:gd name="T5" fmla="*/ 6 h 13"/>
                <a:gd name="T6" fmla="*/ 6 w 11"/>
                <a:gd name="T7" fmla="*/ 2 h 13"/>
                <a:gd name="T8" fmla="*/ 9 w 11"/>
                <a:gd name="T9" fmla="*/ 3 h 13"/>
                <a:gd name="T10" fmla="*/ 10 w 11"/>
                <a:gd name="T11" fmla="*/ 3 h 13"/>
                <a:gd name="T12" fmla="*/ 11 w 11"/>
                <a:gd name="T13" fmla="*/ 2 h 13"/>
                <a:gd name="T14" fmla="*/ 11 w 11"/>
                <a:gd name="T15" fmla="*/ 2 h 13"/>
                <a:gd name="T16" fmla="*/ 6 w 11"/>
                <a:gd name="T17" fmla="*/ 0 h 13"/>
                <a:gd name="T18" fmla="*/ 1 w 11"/>
                <a:gd name="T19" fmla="*/ 2 h 13"/>
                <a:gd name="T20" fmla="*/ 0 w 11"/>
                <a:gd name="T21" fmla="*/ 6 h 13"/>
                <a:gd name="T22" fmla="*/ 6 w 11"/>
                <a:gd name="T23" fmla="*/ 13 h 13"/>
                <a:gd name="T24" fmla="*/ 11 w 11"/>
                <a:gd name="T25" fmla="*/ 11 h 13"/>
                <a:gd name="T26" fmla="*/ 11 w 11"/>
                <a:gd name="T27" fmla="*/ 11 h 13"/>
                <a:gd name="T28" fmla="*/ 10 w 11"/>
                <a:gd name="T29" fmla="*/ 9 h 13"/>
                <a:gd name="T30" fmla="*/ 9 w 11"/>
                <a:gd name="T31"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3">
                  <a:moveTo>
                    <a:pt x="9" y="10"/>
                  </a:moveTo>
                  <a:cubicBezTo>
                    <a:pt x="9" y="10"/>
                    <a:pt x="7" y="11"/>
                    <a:pt x="6" y="11"/>
                  </a:cubicBezTo>
                  <a:cubicBezTo>
                    <a:pt x="3" y="11"/>
                    <a:pt x="2" y="9"/>
                    <a:pt x="2" y="6"/>
                  </a:cubicBezTo>
                  <a:cubicBezTo>
                    <a:pt x="2" y="4"/>
                    <a:pt x="3" y="2"/>
                    <a:pt x="6" y="2"/>
                  </a:cubicBezTo>
                  <a:cubicBezTo>
                    <a:pt x="7" y="2"/>
                    <a:pt x="8" y="2"/>
                    <a:pt x="9" y="3"/>
                  </a:cubicBezTo>
                  <a:cubicBezTo>
                    <a:pt x="10" y="3"/>
                    <a:pt x="10" y="3"/>
                    <a:pt x="10" y="3"/>
                  </a:cubicBezTo>
                  <a:cubicBezTo>
                    <a:pt x="11" y="2"/>
                    <a:pt x="11" y="2"/>
                    <a:pt x="11" y="2"/>
                  </a:cubicBezTo>
                  <a:cubicBezTo>
                    <a:pt x="11" y="2"/>
                    <a:pt x="11" y="2"/>
                    <a:pt x="11" y="2"/>
                  </a:cubicBezTo>
                  <a:cubicBezTo>
                    <a:pt x="9" y="1"/>
                    <a:pt x="8" y="0"/>
                    <a:pt x="6" y="0"/>
                  </a:cubicBezTo>
                  <a:cubicBezTo>
                    <a:pt x="4" y="0"/>
                    <a:pt x="3" y="0"/>
                    <a:pt x="1" y="2"/>
                  </a:cubicBezTo>
                  <a:cubicBezTo>
                    <a:pt x="0" y="3"/>
                    <a:pt x="0" y="5"/>
                    <a:pt x="0" y="6"/>
                  </a:cubicBezTo>
                  <a:cubicBezTo>
                    <a:pt x="0" y="10"/>
                    <a:pt x="2" y="13"/>
                    <a:pt x="6" y="13"/>
                  </a:cubicBezTo>
                  <a:cubicBezTo>
                    <a:pt x="8" y="13"/>
                    <a:pt x="10" y="12"/>
                    <a:pt x="11" y="11"/>
                  </a:cubicBezTo>
                  <a:cubicBezTo>
                    <a:pt x="11" y="11"/>
                    <a:pt x="11" y="11"/>
                    <a:pt x="11" y="11"/>
                  </a:cubicBezTo>
                  <a:cubicBezTo>
                    <a:pt x="10" y="9"/>
                    <a:pt x="10" y="9"/>
                    <a:pt x="10" y="9"/>
                  </a:cubicBezTo>
                  <a:cubicBezTo>
                    <a:pt x="9" y="10"/>
                    <a:pt x="9" y="10"/>
                    <a:pt x="9" y="10"/>
                  </a:cubicBez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6" name="Freeform 30"/>
            <p:cNvSpPr>
              <a:spLocks/>
            </p:cNvSpPr>
            <p:nvPr userDrawn="1"/>
          </p:nvSpPr>
          <p:spPr bwMode="auto">
            <a:xfrm>
              <a:off x="6354" y="446"/>
              <a:ext cx="26" cy="31"/>
            </a:xfrm>
            <a:custGeom>
              <a:avLst/>
              <a:gdLst>
                <a:gd name="T0" fmla="*/ 9 w 11"/>
                <a:gd name="T1" fmla="*/ 8 h 13"/>
                <a:gd name="T2" fmla="*/ 5 w 11"/>
                <a:gd name="T3" fmla="*/ 11 h 13"/>
                <a:gd name="T4" fmla="*/ 2 w 11"/>
                <a:gd name="T5" fmla="*/ 8 h 13"/>
                <a:gd name="T6" fmla="*/ 2 w 11"/>
                <a:gd name="T7" fmla="*/ 0 h 13"/>
                <a:gd name="T8" fmla="*/ 0 w 11"/>
                <a:gd name="T9" fmla="*/ 0 h 13"/>
                <a:gd name="T10" fmla="*/ 0 w 11"/>
                <a:gd name="T11" fmla="*/ 8 h 13"/>
                <a:gd name="T12" fmla="*/ 5 w 11"/>
                <a:gd name="T13" fmla="*/ 13 h 13"/>
                <a:gd name="T14" fmla="*/ 11 w 11"/>
                <a:gd name="T15" fmla="*/ 8 h 13"/>
                <a:gd name="T16" fmla="*/ 11 w 11"/>
                <a:gd name="T17" fmla="*/ 0 h 13"/>
                <a:gd name="T18" fmla="*/ 9 w 11"/>
                <a:gd name="T19" fmla="*/ 0 h 13"/>
                <a:gd name="T20" fmla="*/ 9 w 11"/>
                <a:gd name="T21"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3">
                  <a:moveTo>
                    <a:pt x="9" y="8"/>
                  </a:moveTo>
                  <a:cubicBezTo>
                    <a:pt x="9" y="10"/>
                    <a:pt x="7" y="11"/>
                    <a:pt x="5" y="11"/>
                  </a:cubicBezTo>
                  <a:cubicBezTo>
                    <a:pt x="4" y="11"/>
                    <a:pt x="2" y="10"/>
                    <a:pt x="2" y="8"/>
                  </a:cubicBezTo>
                  <a:cubicBezTo>
                    <a:pt x="2" y="0"/>
                    <a:pt x="2" y="0"/>
                    <a:pt x="2" y="0"/>
                  </a:cubicBezTo>
                  <a:cubicBezTo>
                    <a:pt x="0" y="0"/>
                    <a:pt x="0" y="0"/>
                    <a:pt x="0" y="0"/>
                  </a:cubicBezTo>
                  <a:cubicBezTo>
                    <a:pt x="0" y="8"/>
                    <a:pt x="0" y="8"/>
                    <a:pt x="0" y="8"/>
                  </a:cubicBezTo>
                  <a:cubicBezTo>
                    <a:pt x="0" y="11"/>
                    <a:pt x="3" y="13"/>
                    <a:pt x="5" y="13"/>
                  </a:cubicBezTo>
                  <a:cubicBezTo>
                    <a:pt x="8" y="13"/>
                    <a:pt x="11" y="11"/>
                    <a:pt x="11" y="8"/>
                  </a:cubicBezTo>
                  <a:cubicBezTo>
                    <a:pt x="11" y="0"/>
                    <a:pt x="11" y="0"/>
                    <a:pt x="11" y="0"/>
                  </a:cubicBezTo>
                  <a:cubicBezTo>
                    <a:pt x="9" y="0"/>
                    <a:pt x="9" y="0"/>
                    <a:pt x="9" y="0"/>
                  </a:cubicBezTo>
                  <a:cubicBezTo>
                    <a:pt x="9" y="8"/>
                    <a:pt x="9" y="8"/>
                    <a:pt x="9" y="8"/>
                  </a:cubicBez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7" name="Freeform 31"/>
            <p:cNvSpPr>
              <a:spLocks/>
            </p:cNvSpPr>
            <p:nvPr userDrawn="1"/>
          </p:nvSpPr>
          <p:spPr bwMode="auto">
            <a:xfrm>
              <a:off x="6387" y="446"/>
              <a:ext cx="23" cy="31"/>
            </a:xfrm>
            <a:custGeom>
              <a:avLst/>
              <a:gdLst>
                <a:gd name="T0" fmla="*/ 19 w 23"/>
                <a:gd name="T1" fmla="*/ 21 h 31"/>
                <a:gd name="T2" fmla="*/ 2 w 23"/>
                <a:gd name="T3" fmla="*/ 0 h 31"/>
                <a:gd name="T4" fmla="*/ 0 w 23"/>
                <a:gd name="T5" fmla="*/ 0 h 31"/>
                <a:gd name="T6" fmla="*/ 0 w 23"/>
                <a:gd name="T7" fmla="*/ 31 h 31"/>
                <a:gd name="T8" fmla="*/ 4 w 23"/>
                <a:gd name="T9" fmla="*/ 31 h 31"/>
                <a:gd name="T10" fmla="*/ 4 w 23"/>
                <a:gd name="T11" fmla="*/ 10 h 31"/>
                <a:gd name="T12" fmla="*/ 21 w 23"/>
                <a:gd name="T13" fmla="*/ 31 h 31"/>
                <a:gd name="T14" fmla="*/ 23 w 23"/>
                <a:gd name="T15" fmla="*/ 31 h 31"/>
                <a:gd name="T16" fmla="*/ 23 w 23"/>
                <a:gd name="T17" fmla="*/ 0 h 31"/>
                <a:gd name="T18" fmla="*/ 19 w 23"/>
                <a:gd name="T19" fmla="*/ 0 h 31"/>
                <a:gd name="T20" fmla="*/ 19 w 23"/>
                <a:gd name="T21" fmla="*/ 21 h 31"/>
                <a:gd name="T22" fmla="*/ 19 w 23"/>
                <a:gd name="T23" fmla="*/ 2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1">
                  <a:moveTo>
                    <a:pt x="19" y="21"/>
                  </a:moveTo>
                  <a:lnTo>
                    <a:pt x="2" y="0"/>
                  </a:lnTo>
                  <a:lnTo>
                    <a:pt x="0" y="0"/>
                  </a:lnTo>
                  <a:lnTo>
                    <a:pt x="0" y="31"/>
                  </a:lnTo>
                  <a:lnTo>
                    <a:pt x="4" y="31"/>
                  </a:lnTo>
                  <a:lnTo>
                    <a:pt x="4" y="10"/>
                  </a:lnTo>
                  <a:lnTo>
                    <a:pt x="21" y="31"/>
                  </a:lnTo>
                  <a:lnTo>
                    <a:pt x="23" y="31"/>
                  </a:lnTo>
                  <a:lnTo>
                    <a:pt x="23" y="0"/>
                  </a:lnTo>
                  <a:lnTo>
                    <a:pt x="19" y="0"/>
                  </a:lnTo>
                  <a:lnTo>
                    <a:pt x="19" y="21"/>
                  </a:lnTo>
                  <a:lnTo>
                    <a:pt x="19" y="21"/>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8" name="Freeform 32"/>
            <p:cNvSpPr>
              <a:spLocks/>
            </p:cNvSpPr>
            <p:nvPr userDrawn="1"/>
          </p:nvSpPr>
          <p:spPr bwMode="auto">
            <a:xfrm>
              <a:off x="6420" y="446"/>
              <a:ext cx="5" cy="31"/>
            </a:xfrm>
            <a:custGeom>
              <a:avLst/>
              <a:gdLst>
                <a:gd name="T0" fmla="*/ 0 w 5"/>
                <a:gd name="T1" fmla="*/ 31 h 31"/>
                <a:gd name="T2" fmla="*/ 5 w 5"/>
                <a:gd name="T3" fmla="*/ 31 h 31"/>
                <a:gd name="T4" fmla="*/ 5 w 5"/>
                <a:gd name="T5" fmla="*/ 0 h 31"/>
                <a:gd name="T6" fmla="*/ 0 w 5"/>
                <a:gd name="T7" fmla="*/ 0 h 31"/>
                <a:gd name="T8" fmla="*/ 0 w 5"/>
                <a:gd name="T9" fmla="*/ 31 h 31"/>
                <a:gd name="T10" fmla="*/ 0 w 5"/>
                <a:gd name="T11" fmla="*/ 31 h 31"/>
              </a:gdLst>
              <a:ahLst/>
              <a:cxnLst>
                <a:cxn ang="0">
                  <a:pos x="T0" y="T1"/>
                </a:cxn>
                <a:cxn ang="0">
                  <a:pos x="T2" y="T3"/>
                </a:cxn>
                <a:cxn ang="0">
                  <a:pos x="T4" y="T5"/>
                </a:cxn>
                <a:cxn ang="0">
                  <a:pos x="T6" y="T7"/>
                </a:cxn>
                <a:cxn ang="0">
                  <a:pos x="T8" y="T9"/>
                </a:cxn>
                <a:cxn ang="0">
                  <a:pos x="T10" y="T11"/>
                </a:cxn>
              </a:cxnLst>
              <a:rect l="0" t="0" r="r" b="b"/>
              <a:pathLst>
                <a:path w="5" h="31">
                  <a:moveTo>
                    <a:pt x="0" y="31"/>
                  </a:moveTo>
                  <a:lnTo>
                    <a:pt x="5" y="31"/>
                  </a:lnTo>
                  <a:lnTo>
                    <a:pt x="5" y="0"/>
                  </a:lnTo>
                  <a:lnTo>
                    <a:pt x="0" y="0"/>
                  </a:lnTo>
                  <a:lnTo>
                    <a:pt x="0" y="31"/>
                  </a:lnTo>
                  <a:lnTo>
                    <a:pt x="0" y="31"/>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9" name="Freeform 33"/>
            <p:cNvSpPr>
              <a:spLocks/>
            </p:cNvSpPr>
            <p:nvPr userDrawn="1"/>
          </p:nvSpPr>
          <p:spPr bwMode="auto">
            <a:xfrm>
              <a:off x="6429" y="446"/>
              <a:ext cx="29" cy="31"/>
            </a:xfrm>
            <a:custGeom>
              <a:avLst/>
              <a:gdLst>
                <a:gd name="T0" fmla="*/ 5 w 29"/>
                <a:gd name="T1" fmla="*/ 0 h 31"/>
                <a:gd name="T2" fmla="*/ 0 w 29"/>
                <a:gd name="T3" fmla="*/ 0 h 31"/>
                <a:gd name="T4" fmla="*/ 12 w 29"/>
                <a:gd name="T5" fmla="*/ 31 h 31"/>
                <a:gd name="T6" fmla="*/ 17 w 29"/>
                <a:gd name="T7" fmla="*/ 31 h 31"/>
                <a:gd name="T8" fmla="*/ 29 w 29"/>
                <a:gd name="T9" fmla="*/ 0 h 31"/>
                <a:gd name="T10" fmla="*/ 24 w 29"/>
                <a:gd name="T11" fmla="*/ 0 h 31"/>
                <a:gd name="T12" fmla="*/ 14 w 29"/>
                <a:gd name="T13" fmla="*/ 24 h 31"/>
                <a:gd name="T14" fmla="*/ 5 w 29"/>
                <a:gd name="T15" fmla="*/ 0 h 31"/>
                <a:gd name="T16" fmla="*/ 5 w 29"/>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31">
                  <a:moveTo>
                    <a:pt x="5" y="0"/>
                  </a:moveTo>
                  <a:lnTo>
                    <a:pt x="0" y="0"/>
                  </a:lnTo>
                  <a:lnTo>
                    <a:pt x="12" y="31"/>
                  </a:lnTo>
                  <a:lnTo>
                    <a:pt x="17" y="31"/>
                  </a:lnTo>
                  <a:lnTo>
                    <a:pt x="29" y="0"/>
                  </a:lnTo>
                  <a:lnTo>
                    <a:pt x="24" y="0"/>
                  </a:lnTo>
                  <a:lnTo>
                    <a:pt x="14" y="24"/>
                  </a:lnTo>
                  <a:lnTo>
                    <a:pt x="5" y="0"/>
                  </a:lnTo>
                  <a:lnTo>
                    <a:pt x="5" y="0"/>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80" name="Freeform 34"/>
            <p:cNvSpPr>
              <a:spLocks/>
            </p:cNvSpPr>
            <p:nvPr userDrawn="1"/>
          </p:nvSpPr>
          <p:spPr bwMode="auto">
            <a:xfrm>
              <a:off x="6462" y="446"/>
              <a:ext cx="22" cy="31"/>
            </a:xfrm>
            <a:custGeom>
              <a:avLst/>
              <a:gdLst>
                <a:gd name="T0" fmla="*/ 5 w 22"/>
                <a:gd name="T1" fmla="*/ 17 h 31"/>
                <a:gd name="T2" fmla="*/ 22 w 22"/>
                <a:gd name="T3" fmla="*/ 17 h 31"/>
                <a:gd name="T4" fmla="*/ 22 w 22"/>
                <a:gd name="T5" fmla="*/ 12 h 31"/>
                <a:gd name="T6" fmla="*/ 5 w 22"/>
                <a:gd name="T7" fmla="*/ 12 h 31"/>
                <a:gd name="T8" fmla="*/ 5 w 22"/>
                <a:gd name="T9" fmla="*/ 5 h 31"/>
                <a:gd name="T10" fmla="*/ 22 w 22"/>
                <a:gd name="T11" fmla="*/ 5 h 31"/>
                <a:gd name="T12" fmla="*/ 22 w 22"/>
                <a:gd name="T13" fmla="*/ 0 h 31"/>
                <a:gd name="T14" fmla="*/ 0 w 22"/>
                <a:gd name="T15" fmla="*/ 0 h 31"/>
                <a:gd name="T16" fmla="*/ 0 w 22"/>
                <a:gd name="T17" fmla="*/ 31 h 31"/>
                <a:gd name="T18" fmla="*/ 22 w 22"/>
                <a:gd name="T19" fmla="*/ 31 h 31"/>
                <a:gd name="T20" fmla="*/ 22 w 22"/>
                <a:gd name="T21" fmla="*/ 26 h 31"/>
                <a:gd name="T22" fmla="*/ 5 w 22"/>
                <a:gd name="T23" fmla="*/ 26 h 31"/>
                <a:gd name="T24" fmla="*/ 5 w 22"/>
                <a:gd name="T25" fmla="*/ 17 h 31"/>
                <a:gd name="T26" fmla="*/ 5 w 22"/>
                <a:gd name="T27"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31">
                  <a:moveTo>
                    <a:pt x="5" y="17"/>
                  </a:moveTo>
                  <a:lnTo>
                    <a:pt x="22" y="17"/>
                  </a:lnTo>
                  <a:lnTo>
                    <a:pt x="22" y="12"/>
                  </a:lnTo>
                  <a:lnTo>
                    <a:pt x="5" y="12"/>
                  </a:lnTo>
                  <a:lnTo>
                    <a:pt x="5" y="5"/>
                  </a:lnTo>
                  <a:lnTo>
                    <a:pt x="22" y="5"/>
                  </a:lnTo>
                  <a:lnTo>
                    <a:pt x="22" y="0"/>
                  </a:lnTo>
                  <a:lnTo>
                    <a:pt x="0" y="0"/>
                  </a:lnTo>
                  <a:lnTo>
                    <a:pt x="0" y="31"/>
                  </a:lnTo>
                  <a:lnTo>
                    <a:pt x="22" y="31"/>
                  </a:lnTo>
                  <a:lnTo>
                    <a:pt x="22" y="26"/>
                  </a:lnTo>
                  <a:lnTo>
                    <a:pt x="5" y="26"/>
                  </a:lnTo>
                  <a:lnTo>
                    <a:pt x="5" y="17"/>
                  </a:lnTo>
                  <a:lnTo>
                    <a:pt x="5" y="17"/>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81" name="Freeform 35"/>
            <p:cNvSpPr>
              <a:spLocks noEditPoints="1"/>
            </p:cNvSpPr>
            <p:nvPr userDrawn="1"/>
          </p:nvSpPr>
          <p:spPr bwMode="auto">
            <a:xfrm>
              <a:off x="6491" y="446"/>
              <a:ext cx="26" cy="31"/>
            </a:xfrm>
            <a:custGeom>
              <a:avLst/>
              <a:gdLst>
                <a:gd name="T0" fmla="*/ 10 w 11"/>
                <a:gd name="T1" fmla="*/ 4 h 13"/>
                <a:gd name="T2" fmla="*/ 6 w 11"/>
                <a:gd name="T3" fmla="*/ 0 h 13"/>
                <a:gd name="T4" fmla="*/ 0 w 11"/>
                <a:gd name="T5" fmla="*/ 0 h 13"/>
                <a:gd name="T6" fmla="*/ 0 w 11"/>
                <a:gd name="T7" fmla="*/ 13 h 13"/>
                <a:gd name="T8" fmla="*/ 2 w 11"/>
                <a:gd name="T9" fmla="*/ 13 h 13"/>
                <a:gd name="T10" fmla="*/ 2 w 11"/>
                <a:gd name="T11" fmla="*/ 8 h 13"/>
                <a:gd name="T12" fmla="*/ 4 w 11"/>
                <a:gd name="T13" fmla="*/ 8 h 13"/>
                <a:gd name="T14" fmla="*/ 8 w 11"/>
                <a:gd name="T15" fmla="*/ 13 h 13"/>
                <a:gd name="T16" fmla="*/ 11 w 11"/>
                <a:gd name="T17" fmla="*/ 13 h 13"/>
                <a:gd name="T18" fmla="*/ 7 w 11"/>
                <a:gd name="T19" fmla="*/ 8 h 13"/>
                <a:gd name="T20" fmla="*/ 10 w 11"/>
                <a:gd name="T21" fmla="*/ 4 h 13"/>
                <a:gd name="T22" fmla="*/ 2 w 11"/>
                <a:gd name="T23" fmla="*/ 2 h 13"/>
                <a:gd name="T24" fmla="*/ 6 w 11"/>
                <a:gd name="T25" fmla="*/ 2 h 13"/>
                <a:gd name="T26" fmla="*/ 8 w 11"/>
                <a:gd name="T27" fmla="*/ 4 h 13"/>
                <a:gd name="T28" fmla="*/ 6 w 11"/>
                <a:gd name="T29" fmla="*/ 6 h 13"/>
                <a:gd name="T30" fmla="*/ 2 w 11"/>
                <a:gd name="T31" fmla="*/ 6 h 13"/>
                <a:gd name="T32" fmla="*/ 2 w 11"/>
                <a:gd name="T3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3">
                  <a:moveTo>
                    <a:pt x="10" y="4"/>
                  </a:moveTo>
                  <a:cubicBezTo>
                    <a:pt x="10" y="2"/>
                    <a:pt x="9" y="0"/>
                    <a:pt x="6" y="0"/>
                  </a:cubicBezTo>
                  <a:cubicBezTo>
                    <a:pt x="0" y="0"/>
                    <a:pt x="0" y="0"/>
                    <a:pt x="0" y="0"/>
                  </a:cubicBezTo>
                  <a:cubicBezTo>
                    <a:pt x="0" y="13"/>
                    <a:pt x="0" y="13"/>
                    <a:pt x="0" y="13"/>
                  </a:cubicBezTo>
                  <a:cubicBezTo>
                    <a:pt x="2" y="13"/>
                    <a:pt x="2" y="13"/>
                    <a:pt x="2" y="13"/>
                  </a:cubicBezTo>
                  <a:cubicBezTo>
                    <a:pt x="2" y="8"/>
                    <a:pt x="2" y="8"/>
                    <a:pt x="2" y="8"/>
                  </a:cubicBezTo>
                  <a:cubicBezTo>
                    <a:pt x="4" y="8"/>
                    <a:pt x="4" y="8"/>
                    <a:pt x="4" y="8"/>
                  </a:cubicBezTo>
                  <a:cubicBezTo>
                    <a:pt x="8" y="13"/>
                    <a:pt x="8" y="13"/>
                    <a:pt x="8" y="13"/>
                  </a:cubicBezTo>
                  <a:cubicBezTo>
                    <a:pt x="11" y="13"/>
                    <a:pt x="11" y="13"/>
                    <a:pt x="11" y="13"/>
                  </a:cubicBezTo>
                  <a:cubicBezTo>
                    <a:pt x="7" y="8"/>
                    <a:pt x="7" y="8"/>
                    <a:pt x="7" y="8"/>
                  </a:cubicBezTo>
                  <a:cubicBezTo>
                    <a:pt x="9" y="8"/>
                    <a:pt x="10" y="6"/>
                    <a:pt x="10" y="4"/>
                  </a:cubicBezTo>
                  <a:close/>
                  <a:moveTo>
                    <a:pt x="2" y="2"/>
                  </a:moveTo>
                  <a:cubicBezTo>
                    <a:pt x="6" y="2"/>
                    <a:pt x="6" y="2"/>
                    <a:pt x="6" y="2"/>
                  </a:cubicBezTo>
                  <a:cubicBezTo>
                    <a:pt x="7" y="2"/>
                    <a:pt x="8" y="3"/>
                    <a:pt x="8" y="4"/>
                  </a:cubicBezTo>
                  <a:cubicBezTo>
                    <a:pt x="8" y="5"/>
                    <a:pt x="7" y="6"/>
                    <a:pt x="6" y="6"/>
                  </a:cubicBezTo>
                  <a:cubicBezTo>
                    <a:pt x="2" y="6"/>
                    <a:pt x="2" y="6"/>
                    <a:pt x="2" y="6"/>
                  </a:cubicBezTo>
                  <a:cubicBezTo>
                    <a:pt x="2" y="2"/>
                    <a:pt x="2" y="2"/>
                    <a:pt x="2" y="2"/>
                  </a:cubicBez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82" name="Freeform 36"/>
            <p:cNvSpPr>
              <a:spLocks/>
            </p:cNvSpPr>
            <p:nvPr userDrawn="1"/>
          </p:nvSpPr>
          <p:spPr bwMode="auto">
            <a:xfrm>
              <a:off x="6519" y="446"/>
              <a:ext cx="24" cy="31"/>
            </a:xfrm>
            <a:custGeom>
              <a:avLst/>
              <a:gdLst>
                <a:gd name="T0" fmla="*/ 5 w 10"/>
                <a:gd name="T1" fmla="*/ 5 h 13"/>
                <a:gd name="T2" fmla="*/ 2 w 10"/>
                <a:gd name="T3" fmla="*/ 3 h 13"/>
                <a:gd name="T4" fmla="*/ 5 w 10"/>
                <a:gd name="T5" fmla="*/ 2 h 13"/>
                <a:gd name="T6" fmla="*/ 8 w 10"/>
                <a:gd name="T7" fmla="*/ 3 h 13"/>
                <a:gd name="T8" fmla="*/ 9 w 10"/>
                <a:gd name="T9" fmla="*/ 3 h 13"/>
                <a:gd name="T10" fmla="*/ 10 w 10"/>
                <a:gd name="T11" fmla="*/ 2 h 13"/>
                <a:gd name="T12" fmla="*/ 10 w 10"/>
                <a:gd name="T13" fmla="*/ 2 h 13"/>
                <a:gd name="T14" fmla="*/ 5 w 10"/>
                <a:gd name="T15" fmla="*/ 0 h 13"/>
                <a:gd name="T16" fmla="*/ 1 w 10"/>
                <a:gd name="T17" fmla="*/ 1 h 13"/>
                <a:gd name="T18" fmla="*/ 0 w 10"/>
                <a:gd name="T19" fmla="*/ 3 h 13"/>
                <a:gd name="T20" fmla="*/ 5 w 10"/>
                <a:gd name="T21" fmla="*/ 7 h 13"/>
                <a:gd name="T22" fmla="*/ 8 w 10"/>
                <a:gd name="T23" fmla="*/ 9 h 13"/>
                <a:gd name="T24" fmla="*/ 5 w 10"/>
                <a:gd name="T25" fmla="*/ 11 h 13"/>
                <a:gd name="T26" fmla="*/ 2 w 10"/>
                <a:gd name="T27" fmla="*/ 9 h 13"/>
                <a:gd name="T28" fmla="*/ 1 w 10"/>
                <a:gd name="T29" fmla="*/ 9 h 13"/>
                <a:gd name="T30" fmla="*/ 0 w 10"/>
                <a:gd name="T31" fmla="*/ 10 h 13"/>
                <a:gd name="T32" fmla="*/ 0 w 10"/>
                <a:gd name="T33" fmla="*/ 10 h 13"/>
                <a:gd name="T34" fmla="*/ 5 w 10"/>
                <a:gd name="T35" fmla="*/ 13 h 13"/>
                <a:gd name="T36" fmla="*/ 10 w 10"/>
                <a:gd name="T37" fmla="*/ 9 h 13"/>
                <a:gd name="T38" fmla="*/ 5 w 10"/>
                <a:gd name="T39"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3">
                  <a:moveTo>
                    <a:pt x="5" y="5"/>
                  </a:moveTo>
                  <a:cubicBezTo>
                    <a:pt x="4" y="5"/>
                    <a:pt x="2" y="5"/>
                    <a:pt x="2" y="3"/>
                  </a:cubicBezTo>
                  <a:cubicBezTo>
                    <a:pt x="2" y="2"/>
                    <a:pt x="4" y="2"/>
                    <a:pt x="5" y="2"/>
                  </a:cubicBezTo>
                  <a:cubicBezTo>
                    <a:pt x="7" y="2"/>
                    <a:pt x="8" y="2"/>
                    <a:pt x="8" y="3"/>
                  </a:cubicBezTo>
                  <a:cubicBezTo>
                    <a:pt x="9" y="3"/>
                    <a:pt x="9" y="3"/>
                    <a:pt x="9" y="3"/>
                  </a:cubicBezTo>
                  <a:cubicBezTo>
                    <a:pt x="10" y="2"/>
                    <a:pt x="10" y="2"/>
                    <a:pt x="10" y="2"/>
                  </a:cubicBezTo>
                  <a:cubicBezTo>
                    <a:pt x="10" y="2"/>
                    <a:pt x="10" y="2"/>
                    <a:pt x="10" y="2"/>
                  </a:cubicBezTo>
                  <a:cubicBezTo>
                    <a:pt x="9" y="1"/>
                    <a:pt x="7" y="0"/>
                    <a:pt x="5" y="0"/>
                  </a:cubicBezTo>
                  <a:cubicBezTo>
                    <a:pt x="4" y="0"/>
                    <a:pt x="2" y="0"/>
                    <a:pt x="1" y="1"/>
                  </a:cubicBezTo>
                  <a:cubicBezTo>
                    <a:pt x="1" y="2"/>
                    <a:pt x="0" y="3"/>
                    <a:pt x="0" y="3"/>
                  </a:cubicBezTo>
                  <a:cubicBezTo>
                    <a:pt x="0" y="6"/>
                    <a:pt x="3" y="7"/>
                    <a:pt x="5" y="7"/>
                  </a:cubicBezTo>
                  <a:cubicBezTo>
                    <a:pt x="7" y="7"/>
                    <a:pt x="8" y="8"/>
                    <a:pt x="8" y="9"/>
                  </a:cubicBezTo>
                  <a:cubicBezTo>
                    <a:pt x="8" y="11"/>
                    <a:pt x="6" y="11"/>
                    <a:pt x="5" y="11"/>
                  </a:cubicBezTo>
                  <a:cubicBezTo>
                    <a:pt x="4" y="11"/>
                    <a:pt x="2" y="11"/>
                    <a:pt x="2" y="9"/>
                  </a:cubicBezTo>
                  <a:cubicBezTo>
                    <a:pt x="1" y="9"/>
                    <a:pt x="1" y="9"/>
                    <a:pt x="1" y="9"/>
                  </a:cubicBezTo>
                  <a:cubicBezTo>
                    <a:pt x="0" y="10"/>
                    <a:pt x="0" y="10"/>
                    <a:pt x="0" y="10"/>
                  </a:cubicBezTo>
                  <a:cubicBezTo>
                    <a:pt x="0" y="10"/>
                    <a:pt x="0" y="10"/>
                    <a:pt x="0" y="10"/>
                  </a:cubicBezTo>
                  <a:cubicBezTo>
                    <a:pt x="1" y="12"/>
                    <a:pt x="3" y="13"/>
                    <a:pt x="5" y="13"/>
                  </a:cubicBezTo>
                  <a:cubicBezTo>
                    <a:pt x="8" y="13"/>
                    <a:pt x="10" y="12"/>
                    <a:pt x="10" y="9"/>
                  </a:cubicBezTo>
                  <a:cubicBezTo>
                    <a:pt x="10" y="6"/>
                    <a:pt x="8" y="6"/>
                    <a:pt x="5" y="5"/>
                  </a:cubicBez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83" name="Freeform 37"/>
            <p:cNvSpPr>
              <a:spLocks/>
            </p:cNvSpPr>
            <p:nvPr userDrawn="1"/>
          </p:nvSpPr>
          <p:spPr bwMode="auto">
            <a:xfrm>
              <a:off x="6550" y="446"/>
              <a:ext cx="5" cy="31"/>
            </a:xfrm>
            <a:custGeom>
              <a:avLst/>
              <a:gdLst>
                <a:gd name="T0" fmla="*/ 0 w 5"/>
                <a:gd name="T1" fmla="*/ 31 h 31"/>
                <a:gd name="T2" fmla="*/ 5 w 5"/>
                <a:gd name="T3" fmla="*/ 31 h 31"/>
                <a:gd name="T4" fmla="*/ 5 w 5"/>
                <a:gd name="T5" fmla="*/ 0 h 31"/>
                <a:gd name="T6" fmla="*/ 0 w 5"/>
                <a:gd name="T7" fmla="*/ 0 h 31"/>
                <a:gd name="T8" fmla="*/ 0 w 5"/>
                <a:gd name="T9" fmla="*/ 31 h 31"/>
                <a:gd name="T10" fmla="*/ 0 w 5"/>
                <a:gd name="T11" fmla="*/ 31 h 31"/>
              </a:gdLst>
              <a:ahLst/>
              <a:cxnLst>
                <a:cxn ang="0">
                  <a:pos x="T0" y="T1"/>
                </a:cxn>
                <a:cxn ang="0">
                  <a:pos x="T2" y="T3"/>
                </a:cxn>
                <a:cxn ang="0">
                  <a:pos x="T4" y="T5"/>
                </a:cxn>
                <a:cxn ang="0">
                  <a:pos x="T6" y="T7"/>
                </a:cxn>
                <a:cxn ang="0">
                  <a:pos x="T8" y="T9"/>
                </a:cxn>
                <a:cxn ang="0">
                  <a:pos x="T10" y="T11"/>
                </a:cxn>
              </a:cxnLst>
              <a:rect l="0" t="0" r="r" b="b"/>
              <a:pathLst>
                <a:path w="5" h="31">
                  <a:moveTo>
                    <a:pt x="0" y="31"/>
                  </a:moveTo>
                  <a:lnTo>
                    <a:pt x="5" y="31"/>
                  </a:lnTo>
                  <a:lnTo>
                    <a:pt x="5" y="0"/>
                  </a:lnTo>
                  <a:lnTo>
                    <a:pt x="0" y="0"/>
                  </a:lnTo>
                  <a:lnTo>
                    <a:pt x="0" y="31"/>
                  </a:lnTo>
                  <a:lnTo>
                    <a:pt x="0" y="31"/>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84" name="Freeform 38"/>
            <p:cNvSpPr>
              <a:spLocks/>
            </p:cNvSpPr>
            <p:nvPr userDrawn="1"/>
          </p:nvSpPr>
          <p:spPr bwMode="auto">
            <a:xfrm>
              <a:off x="6559" y="446"/>
              <a:ext cx="50" cy="31"/>
            </a:xfrm>
            <a:custGeom>
              <a:avLst/>
              <a:gdLst>
                <a:gd name="T0" fmla="*/ 29 w 50"/>
                <a:gd name="T1" fmla="*/ 0 h 31"/>
                <a:gd name="T2" fmla="*/ 0 w 50"/>
                <a:gd name="T3" fmla="*/ 0 h 31"/>
                <a:gd name="T4" fmla="*/ 0 w 50"/>
                <a:gd name="T5" fmla="*/ 5 h 31"/>
                <a:gd name="T6" fmla="*/ 10 w 50"/>
                <a:gd name="T7" fmla="*/ 5 h 31"/>
                <a:gd name="T8" fmla="*/ 10 w 50"/>
                <a:gd name="T9" fmla="*/ 31 h 31"/>
                <a:gd name="T10" fmla="*/ 15 w 50"/>
                <a:gd name="T11" fmla="*/ 31 h 31"/>
                <a:gd name="T12" fmla="*/ 15 w 50"/>
                <a:gd name="T13" fmla="*/ 5 h 31"/>
                <a:gd name="T14" fmla="*/ 24 w 50"/>
                <a:gd name="T15" fmla="*/ 5 h 31"/>
                <a:gd name="T16" fmla="*/ 33 w 50"/>
                <a:gd name="T17" fmla="*/ 19 h 31"/>
                <a:gd name="T18" fmla="*/ 33 w 50"/>
                <a:gd name="T19" fmla="*/ 31 h 31"/>
                <a:gd name="T20" fmla="*/ 38 w 50"/>
                <a:gd name="T21" fmla="*/ 31 h 31"/>
                <a:gd name="T22" fmla="*/ 38 w 50"/>
                <a:gd name="T23" fmla="*/ 19 h 31"/>
                <a:gd name="T24" fmla="*/ 50 w 50"/>
                <a:gd name="T25" fmla="*/ 3 h 31"/>
                <a:gd name="T26" fmla="*/ 50 w 50"/>
                <a:gd name="T27" fmla="*/ 0 h 31"/>
                <a:gd name="T28" fmla="*/ 50 w 50"/>
                <a:gd name="T29" fmla="*/ 0 h 31"/>
                <a:gd name="T30" fmla="*/ 45 w 50"/>
                <a:gd name="T31" fmla="*/ 0 h 31"/>
                <a:gd name="T32" fmla="*/ 36 w 50"/>
                <a:gd name="T33" fmla="*/ 14 h 31"/>
                <a:gd name="T34" fmla="*/ 29 w 50"/>
                <a:gd name="T35" fmla="*/ 0 h 31"/>
                <a:gd name="T36" fmla="*/ 29 w 50"/>
                <a:gd name="T3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31">
                  <a:moveTo>
                    <a:pt x="29" y="0"/>
                  </a:moveTo>
                  <a:lnTo>
                    <a:pt x="0" y="0"/>
                  </a:lnTo>
                  <a:lnTo>
                    <a:pt x="0" y="5"/>
                  </a:lnTo>
                  <a:lnTo>
                    <a:pt x="10" y="5"/>
                  </a:lnTo>
                  <a:lnTo>
                    <a:pt x="10" y="31"/>
                  </a:lnTo>
                  <a:lnTo>
                    <a:pt x="15" y="31"/>
                  </a:lnTo>
                  <a:lnTo>
                    <a:pt x="15" y="5"/>
                  </a:lnTo>
                  <a:lnTo>
                    <a:pt x="24" y="5"/>
                  </a:lnTo>
                  <a:lnTo>
                    <a:pt x="33" y="19"/>
                  </a:lnTo>
                  <a:lnTo>
                    <a:pt x="33" y="31"/>
                  </a:lnTo>
                  <a:lnTo>
                    <a:pt x="38" y="31"/>
                  </a:lnTo>
                  <a:lnTo>
                    <a:pt x="38" y="19"/>
                  </a:lnTo>
                  <a:lnTo>
                    <a:pt x="50" y="3"/>
                  </a:lnTo>
                  <a:lnTo>
                    <a:pt x="50" y="0"/>
                  </a:lnTo>
                  <a:lnTo>
                    <a:pt x="50" y="0"/>
                  </a:lnTo>
                  <a:lnTo>
                    <a:pt x="45" y="0"/>
                  </a:lnTo>
                  <a:lnTo>
                    <a:pt x="36" y="14"/>
                  </a:lnTo>
                  <a:lnTo>
                    <a:pt x="29" y="0"/>
                  </a:lnTo>
                  <a:lnTo>
                    <a:pt x="29" y="0"/>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85" name="Freeform 39"/>
            <p:cNvSpPr>
              <a:spLocks/>
            </p:cNvSpPr>
            <p:nvPr userDrawn="1"/>
          </p:nvSpPr>
          <p:spPr bwMode="auto">
            <a:xfrm>
              <a:off x="6443" y="200"/>
              <a:ext cx="166" cy="211"/>
            </a:xfrm>
            <a:custGeom>
              <a:avLst/>
              <a:gdLst>
                <a:gd name="T0" fmla="*/ 70 w 70"/>
                <a:gd name="T1" fmla="*/ 0 h 89"/>
                <a:gd name="T2" fmla="*/ 70 w 70"/>
                <a:gd name="T3" fmla="*/ 55 h 89"/>
                <a:gd name="T4" fmla="*/ 37 w 70"/>
                <a:gd name="T5" fmla="*/ 89 h 89"/>
                <a:gd name="T6" fmla="*/ 0 w 70"/>
                <a:gd name="T7" fmla="*/ 55 h 89"/>
                <a:gd name="T8" fmla="*/ 0 w 70"/>
                <a:gd name="T9" fmla="*/ 0 h 89"/>
                <a:gd name="T10" fmla="*/ 16 w 70"/>
                <a:gd name="T11" fmla="*/ 0 h 89"/>
                <a:gd name="T12" fmla="*/ 16 w 70"/>
                <a:gd name="T13" fmla="*/ 56 h 89"/>
                <a:gd name="T14" fmla="*/ 38 w 70"/>
                <a:gd name="T15" fmla="*/ 81 h 89"/>
                <a:gd name="T16" fmla="*/ 60 w 70"/>
                <a:gd name="T17" fmla="*/ 56 h 89"/>
                <a:gd name="T18" fmla="*/ 60 w 70"/>
                <a:gd name="T19" fmla="*/ 0 h 89"/>
                <a:gd name="T20" fmla="*/ 70 w 70"/>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89">
                  <a:moveTo>
                    <a:pt x="70" y="0"/>
                  </a:moveTo>
                  <a:cubicBezTo>
                    <a:pt x="70" y="55"/>
                    <a:pt x="70" y="55"/>
                    <a:pt x="70" y="55"/>
                  </a:cubicBezTo>
                  <a:cubicBezTo>
                    <a:pt x="70" y="84"/>
                    <a:pt x="47" y="89"/>
                    <a:pt x="37" y="89"/>
                  </a:cubicBezTo>
                  <a:cubicBezTo>
                    <a:pt x="19" y="89"/>
                    <a:pt x="0" y="83"/>
                    <a:pt x="0" y="55"/>
                  </a:cubicBezTo>
                  <a:cubicBezTo>
                    <a:pt x="0" y="0"/>
                    <a:pt x="0" y="0"/>
                    <a:pt x="0" y="0"/>
                  </a:cubicBezTo>
                  <a:cubicBezTo>
                    <a:pt x="16" y="0"/>
                    <a:pt x="16" y="0"/>
                    <a:pt x="16" y="0"/>
                  </a:cubicBezTo>
                  <a:cubicBezTo>
                    <a:pt x="16" y="56"/>
                    <a:pt x="16" y="56"/>
                    <a:pt x="16" y="56"/>
                  </a:cubicBezTo>
                  <a:cubicBezTo>
                    <a:pt x="16" y="72"/>
                    <a:pt x="24" y="81"/>
                    <a:pt x="38" y="81"/>
                  </a:cubicBezTo>
                  <a:cubicBezTo>
                    <a:pt x="50" y="81"/>
                    <a:pt x="60" y="73"/>
                    <a:pt x="60" y="56"/>
                  </a:cubicBezTo>
                  <a:cubicBezTo>
                    <a:pt x="60" y="0"/>
                    <a:pt x="60" y="0"/>
                    <a:pt x="60" y="0"/>
                  </a:cubicBezTo>
                  <a:cubicBezTo>
                    <a:pt x="70" y="0"/>
                    <a:pt x="70" y="0"/>
                    <a:pt x="70" y="0"/>
                  </a:cubicBez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86" name="Freeform 40"/>
            <p:cNvSpPr>
              <a:spLocks/>
            </p:cNvSpPr>
            <p:nvPr userDrawn="1"/>
          </p:nvSpPr>
          <p:spPr bwMode="auto">
            <a:xfrm>
              <a:off x="6219" y="198"/>
              <a:ext cx="194" cy="213"/>
            </a:xfrm>
            <a:custGeom>
              <a:avLst/>
              <a:gdLst>
                <a:gd name="T0" fmla="*/ 47 w 82"/>
                <a:gd name="T1" fmla="*/ 90 h 90"/>
                <a:gd name="T2" fmla="*/ 0 w 82"/>
                <a:gd name="T3" fmla="*/ 46 h 90"/>
                <a:gd name="T4" fmla="*/ 49 w 82"/>
                <a:gd name="T5" fmla="*/ 0 h 90"/>
                <a:gd name="T6" fmla="*/ 75 w 82"/>
                <a:gd name="T7" fmla="*/ 10 h 90"/>
                <a:gd name="T8" fmla="*/ 82 w 82"/>
                <a:gd name="T9" fmla="*/ 21 h 90"/>
                <a:gd name="T10" fmla="*/ 73 w 82"/>
                <a:gd name="T11" fmla="*/ 30 h 90"/>
                <a:gd name="T12" fmla="*/ 64 w 82"/>
                <a:gd name="T13" fmla="*/ 21 h 90"/>
                <a:gd name="T14" fmla="*/ 67 w 82"/>
                <a:gd name="T15" fmla="*/ 15 h 90"/>
                <a:gd name="T16" fmla="*/ 49 w 82"/>
                <a:gd name="T17" fmla="*/ 8 h 90"/>
                <a:gd name="T18" fmla="*/ 16 w 82"/>
                <a:gd name="T19" fmla="*/ 45 h 90"/>
                <a:gd name="T20" fmla="*/ 51 w 82"/>
                <a:gd name="T21" fmla="*/ 83 h 90"/>
                <a:gd name="T22" fmla="*/ 79 w 82"/>
                <a:gd name="T23" fmla="*/ 72 h 90"/>
                <a:gd name="T24" fmla="*/ 82 w 82"/>
                <a:gd name="T25" fmla="*/ 76 h 90"/>
                <a:gd name="T26" fmla="*/ 47 w 82"/>
                <a:gd name="T2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0">
                  <a:moveTo>
                    <a:pt x="47" y="90"/>
                  </a:moveTo>
                  <a:cubicBezTo>
                    <a:pt x="18" y="90"/>
                    <a:pt x="0" y="70"/>
                    <a:pt x="0" y="46"/>
                  </a:cubicBezTo>
                  <a:cubicBezTo>
                    <a:pt x="0" y="22"/>
                    <a:pt x="19" y="0"/>
                    <a:pt x="49" y="0"/>
                  </a:cubicBezTo>
                  <a:cubicBezTo>
                    <a:pt x="57" y="0"/>
                    <a:pt x="68" y="3"/>
                    <a:pt x="75" y="10"/>
                  </a:cubicBezTo>
                  <a:cubicBezTo>
                    <a:pt x="79" y="13"/>
                    <a:pt x="82" y="17"/>
                    <a:pt x="82" y="21"/>
                  </a:cubicBezTo>
                  <a:cubicBezTo>
                    <a:pt x="82" y="26"/>
                    <a:pt x="78" y="30"/>
                    <a:pt x="73" y="30"/>
                  </a:cubicBezTo>
                  <a:cubicBezTo>
                    <a:pt x="68" y="30"/>
                    <a:pt x="64" y="26"/>
                    <a:pt x="64" y="21"/>
                  </a:cubicBezTo>
                  <a:cubicBezTo>
                    <a:pt x="64" y="19"/>
                    <a:pt x="65" y="17"/>
                    <a:pt x="67" y="15"/>
                  </a:cubicBezTo>
                  <a:cubicBezTo>
                    <a:pt x="63" y="10"/>
                    <a:pt x="55" y="8"/>
                    <a:pt x="49" y="8"/>
                  </a:cubicBezTo>
                  <a:cubicBezTo>
                    <a:pt x="28" y="8"/>
                    <a:pt x="16" y="27"/>
                    <a:pt x="16" y="45"/>
                  </a:cubicBezTo>
                  <a:cubicBezTo>
                    <a:pt x="16" y="65"/>
                    <a:pt x="30" y="83"/>
                    <a:pt x="51" y="83"/>
                  </a:cubicBezTo>
                  <a:cubicBezTo>
                    <a:pt x="61" y="83"/>
                    <a:pt x="70" y="78"/>
                    <a:pt x="79" y="72"/>
                  </a:cubicBezTo>
                  <a:cubicBezTo>
                    <a:pt x="82" y="76"/>
                    <a:pt x="82" y="76"/>
                    <a:pt x="82" y="76"/>
                  </a:cubicBezTo>
                  <a:cubicBezTo>
                    <a:pt x="73" y="86"/>
                    <a:pt x="59" y="90"/>
                    <a:pt x="47" y="90"/>
                  </a:cubicBez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87" name="Freeform 41"/>
            <p:cNvSpPr>
              <a:spLocks noEditPoints="1"/>
            </p:cNvSpPr>
            <p:nvPr userDrawn="1"/>
          </p:nvSpPr>
          <p:spPr bwMode="auto">
            <a:xfrm>
              <a:off x="6027" y="200"/>
              <a:ext cx="189" cy="208"/>
            </a:xfrm>
            <a:custGeom>
              <a:avLst/>
              <a:gdLst>
                <a:gd name="T0" fmla="*/ 149 w 189"/>
                <a:gd name="T1" fmla="*/ 206 h 208"/>
                <a:gd name="T2" fmla="*/ 189 w 189"/>
                <a:gd name="T3" fmla="*/ 206 h 208"/>
                <a:gd name="T4" fmla="*/ 109 w 189"/>
                <a:gd name="T5" fmla="*/ 0 h 208"/>
                <a:gd name="T6" fmla="*/ 78 w 189"/>
                <a:gd name="T7" fmla="*/ 0 h 208"/>
                <a:gd name="T8" fmla="*/ 0 w 189"/>
                <a:gd name="T9" fmla="*/ 208 h 208"/>
                <a:gd name="T10" fmla="*/ 22 w 189"/>
                <a:gd name="T11" fmla="*/ 208 h 208"/>
                <a:gd name="T12" fmla="*/ 43 w 189"/>
                <a:gd name="T13" fmla="*/ 147 h 208"/>
                <a:gd name="T14" fmla="*/ 128 w 189"/>
                <a:gd name="T15" fmla="*/ 147 h 208"/>
                <a:gd name="T16" fmla="*/ 149 w 189"/>
                <a:gd name="T17" fmla="*/ 206 h 208"/>
                <a:gd name="T18" fmla="*/ 149 w 189"/>
                <a:gd name="T19" fmla="*/ 206 h 208"/>
                <a:gd name="T20" fmla="*/ 50 w 189"/>
                <a:gd name="T21" fmla="*/ 130 h 208"/>
                <a:gd name="T22" fmla="*/ 85 w 189"/>
                <a:gd name="T23" fmla="*/ 33 h 208"/>
                <a:gd name="T24" fmla="*/ 121 w 189"/>
                <a:gd name="T25" fmla="*/ 130 h 208"/>
                <a:gd name="T26" fmla="*/ 50 w 189"/>
                <a:gd name="T27" fmla="*/ 130 h 208"/>
                <a:gd name="T28" fmla="*/ 50 w 189"/>
                <a:gd name="T29" fmla="*/ 13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 h="208">
                  <a:moveTo>
                    <a:pt x="149" y="206"/>
                  </a:moveTo>
                  <a:lnTo>
                    <a:pt x="189" y="206"/>
                  </a:lnTo>
                  <a:lnTo>
                    <a:pt x="109" y="0"/>
                  </a:lnTo>
                  <a:lnTo>
                    <a:pt x="78" y="0"/>
                  </a:lnTo>
                  <a:lnTo>
                    <a:pt x="0" y="208"/>
                  </a:lnTo>
                  <a:lnTo>
                    <a:pt x="22" y="208"/>
                  </a:lnTo>
                  <a:lnTo>
                    <a:pt x="43" y="147"/>
                  </a:lnTo>
                  <a:lnTo>
                    <a:pt x="128" y="147"/>
                  </a:lnTo>
                  <a:lnTo>
                    <a:pt x="149" y="206"/>
                  </a:lnTo>
                  <a:lnTo>
                    <a:pt x="149" y="206"/>
                  </a:lnTo>
                  <a:close/>
                  <a:moveTo>
                    <a:pt x="50" y="130"/>
                  </a:moveTo>
                  <a:lnTo>
                    <a:pt x="85" y="33"/>
                  </a:lnTo>
                  <a:lnTo>
                    <a:pt x="121" y="130"/>
                  </a:lnTo>
                  <a:lnTo>
                    <a:pt x="50" y="130"/>
                  </a:lnTo>
                  <a:lnTo>
                    <a:pt x="50" y="130"/>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grpSp>
      <p:sp>
        <p:nvSpPr>
          <p:cNvPr id="2" name="Title 1"/>
          <p:cNvSpPr>
            <a:spLocks noGrp="1"/>
          </p:cNvSpPr>
          <p:nvPr>
            <p:ph type="title" hasCustomPrompt="1"/>
          </p:nvPr>
        </p:nvSpPr>
        <p:spPr>
          <a:xfrm>
            <a:off x="587829" y="699121"/>
            <a:ext cx="9588284" cy="493981"/>
          </a:xfrm>
        </p:spPr>
        <p:txBody>
          <a:bodyPr>
            <a:spAutoFit/>
          </a:bodyPr>
          <a:lstStyle>
            <a:lvl1pPr>
              <a:defRPr sz="2900" b="1">
                <a:solidFill>
                  <a:srgbClr val="3D3935"/>
                </a:solidFill>
                <a:latin typeface="Arial" panose="020B0604020202020204" pitchFamily="34" charset="0"/>
                <a:cs typeface="Arial" panose="020B0604020202020204" pitchFamily="34" charset="0"/>
              </a:defRPr>
            </a:lvl1pPr>
          </a:lstStyle>
          <a:p>
            <a:r>
              <a:rPr lang="en-US" dirty="0"/>
              <a:t>Heading</a:t>
            </a:r>
            <a:endParaRPr lang="en-AU" dirty="0"/>
          </a:p>
        </p:txBody>
      </p:sp>
      <p:sp>
        <p:nvSpPr>
          <p:cNvPr id="46" name="Text Placeholder 45"/>
          <p:cNvSpPr>
            <a:spLocks noGrp="1"/>
          </p:cNvSpPr>
          <p:nvPr>
            <p:ph type="body" sz="quarter" idx="13" hasCustomPrompt="1"/>
          </p:nvPr>
        </p:nvSpPr>
        <p:spPr>
          <a:xfrm>
            <a:off x="587829" y="1294276"/>
            <a:ext cx="9588284" cy="449716"/>
          </a:xfrm>
        </p:spPr>
        <p:txBody>
          <a:bodyPr anchor="ctr">
            <a:noAutofit/>
          </a:bodyPr>
          <a:lstStyle>
            <a:lvl1pPr marL="0" indent="0">
              <a:buNone/>
              <a:defRPr sz="2700">
                <a:solidFill>
                  <a:srgbClr val="3D3935"/>
                </a:solidFill>
                <a:latin typeface="Arial" panose="020B0604020202020204" pitchFamily="34" charset="0"/>
                <a:cs typeface="Arial" panose="020B0604020202020204" pitchFamily="34" charset="0"/>
              </a:defRPr>
            </a:lvl1pPr>
          </a:lstStyle>
          <a:p>
            <a:pPr lvl="0"/>
            <a:r>
              <a:rPr lang="en-AU" dirty="0"/>
              <a:t>Sub Title</a:t>
            </a:r>
          </a:p>
        </p:txBody>
      </p:sp>
      <p:sp>
        <p:nvSpPr>
          <p:cNvPr id="48" name="Text Placeholder 47"/>
          <p:cNvSpPr>
            <a:spLocks noGrp="1"/>
          </p:cNvSpPr>
          <p:nvPr>
            <p:ph type="body" sz="quarter" idx="14" hasCustomPrompt="1"/>
          </p:nvPr>
        </p:nvSpPr>
        <p:spPr>
          <a:xfrm>
            <a:off x="587829" y="2327234"/>
            <a:ext cx="10517716" cy="359681"/>
          </a:xfrm>
        </p:spPr>
        <p:txBody>
          <a:bodyPr anchor="ctr">
            <a:noAutofit/>
          </a:bodyPr>
          <a:lstStyle>
            <a:lvl1pPr marL="0" indent="0">
              <a:buNone/>
              <a:defRPr sz="2400" b="1" baseline="0">
                <a:solidFill>
                  <a:srgbClr val="3D3935"/>
                </a:solidFill>
                <a:latin typeface="Arial" panose="020B0604020202020204" pitchFamily="34" charset="0"/>
                <a:cs typeface="Arial" panose="020B0604020202020204" pitchFamily="34" charset="0"/>
              </a:defRPr>
            </a:lvl1pPr>
          </a:lstStyle>
          <a:p>
            <a:pPr lvl="0"/>
            <a:r>
              <a:rPr lang="en-AU" dirty="0"/>
              <a:t>Sub heading</a:t>
            </a:r>
          </a:p>
        </p:txBody>
      </p:sp>
      <p:sp>
        <p:nvSpPr>
          <p:cNvPr id="50" name="Text Placeholder 49"/>
          <p:cNvSpPr>
            <a:spLocks noGrp="1"/>
          </p:cNvSpPr>
          <p:nvPr>
            <p:ph type="body" sz="quarter" idx="15" hasCustomPrompt="1"/>
          </p:nvPr>
        </p:nvSpPr>
        <p:spPr>
          <a:xfrm>
            <a:off x="587829" y="2692472"/>
            <a:ext cx="10517717" cy="3095510"/>
          </a:xfrm>
        </p:spPr>
        <p:txBody>
          <a:bodyPr>
            <a:normAutofit/>
          </a:bodyPr>
          <a:lstStyle>
            <a:lvl1pPr marL="0" indent="0">
              <a:buNone/>
              <a:defRPr sz="2000">
                <a:solidFill>
                  <a:srgbClr val="3D3935"/>
                </a:solidFill>
                <a:latin typeface="Arial" panose="020B0604020202020204" pitchFamily="34" charset="0"/>
                <a:cs typeface="Arial" panose="020B0604020202020204" pitchFamily="34" charset="0"/>
              </a:defRPr>
            </a:lvl1pPr>
          </a:lstStyle>
          <a:p>
            <a:pPr lvl="0"/>
            <a:r>
              <a:rPr lang="en-AU" dirty="0"/>
              <a:t>Body</a:t>
            </a:r>
          </a:p>
        </p:txBody>
      </p:sp>
      <p:sp>
        <p:nvSpPr>
          <p:cNvPr id="52" name="Text Placeholder 51"/>
          <p:cNvSpPr>
            <a:spLocks noGrp="1"/>
          </p:cNvSpPr>
          <p:nvPr>
            <p:ph type="body" sz="quarter" idx="16" hasCustomPrompt="1"/>
          </p:nvPr>
        </p:nvSpPr>
        <p:spPr>
          <a:xfrm>
            <a:off x="587829" y="-8733"/>
            <a:ext cx="5791199" cy="462758"/>
          </a:xfrm>
        </p:spPr>
        <p:txBody>
          <a:bodyPr anchor="ctr">
            <a:normAutofit/>
          </a:bodyPr>
          <a:lstStyle>
            <a:lvl1pPr marL="0" indent="0">
              <a:buNone/>
              <a:defRPr sz="1500" b="1">
                <a:solidFill>
                  <a:srgbClr val="3D3935"/>
                </a:solidFill>
                <a:latin typeface="Arial" panose="020B0604020202020204" pitchFamily="34" charset="0"/>
                <a:cs typeface="Arial" panose="020B0604020202020204" pitchFamily="34" charset="0"/>
              </a:defRPr>
            </a:lvl1pPr>
          </a:lstStyle>
          <a:p>
            <a:pPr lvl="0"/>
            <a:r>
              <a:rPr lang="en-AU" dirty="0"/>
              <a:t>Section heading</a:t>
            </a:r>
          </a:p>
        </p:txBody>
      </p:sp>
      <p:sp>
        <p:nvSpPr>
          <p:cNvPr id="6" name="Slide Number Placeholder 5"/>
          <p:cNvSpPr>
            <a:spLocks noGrp="1"/>
          </p:cNvSpPr>
          <p:nvPr>
            <p:ph type="sldNum" sz="quarter" idx="18"/>
          </p:nvPr>
        </p:nvSpPr>
        <p:spPr/>
        <p:txBody>
          <a:bodyPr/>
          <a:lstStyle/>
          <a:p>
            <a:fld id="{9F06D62D-5968-4CDB-8849-8A395288DB86}" type="slidenum">
              <a:rPr lang="en-AU" smtClean="0"/>
              <a:pPr/>
              <a:t>‹#›</a:t>
            </a:fld>
            <a:r>
              <a:rPr lang="en-AU"/>
              <a:t>  |</a:t>
            </a:r>
            <a:endParaRPr lang="en-AU" dirty="0"/>
          </a:p>
        </p:txBody>
      </p:sp>
      <p:sp>
        <p:nvSpPr>
          <p:cNvPr id="88" name="Footer Placeholder 6"/>
          <p:cNvSpPr txBox="1">
            <a:spLocks/>
          </p:cNvSpPr>
          <p:nvPr userDrawn="1"/>
        </p:nvSpPr>
        <p:spPr>
          <a:xfrm>
            <a:off x="7875197" y="6516274"/>
            <a:ext cx="4114800" cy="21100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rgbClr val="3D393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AU" b="1" dirty="0"/>
              <a:t>INSTITUTE OF CHILD PROTECTION STUDIES</a:t>
            </a:r>
          </a:p>
        </p:txBody>
      </p:sp>
    </p:spTree>
    <p:extLst>
      <p:ext uri="{BB962C8B-B14F-4D97-AF65-F5344CB8AC3E}">
        <p14:creationId xmlns:p14="http://schemas.microsoft.com/office/powerpoint/2010/main" val="1703360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navy">
    <p:bg>
      <p:bgPr>
        <a:solidFill>
          <a:schemeClr val="tx2"/>
        </a:solidFill>
        <a:effectLst/>
      </p:bgPr>
    </p:bg>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14D9C85D-0537-22FE-0DC6-87679D265D4C}"/>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195556" y="0"/>
            <a:ext cx="1996444" cy="2660909"/>
          </a:xfrm>
          <a:prstGeom prst="rect">
            <a:avLst/>
          </a:prstGeom>
        </p:spPr>
      </p:pic>
      <p:sp>
        <p:nvSpPr>
          <p:cNvPr id="2" name="Title 1">
            <a:extLst>
              <a:ext uri="{FF2B5EF4-FFF2-40B4-BE49-F238E27FC236}">
                <a16:creationId xmlns:a16="http://schemas.microsoft.com/office/drawing/2014/main" id="{470744FE-76BF-F979-31C6-7ED907BB6BFD}"/>
              </a:ext>
            </a:extLst>
          </p:cNvPr>
          <p:cNvSpPr>
            <a:spLocks noGrp="1"/>
          </p:cNvSpPr>
          <p:nvPr>
            <p:ph type="title"/>
          </p:nvPr>
        </p:nvSpPr>
        <p:spPr/>
        <p:txBody>
          <a:bodyPr/>
          <a:lstStyle>
            <a:lvl1pPr>
              <a:defRPr>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D0A33FF3-2C66-F5E6-162E-5E249DAB06F6}"/>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C084E294-E51B-85B2-6AE7-5A96138BAE5F}"/>
              </a:ext>
            </a:extLst>
          </p:cNvPr>
          <p:cNvSpPr>
            <a:spLocks noGrp="1"/>
          </p:cNvSpPr>
          <p:nvPr>
            <p:ph type="dt" sz="half" idx="10"/>
          </p:nvPr>
        </p:nvSpPr>
        <p:spPr/>
        <p:txBody>
          <a:bodyPr/>
          <a:lstStyle/>
          <a:p>
            <a:endParaRPr lang="en-AU" dirty="0"/>
          </a:p>
        </p:txBody>
      </p:sp>
      <p:sp>
        <p:nvSpPr>
          <p:cNvPr id="5" name="Footer Placeholder 4">
            <a:extLst>
              <a:ext uri="{FF2B5EF4-FFF2-40B4-BE49-F238E27FC236}">
                <a16:creationId xmlns:a16="http://schemas.microsoft.com/office/drawing/2014/main" id="{F279E3EA-26CA-6188-1B3D-C52AB02F78F4}"/>
              </a:ext>
            </a:extLst>
          </p:cNvPr>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5BE41C74-0839-DA4E-0B8D-3F37220ECA54}"/>
              </a:ext>
            </a:extLst>
          </p:cNvPr>
          <p:cNvSpPr>
            <a:spLocks noGrp="1"/>
          </p:cNvSpPr>
          <p:nvPr>
            <p:ph type="sldNum" sz="quarter" idx="12"/>
          </p:nvPr>
        </p:nvSpPr>
        <p:spPr/>
        <p:txBody>
          <a:bodyPr/>
          <a:lstStyle>
            <a:lvl1pPr>
              <a:defRPr>
                <a:solidFill>
                  <a:schemeClr val="bg1"/>
                </a:solidFill>
              </a:defRPr>
            </a:lvl1pPr>
          </a:lstStyle>
          <a:p>
            <a:fld id="{BE0E8838-D0CA-41E6-A107-F9652B9359AB}" type="slidenum">
              <a:rPr lang="en-AU" smtClean="0"/>
              <a:pPr/>
              <a:t>‹#›</a:t>
            </a:fld>
            <a:endParaRPr lang="en-AU" dirty="0"/>
          </a:p>
        </p:txBody>
      </p:sp>
      <p:sp>
        <p:nvSpPr>
          <p:cNvPr id="8" name="Text Placeholder 7">
            <a:extLst>
              <a:ext uri="{FF2B5EF4-FFF2-40B4-BE49-F238E27FC236}">
                <a16:creationId xmlns:a16="http://schemas.microsoft.com/office/drawing/2014/main" id="{D32DBA07-1840-A301-7A25-0F112410FE20}"/>
              </a:ext>
            </a:extLst>
          </p:cNvPr>
          <p:cNvSpPr>
            <a:spLocks noGrp="1"/>
          </p:cNvSpPr>
          <p:nvPr>
            <p:ph type="body" sz="quarter" idx="13" hasCustomPrompt="1"/>
          </p:nvPr>
        </p:nvSpPr>
        <p:spPr>
          <a:xfrm>
            <a:off x="695325" y="1520825"/>
            <a:ext cx="9504363" cy="215900"/>
          </a:xfrm>
        </p:spPr>
        <p:txBody>
          <a:bodyPr/>
          <a:lstStyle>
            <a:lvl1pPr>
              <a:defRPr sz="1400" b="1">
                <a:solidFill>
                  <a:schemeClr val="bg1"/>
                </a:solidFill>
              </a:defRPr>
            </a:lvl1pPr>
          </a:lstStyle>
          <a:p>
            <a:pPr lvl="0"/>
            <a:r>
              <a:rPr lang="en-US" dirty="0"/>
              <a:t>Subheading to go here</a:t>
            </a:r>
            <a:endParaRPr lang="en-AU" dirty="0"/>
          </a:p>
        </p:txBody>
      </p:sp>
      <p:pic>
        <p:nvPicPr>
          <p:cNvPr id="7" name="Graphic 6">
            <a:extLst>
              <a:ext uri="{FF2B5EF4-FFF2-40B4-BE49-F238E27FC236}">
                <a16:creationId xmlns:a16="http://schemas.microsoft.com/office/drawing/2014/main" id="{7EBD493C-FFB7-622A-BE07-C0A32DB6C8E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5325" y="6146800"/>
            <a:ext cx="1659731" cy="431800"/>
          </a:xfrm>
          <a:prstGeom prst="rect">
            <a:avLst/>
          </a:prstGeom>
        </p:spPr>
      </p:pic>
    </p:spTree>
    <p:extLst>
      <p:ext uri="{BB962C8B-B14F-4D97-AF65-F5344CB8AC3E}">
        <p14:creationId xmlns:p14="http://schemas.microsoft.com/office/powerpoint/2010/main" val="4018574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744FE-76BF-F979-31C6-7ED907BB6BF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0A33FF3-2C66-F5E6-162E-5E249DAB06F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C084E294-E51B-85B2-6AE7-5A96138BAE5F}"/>
              </a:ext>
            </a:extLst>
          </p:cNvPr>
          <p:cNvSpPr>
            <a:spLocks noGrp="1"/>
          </p:cNvSpPr>
          <p:nvPr>
            <p:ph type="dt" sz="half" idx="10"/>
          </p:nvPr>
        </p:nvSpPr>
        <p:spPr/>
        <p:txBody>
          <a:bodyPr/>
          <a:lstStyle/>
          <a:p>
            <a:endParaRPr lang="en-AU" dirty="0"/>
          </a:p>
        </p:txBody>
      </p:sp>
      <p:sp>
        <p:nvSpPr>
          <p:cNvPr id="5" name="Footer Placeholder 4">
            <a:extLst>
              <a:ext uri="{FF2B5EF4-FFF2-40B4-BE49-F238E27FC236}">
                <a16:creationId xmlns:a16="http://schemas.microsoft.com/office/drawing/2014/main" id="{F279E3EA-26CA-6188-1B3D-C52AB02F78F4}"/>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5BE41C74-0839-DA4E-0B8D-3F37220ECA54}"/>
              </a:ext>
            </a:extLst>
          </p:cNvPr>
          <p:cNvSpPr>
            <a:spLocks noGrp="1"/>
          </p:cNvSpPr>
          <p:nvPr>
            <p:ph type="sldNum" sz="quarter" idx="12"/>
          </p:nvPr>
        </p:nvSpPr>
        <p:spPr/>
        <p:txBody>
          <a:bodyPr/>
          <a:lstStyle/>
          <a:p>
            <a:fld id="{BE0E8838-D0CA-41E6-A107-F9652B9359AB}" type="slidenum">
              <a:rPr lang="en-AU" smtClean="0"/>
              <a:t>‹#›</a:t>
            </a:fld>
            <a:endParaRPr lang="en-AU" dirty="0"/>
          </a:p>
        </p:txBody>
      </p:sp>
      <p:sp>
        <p:nvSpPr>
          <p:cNvPr id="8" name="Text Placeholder 7">
            <a:extLst>
              <a:ext uri="{FF2B5EF4-FFF2-40B4-BE49-F238E27FC236}">
                <a16:creationId xmlns:a16="http://schemas.microsoft.com/office/drawing/2014/main" id="{D32DBA07-1840-A301-7A25-0F112410FE20}"/>
              </a:ext>
            </a:extLst>
          </p:cNvPr>
          <p:cNvSpPr>
            <a:spLocks noGrp="1"/>
          </p:cNvSpPr>
          <p:nvPr>
            <p:ph type="body" sz="quarter" idx="13" hasCustomPrompt="1"/>
          </p:nvPr>
        </p:nvSpPr>
        <p:spPr>
          <a:xfrm>
            <a:off x="695325" y="1520825"/>
            <a:ext cx="9504363" cy="215900"/>
          </a:xfrm>
        </p:spPr>
        <p:txBody>
          <a:bodyPr/>
          <a:lstStyle>
            <a:lvl1pPr>
              <a:lnSpc>
                <a:spcPct val="100000"/>
              </a:lnSpc>
              <a:defRPr sz="1600" b="1"/>
            </a:lvl1pPr>
          </a:lstStyle>
          <a:p>
            <a:pPr lvl="0"/>
            <a:r>
              <a:rPr lang="en-US" dirty="0"/>
              <a:t>Subheading to go here</a:t>
            </a:r>
            <a:endParaRPr lang="en-AU" dirty="0"/>
          </a:p>
        </p:txBody>
      </p:sp>
    </p:spTree>
    <p:extLst>
      <p:ext uri="{BB962C8B-B14F-4D97-AF65-F5344CB8AC3E}">
        <p14:creationId xmlns:p14="http://schemas.microsoft.com/office/powerpoint/2010/main" val="3552804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744FE-76BF-F979-31C6-7ED907BB6BF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0A33FF3-2C66-F5E6-162E-5E249DAB06F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C084E294-E51B-85B2-6AE7-5A96138BAE5F}"/>
              </a:ext>
            </a:extLst>
          </p:cNvPr>
          <p:cNvSpPr>
            <a:spLocks noGrp="1"/>
          </p:cNvSpPr>
          <p:nvPr>
            <p:ph type="dt" sz="half" idx="10"/>
          </p:nvPr>
        </p:nvSpPr>
        <p:spPr/>
        <p:txBody>
          <a:bodyPr/>
          <a:lstStyle/>
          <a:p>
            <a:endParaRPr lang="en-AU" dirty="0"/>
          </a:p>
        </p:txBody>
      </p:sp>
      <p:sp>
        <p:nvSpPr>
          <p:cNvPr id="5" name="Footer Placeholder 4">
            <a:extLst>
              <a:ext uri="{FF2B5EF4-FFF2-40B4-BE49-F238E27FC236}">
                <a16:creationId xmlns:a16="http://schemas.microsoft.com/office/drawing/2014/main" id="{F279E3EA-26CA-6188-1B3D-C52AB02F78F4}"/>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5BE41C74-0839-DA4E-0B8D-3F37220ECA54}"/>
              </a:ext>
            </a:extLst>
          </p:cNvPr>
          <p:cNvSpPr>
            <a:spLocks noGrp="1"/>
          </p:cNvSpPr>
          <p:nvPr>
            <p:ph type="sldNum" sz="quarter" idx="12"/>
          </p:nvPr>
        </p:nvSpPr>
        <p:spPr/>
        <p:txBody>
          <a:bodyPr/>
          <a:lstStyle/>
          <a:p>
            <a:fld id="{BE0E8838-D0CA-41E6-A107-F9652B9359AB}" type="slidenum">
              <a:rPr lang="en-AU" smtClean="0"/>
              <a:t>‹#›</a:t>
            </a:fld>
            <a:endParaRPr lang="en-AU" dirty="0"/>
          </a:p>
        </p:txBody>
      </p:sp>
      <p:sp>
        <p:nvSpPr>
          <p:cNvPr id="8" name="Text Placeholder 7">
            <a:extLst>
              <a:ext uri="{FF2B5EF4-FFF2-40B4-BE49-F238E27FC236}">
                <a16:creationId xmlns:a16="http://schemas.microsoft.com/office/drawing/2014/main" id="{D32DBA07-1840-A301-7A25-0F112410FE20}"/>
              </a:ext>
            </a:extLst>
          </p:cNvPr>
          <p:cNvSpPr>
            <a:spLocks noGrp="1"/>
          </p:cNvSpPr>
          <p:nvPr>
            <p:ph type="body" sz="quarter" idx="13" hasCustomPrompt="1"/>
          </p:nvPr>
        </p:nvSpPr>
        <p:spPr>
          <a:xfrm>
            <a:off x="695325" y="1520825"/>
            <a:ext cx="9504363" cy="215900"/>
          </a:xfrm>
        </p:spPr>
        <p:txBody>
          <a:bodyPr/>
          <a:lstStyle>
            <a:lvl1pPr>
              <a:lnSpc>
                <a:spcPct val="100000"/>
              </a:lnSpc>
              <a:defRPr sz="1600" b="1"/>
            </a:lvl1pPr>
          </a:lstStyle>
          <a:p>
            <a:pPr lvl="0"/>
            <a:r>
              <a:rPr lang="en-US" dirty="0"/>
              <a:t>Subheading to go here</a:t>
            </a:r>
            <a:endParaRPr lang="en-AU" dirty="0"/>
          </a:p>
        </p:txBody>
      </p:sp>
    </p:spTree>
    <p:extLst>
      <p:ext uri="{BB962C8B-B14F-4D97-AF65-F5344CB8AC3E}">
        <p14:creationId xmlns:p14="http://schemas.microsoft.com/office/powerpoint/2010/main" val="3568633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0" y="-9525"/>
            <a:ext cx="12192000" cy="6875463"/>
            <a:chOff x="0" y="0"/>
            <a:chExt cx="7680" cy="4331"/>
          </a:xfrm>
        </p:grpSpPr>
        <p:sp>
          <p:nvSpPr>
            <p:cNvPr id="5" name="AutoShape 3"/>
            <p:cNvSpPr>
              <a:spLocks noChangeAspect="1" noChangeArrowheads="1" noTextEdit="1"/>
            </p:cNvSpPr>
            <p:nvPr userDrawn="1"/>
          </p:nvSpPr>
          <p:spPr bwMode="auto">
            <a:xfrm>
              <a:off x="0" y="0"/>
              <a:ext cx="7680" cy="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 name="Freeform 5"/>
            <p:cNvSpPr>
              <a:spLocks/>
            </p:cNvSpPr>
            <p:nvPr userDrawn="1"/>
          </p:nvSpPr>
          <p:spPr bwMode="auto">
            <a:xfrm>
              <a:off x="0" y="310"/>
              <a:ext cx="3840" cy="4019"/>
            </a:xfrm>
            <a:custGeom>
              <a:avLst/>
              <a:gdLst>
                <a:gd name="T0" fmla="*/ 3840 w 3840"/>
                <a:gd name="T1" fmla="*/ 0 h 4019"/>
                <a:gd name="T2" fmla="*/ 3840 w 3840"/>
                <a:gd name="T3" fmla="*/ 4019 h 4019"/>
                <a:gd name="T4" fmla="*/ 0 w 3840"/>
                <a:gd name="T5" fmla="*/ 4019 h 4019"/>
                <a:gd name="T6" fmla="*/ 0 w 3840"/>
                <a:gd name="T7" fmla="*/ 0 h 4019"/>
                <a:gd name="T8" fmla="*/ 3840 w 3840"/>
                <a:gd name="T9" fmla="*/ 0 h 4019"/>
                <a:gd name="T10" fmla="*/ 3840 w 3840"/>
                <a:gd name="T11" fmla="*/ 0 h 4019"/>
              </a:gdLst>
              <a:ahLst/>
              <a:cxnLst>
                <a:cxn ang="0">
                  <a:pos x="T0" y="T1"/>
                </a:cxn>
                <a:cxn ang="0">
                  <a:pos x="T2" y="T3"/>
                </a:cxn>
                <a:cxn ang="0">
                  <a:pos x="T4" y="T5"/>
                </a:cxn>
                <a:cxn ang="0">
                  <a:pos x="T6" y="T7"/>
                </a:cxn>
                <a:cxn ang="0">
                  <a:pos x="T8" y="T9"/>
                </a:cxn>
                <a:cxn ang="0">
                  <a:pos x="T10" y="T11"/>
                </a:cxn>
              </a:cxnLst>
              <a:rect l="0" t="0" r="r" b="b"/>
              <a:pathLst>
                <a:path w="3840" h="4019">
                  <a:moveTo>
                    <a:pt x="3840" y="0"/>
                  </a:moveTo>
                  <a:lnTo>
                    <a:pt x="3840" y="4019"/>
                  </a:lnTo>
                  <a:lnTo>
                    <a:pt x="0" y="4019"/>
                  </a:lnTo>
                  <a:lnTo>
                    <a:pt x="0" y="0"/>
                  </a:lnTo>
                  <a:lnTo>
                    <a:pt x="3840" y="0"/>
                  </a:lnTo>
                  <a:lnTo>
                    <a:pt x="3840" y="0"/>
                  </a:lnTo>
                  <a:close/>
                </a:path>
              </a:pathLst>
            </a:custGeom>
            <a:solidFill>
              <a:srgbClr val="F21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44" name="Freeform 6"/>
            <p:cNvSpPr>
              <a:spLocks/>
            </p:cNvSpPr>
            <p:nvPr userDrawn="1"/>
          </p:nvSpPr>
          <p:spPr bwMode="auto">
            <a:xfrm>
              <a:off x="3840" y="3"/>
              <a:ext cx="3840" cy="4331"/>
            </a:xfrm>
            <a:custGeom>
              <a:avLst/>
              <a:gdLst>
                <a:gd name="T0" fmla="*/ 3840 w 3840"/>
                <a:gd name="T1" fmla="*/ 0 h 4331"/>
                <a:gd name="T2" fmla="*/ 3840 w 3840"/>
                <a:gd name="T3" fmla="*/ 4024 h 4331"/>
                <a:gd name="T4" fmla="*/ 307 w 3840"/>
                <a:gd name="T5" fmla="*/ 4024 h 4331"/>
                <a:gd name="T6" fmla="*/ 0 w 3840"/>
                <a:gd name="T7" fmla="*/ 4331 h 4331"/>
                <a:gd name="T8" fmla="*/ 0 w 3840"/>
                <a:gd name="T9" fmla="*/ 307 h 4331"/>
                <a:gd name="T10" fmla="*/ 307 w 3840"/>
                <a:gd name="T11" fmla="*/ 0 h 4331"/>
                <a:gd name="T12" fmla="*/ 3840 w 3840"/>
                <a:gd name="T13" fmla="*/ 0 h 4331"/>
                <a:gd name="T14" fmla="*/ 3840 w 3840"/>
                <a:gd name="T15" fmla="*/ 0 h 4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40" h="4331">
                  <a:moveTo>
                    <a:pt x="3840" y="0"/>
                  </a:moveTo>
                  <a:lnTo>
                    <a:pt x="3840" y="4024"/>
                  </a:lnTo>
                  <a:lnTo>
                    <a:pt x="307" y="4024"/>
                  </a:lnTo>
                  <a:lnTo>
                    <a:pt x="0" y="4331"/>
                  </a:lnTo>
                  <a:lnTo>
                    <a:pt x="0" y="307"/>
                  </a:lnTo>
                  <a:lnTo>
                    <a:pt x="307" y="0"/>
                  </a:lnTo>
                  <a:lnTo>
                    <a:pt x="3840" y="0"/>
                  </a:lnTo>
                  <a:lnTo>
                    <a:pt x="3840" y="0"/>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45" name="Freeform 7"/>
            <p:cNvSpPr>
              <a:spLocks/>
            </p:cNvSpPr>
            <p:nvPr userDrawn="1"/>
          </p:nvSpPr>
          <p:spPr bwMode="auto">
            <a:xfrm>
              <a:off x="6565" y="232"/>
              <a:ext cx="187" cy="240"/>
            </a:xfrm>
            <a:custGeom>
              <a:avLst/>
              <a:gdLst>
                <a:gd name="T0" fmla="*/ 70 w 70"/>
                <a:gd name="T1" fmla="*/ 0 h 90"/>
                <a:gd name="T2" fmla="*/ 70 w 70"/>
                <a:gd name="T3" fmla="*/ 40 h 90"/>
                <a:gd name="T4" fmla="*/ 35 w 70"/>
                <a:gd name="T5" fmla="*/ 90 h 90"/>
                <a:gd name="T6" fmla="*/ 0 w 70"/>
                <a:gd name="T7" fmla="*/ 40 h 90"/>
                <a:gd name="T8" fmla="*/ 0 w 70"/>
                <a:gd name="T9" fmla="*/ 0 h 90"/>
                <a:gd name="T10" fmla="*/ 70 w 70"/>
                <a:gd name="T11" fmla="*/ 0 h 90"/>
              </a:gdLst>
              <a:ahLst/>
              <a:cxnLst>
                <a:cxn ang="0">
                  <a:pos x="T0" y="T1"/>
                </a:cxn>
                <a:cxn ang="0">
                  <a:pos x="T2" y="T3"/>
                </a:cxn>
                <a:cxn ang="0">
                  <a:pos x="T4" y="T5"/>
                </a:cxn>
                <a:cxn ang="0">
                  <a:pos x="T6" y="T7"/>
                </a:cxn>
                <a:cxn ang="0">
                  <a:pos x="T8" y="T9"/>
                </a:cxn>
                <a:cxn ang="0">
                  <a:pos x="T10" y="T11"/>
                </a:cxn>
              </a:cxnLst>
              <a:rect l="0" t="0" r="r" b="b"/>
              <a:pathLst>
                <a:path w="70" h="90">
                  <a:moveTo>
                    <a:pt x="70" y="0"/>
                  </a:moveTo>
                  <a:cubicBezTo>
                    <a:pt x="70" y="40"/>
                    <a:pt x="70" y="40"/>
                    <a:pt x="70" y="40"/>
                  </a:cubicBezTo>
                  <a:cubicBezTo>
                    <a:pt x="70" y="60"/>
                    <a:pt x="57" y="82"/>
                    <a:pt x="35" y="90"/>
                  </a:cubicBezTo>
                  <a:cubicBezTo>
                    <a:pt x="13" y="82"/>
                    <a:pt x="0" y="60"/>
                    <a:pt x="0" y="40"/>
                  </a:cubicBezTo>
                  <a:cubicBezTo>
                    <a:pt x="0" y="0"/>
                    <a:pt x="0" y="0"/>
                    <a:pt x="0" y="0"/>
                  </a:cubicBezTo>
                  <a:cubicBezTo>
                    <a:pt x="70" y="0"/>
                    <a:pt x="70" y="0"/>
                    <a:pt x="70" y="0"/>
                  </a:cubicBezTo>
                  <a:close/>
                </a:path>
              </a:pathLst>
            </a:custGeom>
            <a:solidFill>
              <a:srgbClr val="F21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46" name="Freeform 8"/>
            <p:cNvSpPr>
              <a:spLocks/>
            </p:cNvSpPr>
            <p:nvPr userDrawn="1"/>
          </p:nvSpPr>
          <p:spPr bwMode="auto">
            <a:xfrm>
              <a:off x="6600" y="262"/>
              <a:ext cx="117" cy="154"/>
            </a:xfrm>
            <a:custGeom>
              <a:avLst/>
              <a:gdLst>
                <a:gd name="T0" fmla="*/ 0 w 117"/>
                <a:gd name="T1" fmla="*/ 77 h 154"/>
                <a:gd name="T2" fmla="*/ 59 w 117"/>
                <a:gd name="T3" fmla="*/ 0 h 154"/>
                <a:gd name="T4" fmla="*/ 117 w 117"/>
                <a:gd name="T5" fmla="*/ 77 h 154"/>
                <a:gd name="T6" fmla="*/ 59 w 117"/>
                <a:gd name="T7" fmla="*/ 154 h 154"/>
                <a:gd name="T8" fmla="*/ 0 w 117"/>
                <a:gd name="T9" fmla="*/ 77 h 154"/>
                <a:gd name="T10" fmla="*/ 0 w 117"/>
                <a:gd name="T11" fmla="*/ 77 h 154"/>
              </a:gdLst>
              <a:ahLst/>
              <a:cxnLst>
                <a:cxn ang="0">
                  <a:pos x="T0" y="T1"/>
                </a:cxn>
                <a:cxn ang="0">
                  <a:pos x="T2" y="T3"/>
                </a:cxn>
                <a:cxn ang="0">
                  <a:pos x="T4" y="T5"/>
                </a:cxn>
                <a:cxn ang="0">
                  <a:pos x="T6" y="T7"/>
                </a:cxn>
                <a:cxn ang="0">
                  <a:pos x="T8" y="T9"/>
                </a:cxn>
                <a:cxn ang="0">
                  <a:pos x="T10" y="T11"/>
                </a:cxn>
              </a:cxnLst>
              <a:rect l="0" t="0" r="r" b="b"/>
              <a:pathLst>
                <a:path w="117" h="154">
                  <a:moveTo>
                    <a:pt x="0" y="77"/>
                  </a:moveTo>
                  <a:lnTo>
                    <a:pt x="59" y="0"/>
                  </a:lnTo>
                  <a:lnTo>
                    <a:pt x="117" y="77"/>
                  </a:lnTo>
                  <a:lnTo>
                    <a:pt x="59" y="154"/>
                  </a:lnTo>
                  <a:lnTo>
                    <a:pt x="0" y="77"/>
                  </a:lnTo>
                  <a:lnTo>
                    <a:pt x="0"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48" name="Freeform 9"/>
            <p:cNvSpPr>
              <a:spLocks/>
            </p:cNvSpPr>
            <p:nvPr userDrawn="1"/>
          </p:nvSpPr>
          <p:spPr bwMode="auto">
            <a:xfrm>
              <a:off x="6616" y="294"/>
              <a:ext cx="85" cy="101"/>
            </a:xfrm>
            <a:custGeom>
              <a:avLst/>
              <a:gdLst>
                <a:gd name="T0" fmla="*/ 14 w 32"/>
                <a:gd name="T1" fmla="*/ 21 h 38"/>
                <a:gd name="T2" fmla="*/ 16 w 32"/>
                <a:gd name="T3" fmla="*/ 38 h 38"/>
                <a:gd name="T4" fmla="*/ 16 w 32"/>
                <a:gd name="T5" fmla="*/ 38 h 38"/>
                <a:gd name="T6" fmla="*/ 16 w 32"/>
                <a:gd name="T7" fmla="*/ 38 h 38"/>
                <a:gd name="T8" fmla="*/ 18 w 32"/>
                <a:gd name="T9" fmla="*/ 21 h 38"/>
                <a:gd name="T10" fmla="*/ 18 w 32"/>
                <a:gd name="T11" fmla="*/ 19 h 38"/>
                <a:gd name="T12" fmla="*/ 25 w 32"/>
                <a:gd name="T13" fmla="*/ 19 h 38"/>
                <a:gd name="T14" fmla="*/ 25 w 32"/>
                <a:gd name="T15" fmla="*/ 20 h 38"/>
                <a:gd name="T16" fmla="*/ 27 w 32"/>
                <a:gd name="T17" fmla="*/ 22 h 38"/>
                <a:gd name="T18" fmla="*/ 29 w 32"/>
                <a:gd name="T19" fmla="*/ 20 h 38"/>
                <a:gd name="T20" fmla="*/ 29 w 32"/>
                <a:gd name="T21" fmla="*/ 19 h 38"/>
                <a:gd name="T22" fmla="*/ 29 w 32"/>
                <a:gd name="T23" fmla="*/ 19 h 38"/>
                <a:gd name="T24" fmla="*/ 32 w 32"/>
                <a:gd name="T25" fmla="*/ 17 h 38"/>
                <a:gd name="T26" fmla="*/ 29 w 32"/>
                <a:gd name="T27" fmla="*/ 15 h 38"/>
                <a:gd name="T28" fmla="*/ 29 w 32"/>
                <a:gd name="T29" fmla="*/ 15 h 38"/>
                <a:gd name="T30" fmla="*/ 29 w 32"/>
                <a:gd name="T31" fmla="*/ 14 h 38"/>
                <a:gd name="T32" fmla="*/ 27 w 32"/>
                <a:gd name="T33" fmla="*/ 12 h 38"/>
                <a:gd name="T34" fmla="*/ 25 w 32"/>
                <a:gd name="T35" fmla="*/ 14 h 38"/>
                <a:gd name="T36" fmla="*/ 25 w 32"/>
                <a:gd name="T37" fmla="*/ 15 h 38"/>
                <a:gd name="T38" fmla="*/ 18 w 32"/>
                <a:gd name="T39" fmla="*/ 15 h 38"/>
                <a:gd name="T40" fmla="*/ 18 w 32"/>
                <a:gd name="T41" fmla="*/ 7 h 38"/>
                <a:gd name="T42" fmla="*/ 19 w 32"/>
                <a:gd name="T43" fmla="*/ 7 h 38"/>
                <a:gd name="T44" fmla="*/ 21 w 32"/>
                <a:gd name="T45" fmla="*/ 5 h 38"/>
                <a:gd name="T46" fmla="*/ 19 w 32"/>
                <a:gd name="T47" fmla="*/ 3 h 38"/>
                <a:gd name="T48" fmla="*/ 18 w 32"/>
                <a:gd name="T49" fmla="*/ 3 h 38"/>
                <a:gd name="T50" fmla="*/ 18 w 32"/>
                <a:gd name="T51" fmla="*/ 3 h 38"/>
                <a:gd name="T52" fmla="*/ 16 w 32"/>
                <a:gd name="T53" fmla="*/ 0 h 38"/>
                <a:gd name="T54" fmla="*/ 14 w 32"/>
                <a:gd name="T55" fmla="*/ 3 h 38"/>
                <a:gd name="T56" fmla="*/ 14 w 32"/>
                <a:gd name="T57" fmla="*/ 3 h 38"/>
                <a:gd name="T58" fmla="*/ 14 w 32"/>
                <a:gd name="T59" fmla="*/ 3 h 38"/>
                <a:gd name="T60" fmla="*/ 11 w 32"/>
                <a:gd name="T61" fmla="*/ 5 h 38"/>
                <a:gd name="T62" fmla="*/ 14 w 32"/>
                <a:gd name="T63" fmla="*/ 7 h 38"/>
                <a:gd name="T64" fmla="*/ 14 w 32"/>
                <a:gd name="T65" fmla="*/ 7 h 38"/>
                <a:gd name="T66" fmla="*/ 14 w 32"/>
                <a:gd name="T67" fmla="*/ 15 h 38"/>
                <a:gd name="T68" fmla="*/ 14 w 32"/>
                <a:gd name="T69" fmla="*/ 15 h 38"/>
                <a:gd name="T70" fmla="*/ 7 w 32"/>
                <a:gd name="T71" fmla="*/ 15 h 38"/>
                <a:gd name="T72" fmla="*/ 7 w 32"/>
                <a:gd name="T73" fmla="*/ 14 h 38"/>
                <a:gd name="T74" fmla="*/ 5 w 32"/>
                <a:gd name="T75" fmla="*/ 12 h 38"/>
                <a:gd name="T76" fmla="*/ 3 w 32"/>
                <a:gd name="T77" fmla="*/ 14 h 38"/>
                <a:gd name="T78" fmla="*/ 3 w 32"/>
                <a:gd name="T79" fmla="*/ 15 h 38"/>
                <a:gd name="T80" fmla="*/ 3 w 32"/>
                <a:gd name="T81" fmla="*/ 15 h 38"/>
                <a:gd name="T82" fmla="*/ 0 w 32"/>
                <a:gd name="T83" fmla="*/ 17 h 38"/>
                <a:gd name="T84" fmla="*/ 3 w 32"/>
                <a:gd name="T85" fmla="*/ 19 h 38"/>
                <a:gd name="T86" fmla="*/ 3 w 32"/>
                <a:gd name="T87" fmla="*/ 19 h 38"/>
                <a:gd name="T88" fmla="*/ 3 w 32"/>
                <a:gd name="T89" fmla="*/ 20 h 38"/>
                <a:gd name="T90" fmla="*/ 5 w 32"/>
                <a:gd name="T91" fmla="*/ 22 h 38"/>
                <a:gd name="T92" fmla="*/ 7 w 32"/>
                <a:gd name="T93" fmla="*/ 20 h 38"/>
                <a:gd name="T94" fmla="*/ 7 w 32"/>
                <a:gd name="T95" fmla="*/ 19 h 38"/>
                <a:gd name="T96" fmla="*/ 14 w 32"/>
                <a:gd name="T97" fmla="*/ 19 h 38"/>
                <a:gd name="T98" fmla="*/ 14 w 32"/>
                <a:gd name="T99"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 h="38">
                  <a:moveTo>
                    <a:pt x="14" y="21"/>
                  </a:moveTo>
                  <a:cubicBezTo>
                    <a:pt x="14" y="28"/>
                    <a:pt x="16" y="37"/>
                    <a:pt x="16" y="38"/>
                  </a:cubicBezTo>
                  <a:cubicBezTo>
                    <a:pt x="16" y="38"/>
                    <a:pt x="16" y="38"/>
                    <a:pt x="16" y="38"/>
                  </a:cubicBezTo>
                  <a:cubicBezTo>
                    <a:pt x="16" y="38"/>
                    <a:pt x="16" y="38"/>
                    <a:pt x="16" y="38"/>
                  </a:cubicBezTo>
                  <a:cubicBezTo>
                    <a:pt x="16" y="37"/>
                    <a:pt x="18" y="28"/>
                    <a:pt x="18" y="21"/>
                  </a:cubicBezTo>
                  <a:cubicBezTo>
                    <a:pt x="18" y="19"/>
                    <a:pt x="18" y="19"/>
                    <a:pt x="18" y="19"/>
                  </a:cubicBezTo>
                  <a:cubicBezTo>
                    <a:pt x="25" y="19"/>
                    <a:pt x="25" y="19"/>
                    <a:pt x="25" y="19"/>
                  </a:cubicBezTo>
                  <a:cubicBezTo>
                    <a:pt x="25" y="20"/>
                    <a:pt x="25" y="20"/>
                    <a:pt x="25" y="20"/>
                  </a:cubicBezTo>
                  <a:cubicBezTo>
                    <a:pt x="25" y="21"/>
                    <a:pt x="26" y="22"/>
                    <a:pt x="27" y="22"/>
                  </a:cubicBezTo>
                  <a:cubicBezTo>
                    <a:pt x="28" y="22"/>
                    <a:pt x="29" y="21"/>
                    <a:pt x="29" y="20"/>
                  </a:cubicBezTo>
                  <a:cubicBezTo>
                    <a:pt x="29" y="19"/>
                    <a:pt x="29" y="19"/>
                    <a:pt x="29" y="19"/>
                  </a:cubicBezTo>
                  <a:cubicBezTo>
                    <a:pt x="29" y="19"/>
                    <a:pt x="29" y="19"/>
                    <a:pt x="29" y="19"/>
                  </a:cubicBezTo>
                  <a:cubicBezTo>
                    <a:pt x="30" y="19"/>
                    <a:pt x="32" y="18"/>
                    <a:pt x="32" y="17"/>
                  </a:cubicBezTo>
                  <a:cubicBezTo>
                    <a:pt x="32" y="16"/>
                    <a:pt x="30" y="15"/>
                    <a:pt x="29" y="15"/>
                  </a:cubicBezTo>
                  <a:cubicBezTo>
                    <a:pt x="29" y="15"/>
                    <a:pt x="29" y="15"/>
                    <a:pt x="29" y="15"/>
                  </a:cubicBezTo>
                  <a:cubicBezTo>
                    <a:pt x="29" y="14"/>
                    <a:pt x="29" y="14"/>
                    <a:pt x="29" y="14"/>
                  </a:cubicBezTo>
                  <a:cubicBezTo>
                    <a:pt x="29" y="13"/>
                    <a:pt x="28" y="12"/>
                    <a:pt x="27" y="12"/>
                  </a:cubicBezTo>
                  <a:cubicBezTo>
                    <a:pt x="26" y="12"/>
                    <a:pt x="25" y="13"/>
                    <a:pt x="25" y="14"/>
                  </a:cubicBezTo>
                  <a:cubicBezTo>
                    <a:pt x="25" y="15"/>
                    <a:pt x="25" y="15"/>
                    <a:pt x="25" y="15"/>
                  </a:cubicBezTo>
                  <a:cubicBezTo>
                    <a:pt x="18" y="15"/>
                    <a:pt x="18" y="15"/>
                    <a:pt x="18" y="15"/>
                  </a:cubicBezTo>
                  <a:cubicBezTo>
                    <a:pt x="18" y="7"/>
                    <a:pt x="18" y="7"/>
                    <a:pt x="18" y="7"/>
                  </a:cubicBezTo>
                  <a:cubicBezTo>
                    <a:pt x="19" y="7"/>
                    <a:pt x="19" y="7"/>
                    <a:pt x="19" y="7"/>
                  </a:cubicBezTo>
                  <a:cubicBezTo>
                    <a:pt x="20" y="7"/>
                    <a:pt x="21" y="6"/>
                    <a:pt x="21" y="5"/>
                  </a:cubicBezTo>
                  <a:cubicBezTo>
                    <a:pt x="21" y="4"/>
                    <a:pt x="20" y="3"/>
                    <a:pt x="19" y="3"/>
                  </a:cubicBezTo>
                  <a:cubicBezTo>
                    <a:pt x="18" y="3"/>
                    <a:pt x="18" y="3"/>
                    <a:pt x="18" y="3"/>
                  </a:cubicBezTo>
                  <a:cubicBezTo>
                    <a:pt x="18" y="3"/>
                    <a:pt x="18" y="3"/>
                    <a:pt x="18" y="3"/>
                  </a:cubicBezTo>
                  <a:cubicBezTo>
                    <a:pt x="18" y="2"/>
                    <a:pt x="17" y="0"/>
                    <a:pt x="16" y="0"/>
                  </a:cubicBezTo>
                  <a:cubicBezTo>
                    <a:pt x="15" y="0"/>
                    <a:pt x="14" y="2"/>
                    <a:pt x="14" y="3"/>
                  </a:cubicBezTo>
                  <a:cubicBezTo>
                    <a:pt x="14" y="3"/>
                    <a:pt x="14" y="3"/>
                    <a:pt x="14" y="3"/>
                  </a:cubicBezTo>
                  <a:cubicBezTo>
                    <a:pt x="14" y="3"/>
                    <a:pt x="14" y="3"/>
                    <a:pt x="14" y="3"/>
                  </a:cubicBezTo>
                  <a:cubicBezTo>
                    <a:pt x="12" y="3"/>
                    <a:pt x="11" y="4"/>
                    <a:pt x="11" y="5"/>
                  </a:cubicBezTo>
                  <a:cubicBezTo>
                    <a:pt x="11" y="6"/>
                    <a:pt x="12" y="7"/>
                    <a:pt x="14" y="7"/>
                  </a:cubicBezTo>
                  <a:cubicBezTo>
                    <a:pt x="14" y="7"/>
                    <a:pt x="14" y="7"/>
                    <a:pt x="14" y="7"/>
                  </a:cubicBezTo>
                  <a:cubicBezTo>
                    <a:pt x="14" y="15"/>
                    <a:pt x="14" y="15"/>
                    <a:pt x="14" y="15"/>
                  </a:cubicBezTo>
                  <a:cubicBezTo>
                    <a:pt x="14" y="15"/>
                    <a:pt x="14" y="15"/>
                    <a:pt x="14" y="15"/>
                  </a:cubicBezTo>
                  <a:cubicBezTo>
                    <a:pt x="7" y="15"/>
                    <a:pt x="7" y="15"/>
                    <a:pt x="7" y="15"/>
                  </a:cubicBezTo>
                  <a:cubicBezTo>
                    <a:pt x="7" y="14"/>
                    <a:pt x="7" y="14"/>
                    <a:pt x="7" y="14"/>
                  </a:cubicBezTo>
                  <a:cubicBezTo>
                    <a:pt x="7" y="13"/>
                    <a:pt x="7" y="12"/>
                    <a:pt x="5" y="12"/>
                  </a:cubicBezTo>
                  <a:cubicBezTo>
                    <a:pt x="4" y="12"/>
                    <a:pt x="3" y="13"/>
                    <a:pt x="3" y="14"/>
                  </a:cubicBezTo>
                  <a:cubicBezTo>
                    <a:pt x="3" y="15"/>
                    <a:pt x="3" y="15"/>
                    <a:pt x="3" y="15"/>
                  </a:cubicBezTo>
                  <a:cubicBezTo>
                    <a:pt x="3" y="15"/>
                    <a:pt x="3" y="15"/>
                    <a:pt x="3" y="15"/>
                  </a:cubicBezTo>
                  <a:cubicBezTo>
                    <a:pt x="2" y="15"/>
                    <a:pt x="0" y="16"/>
                    <a:pt x="0" y="17"/>
                  </a:cubicBezTo>
                  <a:cubicBezTo>
                    <a:pt x="0" y="18"/>
                    <a:pt x="2" y="19"/>
                    <a:pt x="3" y="19"/>
                  </a:cubicBezTo>
                  <a:cubicBezTo>
                    <a:pt x="3" y="19"/>
                    <a:pt x="3" y="19"/>
                    <a:pt x="3" y="19"/>
                  </a:cubicBezTo>
                  <a:cubicBezTo>
                    <a:pt x="3" y="20"/>
                    <a:pt x="3" y="20"/>
                    <a:pt x="3" y="20"/>
                  </a:cubicBezTo>
                  <a:cubicBezTo>
                    <a:pt x="3" y="21"/>
                    <a:pt x="4" y="22"/>
                    <a:pt x="5" y="22"/>
                  </a:cubicBezTo>
                  <a:cubicBezTo>
                    <a:pt x="7" y="22"/>
                    <a:pt x="7" y="21"/>
                    <a:pt x="7" y="20"/>
                  </a:cubicBezTo>
                  <a:cubicBezTo>
                    <a:pt x="7" y="19"/>
                    <a:pt x="7" y="19"/>
                    <a:pt x="7" y="19"/>
                  </a:cubicBezTo>
                  <a:cubicBezTo>
                    <a:pt x="14" y="19"/>
                    <a:pt x="14" y="19"/>
                    <a:pt x="14" y="19"/>
                  </a:cubicBezTo>
                  <a:cubicBezTo>
                    <a:pt x="14" y="21"/>
                    <a:pt x="14" y="21"/>
                    <a:pt x="14" y="21"/>
                  </a:cubicBezTo>
                  <a:close/>
                </a:path>
              </a:pathLst>
            </a:custGeom>
            <a:solidFill>
              <a:srgbClr val="F21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49" name="Freeform 10"/>
            <p:cNvSpPr>
              <a:spLocks noEditPoints="1"/>
            </p:cNvSpPr>
            <p:nvPr userDrawn="1"/>
          </p:nvSpPr>
          <p:spPr bwMode="auto">
            <a:xfrm>
              <a:off x="6565" y="510"/>
              <a:ext cx="35" cy="34"/>
            </a:xfrm>
            <a:custGeom>
              <a:avLst/>
              <a:gdLst>
                <a:gd name="T0" fmla="*/ 22 w 35"/>
                <a:gd name="T1" fmla="*/ 0 h 34"/>
                <a:gd name="T2" fmla="*/ 16 w 35"/>
                <a:gd name="T3" fmla="*/ 0 h 34"/>
                <a:gd name="T4" fmla="*/ 0 w 35"/>
                <a:gd name="T5" fmla="*/ 34 h 34"/>
                <a:gd name="T6" fmla="*/ 6 w 35"/>
                <a:gd name="T7" fmla="*/ 34 h 34"/>
                <a:gd name="T8" fmla="*/ 8 w 35"/>
                <a:gd name="T9" fmla="*/ 26 h 34"/>
                <a:gd name="T10" fmla="*/ 27 w 35"/>
                <a:gd name="T11" fmla="*/ 26 h 34"/>
                <a:gd name="T12" fmla="*/ 30 w 35"/>
                <a:gd name="T13" fmla="*/ 34 h 34"/>
                <a:gd name="T14" fmla="*/ 35 w 35"/>
                <a:gd name="T15" fmla="*/ 34 h 34"/>
                <a:gd name="T16" fmla="*/ 22 w 35"/>
                <a:gd name="T17" fmla="*/ 0 h 34"/>
                <a:gd name="T18" fmla="*/ 22 w 35"/>
                <a:gd name="T19" fmla="*/ 0 h 34"/>
                <a:gd name="T20" fmla="*/ 22 w 35"/>
                <a:gd name="T21" fmla="*/ 0 h 34"/>
                <a:gd name="T22" fmla="*/ 24 w 35"/>
                <a:gd name="T23" fmla="*/ 21 h 34"/>
                <a:gd name="T24" fmla="*/ 11 w 35"/>
                <a:gd name="T25" fmla="*/ 21 h 34"/>
                <a:gd name="T26" fmla="*/ 19 w 35"/>
                <a:gd name="T27" fmla="*/ 5 h 34"/>
                <a:gd name="T28" fmla="*/ 24 w 35"/>
                <a:gd name="T29" fmla="*/ 21 h 34"/>
                <a:gd name="T30" fmla="*/ 24 w 35"/>
                <a:gd name="T31"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34">
                  <a:moveTo>
                    <a:pt x="22" y="0"/>
                  </a:moveTo>
                  <a:lnTo>
                    <a:pt x="16" y="0"/>
                  </a:lnTo>
                  <a:lnTo>
                    <a:pt x="0" y="34"/>
                  </a:lnTo>
                  <a:lnTo>
                    <a:pt x="6" y="34"/>
                  </a:lnTo>
                  <a:lnTo>
                    <a:pt x="8" y="26"/>
                  </a:lnTo>
                  <a:lnTo>
                    <a:pt x="27" y="26"/>
                  </a:lnTo>
                  <a:lnTo>
                    <a:pt x="30" y="34"/>
                  </a:lnTo>
                  <a:lnTo>
                    <a:pt x="35" y="34"/>
                  </a:lnTo>
                  <a:lnTo>
                    <a:pt x="22" y="0"/>
                  </a:lnTo>
                  <a:lnTo>
                    <a:pt x="22" y="0"/>
                  </a:lnTo>
                  <a:lnTo>
                    <a:pt x="22" y="0"/>
                  </a:lnTo>
                  <a:close/>
                  <a:moveTo>
                    <a:pt x="24" y="21"/>
                  </a:moveTo>
                  <a:lnTo>
                    <a:pt x="11" y="21"/>
                  </a:lnTo>
                  <a:lnTo>
                    <a:pt x="19" y="5"/>
                  </a:lnTo>
                  <a:lnTo>
                    <a:pt x="24" y="21"/>
                  </a:lnTo>
                  <a:lnTo>
                    <a:pt x="24"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0" name="Freeform 11"/>
            <p:cNvSpPr>
              <a:spLocks/>
            </p:cNvSpPr>
            <p:nvPr userDrawn="1"/>
          </p:nvSpPr>
          <p:spPr bwMode="auto">
            <a:xfrm>
              <a:off x="6603" y="510"/>
              <a:ext cx="26" cy="34"/>
            </a:xfrm>
            <a:custGeom>
              <a:avLst/>
              <a:gdLst>
                <a:gd name="T0" fmla="*/ 8 w 10"/>
                <a:gd name="T1" fmla="*/ 8 h 13"/>
                <a:gd name="T2" fmla="*/ 5 w 10"/>
                <a:gd name="T3" fmla="*/ 11 h 13"/>
                <a:gd name="T4" fmla="*/ 2 w 10"/>
                <a:gd name="T5" fmla="*/ 8 h 13"/>
                <a:gd name="T6" fmla="*/ 2 w 10"/>
                <a:gd name="T7" fmla="*/ 0 h 13"/>
                <a:gd name="T8" fmla="*/ 0 w 10"/>
                <a:gd name="T9" fmla="*/ 0 h 13"/>
                <a:gd name="T10" fmla="*/ 0 w 10"/>
                <a:gd name="T11" fmla="*/ 8 h 13"/>
                <a:gd name="T12" fmla="*/ 5 w 10"/>
                <a:gd name="T13" fmla="*/ 13 h 13"/>
                <a:gd name="T14" fmla="*/ 10 w 10"/>
                <a:gd name="T15" fmla="*/ 8 h 13"/>
                <a:gd name="T16" fmla="*/ 10 w 10"/>
                <a:gd name="T17" fmla="*/ 0 h 13"/>
                <a:gd name="T18" fmla="*/ 8 w 10"/>
                <a:gd name="T19" fmla="*/ 0 h 13"/>
                <a:gd name="T20" fmla="*/ 8 w 10"/>
                <a:gd name="T21"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8" y="8"/>
                  </a:moveTo>
                  <a:cubicBezTo>
                    <a:pt x="8" y="10"/>
                    <a:pt x="7" y="11"/>
                    <a:pt x="5" y="11"/>
                  </a:cubicBezTo>
                  <a:cubicBezTo>
                    <a:pt x="4" y="11"/>
                    <a:pt x="2" y="10"/>
                    <a:pt x="2" y="8"/>
                  </a:cubicBezTo>
                  <a:cubicBezTo>
                    <a:pt x="2" y="0"/>
                    <a:pt x="2" y="0"/>
                    <a:pt x="2" y="0"/>
                  </a:cubicBezTo>
                  <a:cubicBezTo>
                    <a:pt x="0" y="0"/>
                    <a:pt x="0" y="0"/>
                    <a:pt x="0" y="0"/>
                  </a:cubicBezTo>
                  <a:cubicBezTo>
                    <a:pt x="0" y="8"/>
                    <a:pt x="0" y="8"/>
                    <a:pt x="0" y="8"/>
                  </a:cubicBezTo>
                  <a:cubicBezTo>
                    <a:pt x="0" y="11"/>
                    <a:pt x="3" y="13"/>
                    <a:pt x="5" y="13"/>
                  </a:cubicBezTo>
                  <a:cubicBezTo>
                    <a:pt x="8" y="13"/>
                    <a:pt x="10" y="11"/>
                    <a:pt x="10" y="8"/>
                  </a:cubicBezTo>
                  <a:cubicBezTo>
                    <a:pt x="10" y="0"/>
                    <a:pt x="10" y="0"/>
                    <a:pt x="10" y="0"/>
                  </a:cubicBezTo>
                  <a:cubicBezTo>
                    <a:pt x="8" y="0"/>
                    <a:pt x="8" y="0"/>
                    <a:pt x="8" y="0"/>
                  </a:cubicBezTo>
                  <a:cubicBezTo>
                    <a:pt x="8" y="8"/>
                    <a:pt x="8" y="8"/>
                    <a:pt x="8"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1" name="Freeform 12"/>
            <p:cNvSpPr>
              <a:spLocks/>
            </p:cNvSpPr>
            <p:nvPr userDrawn="1"/>
          </p:nvSpPr>
          <p:spPr bwMode="auto">
            <a:xfrm>
              <a:off x="6637" y="510"/>
              <a:ext cx="27" cy="34"/>
            </a:xfrm>
            <a:custGeom>
              <a:avLst/>
              <a:gdLst>
                <a:gd name="T0" fmla="*/ 5 w 10"/>
                <a:gd name="T1" fmla="*/ 5 h 13"/>
                <a:gd name="T2" fmla="*/ 2 w 10"/>
                <a:gd name="T3" fmla="*/ 3 h 13"/>
                <a:gd name="T4" fmla="*/ 5 w 10"/>
                <a:gd name="T5" fmla="*/ 2 h 13"/>
                <a:gd name="T6" fmla="*/ 8 w 10"/>
                <a:gd name="T7" fmla="*/ 3 h 13"/>
                <a:gd name="T8" fmla="*/ 8 w 10"/>
                <a:gd name="T9" fmla="*/ 3 h 13"/>
                <a:gd name="T10" fmla="*/ 10 w 10"/>
                <a:gd name="T11" fmla="*/ 2 h 13"/>
                <a:gd name="T12" fmla="*/ 10 w 10"/>
                <a:gd name="T13" fmla="*/ 2 h 13"/>
                <a:gd name="T14" fmla="*/ 5 w 10"/>
                <a:gd name="T15" fmla="*/ 0 h 13"/>
                <a:gd name="T16" fmla="*/ 1 w 10"/>
                <a:gd name="T17" fmla="*/ 1 h 13"/>
                <a:gd name="T18" fmla="*/ 0 w 10"/>
                <a:gd name="T19" fmla="*/ 3 h 13"/>
                <a:gd name="T20" fmla="*/ 5 w 10"/>
                <a:gd name="T21" fmla="*/ 7 h 13"/>
                <a:gd name="T22" fmla="*/ 8 w 10"/>
                <a:gd name="T23" fmla="*/ 9 h 13"/>
                <a:gd name="T24" fmla="*/ 5 w 10"/>
                <a:gd name="T25" fmla="*/ 11 h 13"/>
                <a:gd name="T26" fmla="*/ 1 w 10"/>
                <a:gd name="T27" fmla="*/ 9 h 13"/>
                <a:gd name="T28" fmla="*/ 1 w 10"/>
                <a:gd name="T29" fmla="*/ 9 h 13"/>
                <a:gd name="T30" fmla="*/ 0 w 10"/>
                <a:gd name="T31" fmla="*/ 10 h 13"/>
                <a:gd name="T32" fmla="*/ 0 w 10"/>
                <a:gd name="T33" fmla="*/ 10 h 13"/>
                <a:gd name="T34" fmla="*/ 5 w 10"/>
                <a:gd name="T35" fmla="*/ 13 h 13"/>
                <a:gd name="T36" fmla="*/ 10 w 10"/>
                <a:gd name="T37" fmla="*/ 9 h 13"/>
                <a:gd name="T38" fmla="*/ 5 w 10"/>
                <a:gd name="T39"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3">
                  <a:moveTo>
                    <a:pt x="5" y="5"/>
                  </a:moveTo>
                  <a:cubicBezTo>
                    <a:pt x="3" y="5"/>
                    <a:pt x="2" y="5"/>
                    <a:pt x="2" y="3"/>
                  </a:cubicBezTo>
                  <a:cubicBezTo>
                    <a:pt x="2" y="2"/>
                    <a:pt x="4" y="2"/>
                    <a:pt x="5" y="2"/>
                  </a:cubicBezTo>
                  <a:cubicBezTo>
                    <a:pt x="6" y="2"/>
                    <a:pt x="8" y="2"/>
                    <a:pt x="8" y="3"/>
                  </a:cubicBezTo>
                  <a:cubicBezTo>
                    <a:pt x="8" y="3"/>
                    <a:pt x="8" y="3"/>
                    <a:pt x="8" y="3"/>
                  </a:cubicBezTo>
                  <a:cubicBezTo>
                    <a:pt x="10" y="2"/>
                    <a:pt x="10" y="2"/>
                    <a:pt x="10" y="2"/>
                  </a:cubicBezTo>
                  <a:cubicBezTo>
                    <a:pt x="10" y="2"/>
                    <a:pt x="10" y="2"/>
                    <a:pt x="10" y="2"/>
                  </a:cubicBezTo>
                  <a:cubicBezTo>
                    <a:pt x="9" y="1"/>
                    <a:pt x="7" y="0"/>
                    <a:pt x="5" y="0"/>
                  </a:cubicBezTo>
                  <a:cubicBezTo>
                    <a:pt x="4" y="0"/>
                    <a:pt x="2" y="0"/>
                    <a:pt x="1" y="1"/>
                  </a:cubicBezTo>
                  <a:cubicBezTo>
                    <a:pt x="0" y="2"/>
                    <a:pt x="0" y="3"/>
                    <a:pt x="0" y="3"/>
                  </a:cubicBezTo>
                  <a:cubicBezTo>
                    <a:pt x="0" y="6"/>
                    <a:pt x="3" y="7"/>
                    <a:pt x="5" y="7"/>
                  </a:cubicBezTo>
                  <a:cubicBezTo>
                    <a:pt x="7" y="7"/>
                    <a:pt x="8" y="8"/>
                    <a:pt x="8" y="9"/>
                  </a:cubicBezTo>
                  <a:cubicBezTo>
                    <a:pt x="8" y="11"/>
                    <a:pt x="6" y="11"/>
                    <a:pt x="5" y="11"/>
                  </a:cubicBezTo>
                  <a:cubicBezTo>
                    <a:pt x="4" y="11"/>
                    <a:pt x="2" y="11"/>
                    <a:pt x="1" y="9"/>
                  </a:cubicBezTo>
                  <a:cubicBezTo>
                    <a:pt x="1" y="9"/>
                    <a:pt x="1" y="9"/>
                    <a:pt x="1" y="9"/>
                  </a:cubicBezTo>
                  <a:cubicBezTo>
                    <a:pt x="0" y="10"/>
                    <a:pt x="0" y="10"/>
                    <a:pt x="0" y="10"/>
                  </a:cubicBezTo>
                  <a:cubicBezTo>
                    <a:pt x="0" y="10"/>
                    <a:pt x="0" y="10"/>
                    <a:pt x="0" y="10"/>
                  </a:cubicBezTo>
                  <a:cubicBezTo>
                    <a:pt x="1" y="12"/>
                    <a:pt x="3" y="13"/>
                    <a:pt x="5" y="13"/>
                  </a:cubicBezTo>
                  <a:cubicBezTo>
                    <a:pt x="8" y="13"/>
                    <a:pt x="10" y="12"/>
                    <a:pt x="10" y="9"/>
                  </a:cubicBezTo>
                  <a:cubicBezTo>
                    <a:pt x="10" y="6"/>
                    <a:pt x="8" y="6"/>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2" name="Freeform 13"/>
            <p:cNvSpPr>
              <a:spLocks/>
            </p:cNvSpPr>
            <p:nvPr userDrawn="1"/>
          </p:nvSpPr>
          <p:spPr bwMode="auto">
            <a:xfrm>
              <a:off x="6667" y="510"/>
              <a:ext cx="26" cy="34"/>
            </a:xfrm>
            <a:custGeom>
              <a:avLst/>
              <a:gdLst>
                <a:gd name="T0" fmla="*/ 0 w 26"/>
                <a:gd name="T1" fmla="*/ 5 h 34"/>
                <a:gd name="T2" fmla="*/ 10 w 26"/>
                <a:gd name="T3" fmla="*/ 5 h 34"/>
                <a:gd name="T4" fmla="*/ 10 w 26"/>
                <a:gd name="T5" fmla="*/ 34 h 34"/>
                <a:gd name="T6" fmla="*/ 16 w 26"/>
                <a:gd name="T7" fmla="*/ 34 h 34"/>
                <a:gd name="T8" fmla="*/ 16 w 26"/>
                <a:gd name="T9" fmla="*/ 5 h 34"/>
                <a:gd name="T10" fmla="*/ 26 w 26"/>
                <a:gd name="T11" fmla="*/ 5 h 34"/>
                <a:gd name="T12" fmla="*/ 26 w 26"/>
                <a:gd name="T13" fmla="*/ 0 h 34"/>
                <a:gd name="T14" fmla="*/ 0 w 26"/>
                <a:gd name="T15" fmla="*/ 0 h 34"/>
                <a:gd name="T16" fmla="*/ 0 w 26"/>
                <a:gd name="T17" fmla="*/ 5 h 34"/>
                <a:gd name="T18" fmla="*/ 0 w 26"/>
                <a:gd name="T19"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4">
                  <a:moveTo>
                    <a:pt x="0" y="5"/>
                  </a:moveTo>
                  <a:lnTo>
                    <a:pt x="10" y="5"/>
                  </a:lnTo>
                  <a:lnTo>
                    <a:pt x="10" y="34"/>
                  </a:lnTo>
                  <a:lnTo>
                    <a:pt x="16" y="34"/>
                  </a:lnTo>
                  <a:lnTo>
                    <a:pt x="16" y="5"/>
                  </a:lnTo>
                  <a:lnTo>
                    <a:pt x="26" y="5"/>
                  </a:lnTo>
                  <a:lnTo>
                    <a:pt x="26" y="0"/>
                  </a:lnTo>
                  <a:lnTo>
                    <a:pt x="0" y="0"/>
                  </a:lnTo>
                  <a:lnTo>
                    <a:pt x="0" y="5"/>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3" name="Freeform 14"/>
            <p:cNvSpPr>
              <a:spLocks noEditPoints="1"/>
            </p:cNvSpPr>
            <p:nvPr userDrawn="1"/>
          </p:nvSpPr>
          <p:spPr bwMode="auto">
            <a:xfrm>
              <a:off x="6699" y="510"/>
              <a:ext cx="29" cy="34"/>
            </a:xfrm>
            <a:custGeom>
              <a:avLst/>
              <a:gdLst>
                <a:gd name="T0" fmla="*/ 10 w 11"/>
                <a:gd name="T1" fmla="*/ 4 h 13"/>
                <a:gd name="T2" fmla="*/ 6 w 11"/>
                <a:gd name="T3" fmla="*/ 0 h 13"/>
                <a:gd name="T4" fmla="*/ 0 w 11"/>
                <a:gd name="T5" fmla="*/ 0 h 13"/>
                <a:gd name="T6" fmla="*/ 0 w 11"/>
                <a:gd name="T7" fmla="*/ 13 h 13"/>
                <a:gd name="T8" fmla="*/ 2 w 11"/>
                <a:gd name="T9" fmla="*/ 13 h 13"/>
                <a:gd name="T10" fmla="*/ 2 w 11"/>
                <a:gd name="T11" fmla="*/ 8 h 13"/>
                <a:gd name="T12" fmla="*/ 5 w 11"/>
                <a:gd name="T13" fmla="*/ 8 h 13"/>
                <a:gd name="T14" fmla="*/ 9 w 11"/>
                <a:gd name="T15" fmla="*/ 13 h 13"/>
                <a:gd name="T16" fmla="*/ 11 w 11"/>
                <a:gd name="T17" fmla="*/ 13 h 13"/>
                <a:gd name="T18" fmla="*/ 7 w 11"/>
                <a:gd name="T19" fmla="*/ 8 h 13"/>
                <a:gd name="T20" fmla="*/ 10 w 11"/>
                <a:gd name="T21" fmla="*/ 4 h 13"/>
                <a:gd name="T22" fmla="*/ 2 w 11"/>
                <a:gd name="T23" fmla="*/ 2 h 13"/>
                <a:gd name="T24" fmla="*/ 6 w 11"/>
                <a:gd name="T25" fmla="*/ 2 h 13"/>
                <a:gd name="T26" fmla="*/ 8 w 11"/>
                <a:gd name="T27" fmla="*/ 4 h 13"/>
                <a:gd name="T28" fmla="*/ 6 w 11"/>
                <a:gd name="T29" fmla="*/ 6 h 13"/>
                <a:gd name="T30" fmla="*/ 2 w 11"/>
                <a:gd name="T31" fmla="*/ 6 h 13"/>
                <a:gd name="T32" fmla="*/ 2 w 11"/>
                <a:gd name="T3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3">
                  <a:moveTo>
                    <a:pt x="10" y="4"/>
                  </a:moveTo>
                  <a:cubicBezTo>
                    <a:pt x="10" y="2"/>
                    <a:pt x="9" y="0"/>
                    <a:pt x="6" y="0"/>
                  </a:cubicBezTo>
                  <a:cubicBezTo>
                    <a:pt x="0" y="0"/>
                    <a:pt x="0" y="0"/>
                    <a:pt x="0" y="0"/>
                  </a:cubicBezTo>
                  <a:cubicBezTo>
                    <a:pt x="0" y="13"/>
                    <a:pt x="0" y="13"/>
                    <a:pt x="0" y="13"/>
                  </a:cubicBezTo>
                  <a:cubicBezTo>
                    <a:pt x="2" y="13"/>
                    <a:pt x="2" y="13"/>
                    <a:pt x="2" y="13"/>
                  </a:cubicBezTo>
                  <a:cubicBezTo>
                    <a:pt x="2" y="8"/>
                    <a:pt x="2" y="8"/>
                    <a:pt x="2" y="8"/>
                  </a:cubicBezTo>
                  <a:cubicBezTo>
                    <a:pt x="5" y="8"/>
                    <a:pt x="5" y="8"/>
                    <a:pt x="5" y="8"/>
                  </a:cubicBezTo>
                  <a:cubicBezTo>
                    <a:pt x="9" y="13"/>
                    <a:pt x="9" y="13"/>
                    <a:pt x="9" y="13"/>
                  </a:cubicBezTo>
                  <a:cubicBezTo>
                    <a:pt x="11" y="13"/>
                    <a:pt x="11" y="13"/>
                    <a:pt x="11" y="13"/>
                  </a:cubicBezTo>
                  <a:cubicBezTo>
                    <a:pt x="7" y="8"/>
                    <a:pt x="7" y="8"/>
                    <a:pt x="7" y="8"/>
                  </a:cubicBezTo>
                  <a:cubicBezTo>
                    <a:pt x="9" y="8"/>
                    <a:pt x="10" y="6"/>
                    <a:pt x="10" y="4"/>
                  </a:cubicBezTo>
                  <a:close/>
                  <a:moveTo>
                    <a:pt x="2" y="2"/>
                  </a:moveTo>
                  <a:cubicBezTo>
                    <a:pt x="6" y="2"/>
                    <a:pt x="6" y="2"/>
                    <a:pt x="6" y="2"/>
                  </a:cubicBezTo>
                  <a:cubicBezTo>
                    <a:pt x="8" y="2"/>
                    <a:pt x="8" y="3"/>
                    <a:pt x="8" y="4"/>
                  </a:cubicBezTo>
                  <a:cubicBezTo>
                    <a:pt x="8" y="5"/>
                    <a:pt x="8" y="6"/>
                    <a:pt x="6" y="6"/>
                  </a:cubicBezTo>
                  <a:cubicBezTo>
                    <a:pt x="2" y="6"/>
                    <a:pt x="2" y="6"/>
                    <a:pt x="2" y="6"/>
                  </a:cubicBezTo>
                  <a:cubicBezTo>
                    <a:pt x="2"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4" name="Freeform 15"/>
            <p:cNvSpPr>
              <a:spLocks noEditPoints="1"/>
            </p:cNvSpPr>
            <p:nvPr userDrawn="1"/>
          </p:nvSpPr>
          <p:spPr bwMode="auto">
            <a:xfrm>
              <a:off x="6731" y="510"/>
              <a:ext cx="34" cy="34"/>
            </a:xfrm>
            <a:custGeom>
              <a:avLst/>
              <a:gdLst>
                <a:gd name="T0" fmla="*/ 21 w 34"/>
                <a:gd name="T1" fmla="*/ 0 h 34"/>
                <a:gd name="T2" fmla="*/ 16 w 34"/>
                <a:gd name="T3" fmla="*/ 0 h 34"/>
                <a:gd name="T4" fmla="*/ 0 w 34"/>
                <a:gd name="T5" fmla="*/ 34 h 34"/>
                <a:gd name="T6" fmla="*/ 5 w 34"/>
                <a:gd name="T7" fmla="*/ 34 h 34"/>
                <a:gd name="T8" fmla="*/ 8 w 34"/>
                <a:gd name="T9" fmla="*/ 26 h 34"/>
                <a:gd name="T10" fmla="*/ 26 w 34"/>
                <a:gd name="T11" fmla="*/ 26 h 34"/>
                <a:gd name="T12" fmla="*/ 29 w 34"/>
                <a:gd name="T13" fmla="*/ 34 h 34"/>
                <a:gd name="T14" fmla="*/ 34 w 34"/>
                <a:gd name="T15" fmla="*/ 34 h 34"/>
                <a:gd name="T16" fmla="*/ 21 w 34"/>
                <a:gd name="T17" fmla="*/ 0 h 34"/>
                <a:gd name="T18" fmla="*/ 21 w 34"/>
                <a:gd name="T19" fmla="*/ 0 h 34"/>
                <a:gd name="T20" fmla="*/ 21 w 34"/>
                <a:gd name="T21" fmla="*/ 0 h 34"/>
                <a:gd name="T22" fmla="*/ 24 w 34"/>
                <a:gd name="T23" fmla="*/ 21 h 34"/>
                <a:gd name="T24" fmla="*/ 10 w 34"/>
                <a:gd name="T25" fmla="*/ 21 h 34"/>
                <a:gd name="T26" fmla="*/ 18 w 34"/>
                <a:gd name="T27" fmla="*/ 5 h 34"/>
                <a:gd name="T28" fmla="*/ 24 w 34"/>
                <a:gd name="T29" fmla="*/ 21 h 34"/>
                <a:gd name="T30" fmla="*/ 24 w 34"/>
                <a:gd name="T31"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34">
                  <a:moveTo>
                    <a:pt x="21" y="0"/>
                  </a:moveTo>
                  <a:lnTo>
                    <a:pt x="16" y="0"/>
                  </a:lnTo>
                  <a:lnTo>
                    <a:pt x="0" y="34"/>
                  </a:lnTo>
                  <a:lnTo>
                    <a:pt x="5" y="34"/>
                  </a:lnTo>
                  <a:lnTo>
                    <a:pt x="8" y="26"/>
                  </a:lnTo>
                  <a:lnTo>
                    <a:pt x="26" y="26"/>
                  </a:lnTo>
                  <a:lnTo>
                    <a:pt x="29" y="34"/>
                  </a:lnTo>
                  <a:lnTo>
                    <a:pt x="34" y="34"/>
                  </a:lnTo>
                  <a:lnTo>
                    <a:pt x="21" y="0"/>
                  </a:lnTo>
                  <a:lnTo>
                    <a:pt x="21" y="0"/>
                  </a:lnTo>
                  <a:lnTo>
                    <a:pt x="21" y="0"/>
                  </a:lnTo>
                  <a:close/>
                  <a:moveTo>
                    <a:pt x="24" y="21"/>
                  </a:moveTo>
                  <a:lnTo>
                    <a:pt x="10" y="21"/>
                  </a:lnTo>
                  <a:lnTo>
                    <a:pt x="18" y="5"/>
                  </a:lnTo>
                  <a:lnTo>
                    <a:pt x="24" y="21"/>
                  </a:lnTo>
                  <a:lnTo>
                    <a:pt x="24"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5" name="Freeform 16"/>
            <p:cNvSpPr>
              <a:spLocks/>
            </p:cNvSpPr>
            <p:nvPr userDrawn="1"/>
          </p:nvSpPr>
          <p:spPr bwMode="auto">
            <a:xfrm>
              <a:off x="6771" y="510"/>
              <a:ext cx="24" cy="34"/>
            </a:xfrm>
            <a:custGeom>
              <a:avLst/>
              <a:gdLst>
                <a:gd name="T0" fmla="*/ 5 w 24"/>
                <a:gd name="T1" fmla="*/ 0 h 34"/>
                <a:gd name="T2" fmla="*/ 0 w 24"/>
                <a:gd name="T3" fmla="*/ 0 h 34"/>
                <a:gd name="T4" fmla="*/ 0 w 24"/>
                <a:gd name="T5" fmla="*/ 34 h 34"/>
                <a:gd name="T6" fmla="*/ 24 w 24"/>
                <a:gd name="T7" fmla="*/ 34 h 34"/>
                <a:gd name="T8" fmla="*/ 24 w 24"/>
                <a:gd name="T9" fmla="*/ 29 h 34"/>
                <a:gd name="T10" fmla="*/ 5 w 24"/>
                <a:gd name="T11" fmla="*/ 29 h 34"/>
                <a:gd name="T12" fmla="*/ 5 w 24"/>
                <a:gd name="T13" fmla="*/ 0 h 34"/>
                <a:gd name="T14" fmla="*/ 5 w 24"/>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4">
                  <a:moveTo>
                    <a:pt x="5" y="0"/>
                  </a:moveTo>
                  <a:lnTo>
                    <a:pt x="0" y="0"/>
                  </a:lnTo>
                  <a:lnTo>
                    <a:pt x="0" y="34"/>
                  </a:lnTo>
                  <a:lnTo>
                    <a:pt x="24" y="34"/>
                  </a:lnTo>
                  <a:lnTo>
                    <a:pt x="24" y="29"/>
                  </a:lnTo>
                  <a:lnTo>
                    <a:pt x="5" y="29"/>
                  </a:lnTo>
                  <a:lnTo>
                    <a:pt x="5" y="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6" name="Freeform 17"/>
            <p:cNvSpPr>
              <a:spLocks/>
            </p:cNvSpPr>
            <p:nvPr userDrawn="1"/>
          </p:nvSpPr>
          <p:spPr bwMode="auto">
            <a:xfrm>
              <a:off x="6797" y="510"/>
              <a:ext cx="6" cy="34"/>
            </a:xfrm>
            <a:custGeom>
              <a:avLst/>
              <a:gdLst>
                <a:gd name="T0" fmla="*/ 0 w 6"/>
                <a:gd name="T1" fmla="*/ 34 h 34"/>
                <a:gd name="T2" fmla="*/ 6 w 6"/>
                <a:gd name="T3" fmla="*/ 34 h 34"/>
                <a:gd name="T4" fmla="*/ 6 w 6"/>
                <a:gd name="T5" fmla="*/ 0 h 34"/>
                <a:gd name="T6" fmla="*/ 0 w 6"/>
                <a:gd name="T7" fmla="*/ 0 h 34"/>
                <a:gd name="T8" fmla="*/ 0 w 6"/>
                <a:gd name="T9" fmla="*/ 34 h 34"/>
                <a:gd name="T10" fmla="*/ 0 w 6"/>
                <a:gd name="T11" fmla="*/ 34 h 34"/>
              </a:gdLst>
              <a:ahLst/>
              <a:cxnLst>
                <a:cxn ang="0">
                  <a:pos x="T0" y="T1"/>
                </a:cxn>
                <a:cxn ang="0">
                  <a:pos x="T2" y="T3"/>
                </a:cxn>
                <a:cxn ang="0">
                  <a:pos x="T4" y="T5"/>
                </a:cxn>
                <a:cxn ang="0">
                  <a:pos x="T6" y="T7"/>
                </a:cxn>
                <a:cxn ang="0">
                  <a:pos x="T8" y="T9"/>
                </a:cxn>
                <a:cxn ang="0">
                  <a:pos x="T10" y="T11"/>
                </a:cxn>
              </a:cxnLst>
              <a:rect l="0" t="0" r="r" b="b"/>
              <a:pathLst>
                <a:path w="6" h="34">
                  <a:moveTo>
                    <a:pt x="0" y="34"/>
                  </a:moveTo>
                  <a:lnTo>
                    <a:pt x="6" y="34"/>
                  </a:lnTo>
                  <a:lnTo>
                    <a:pt x="6" y="0"/>
                  </a:lnTo>
                  <a:lnTo>
                    <a:pt x="0" y="0"/>
                  </a:lnTo>
                  <a:lnTo>
                    <a:pt x="0" y="34"/>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7" name="Freeform 18"/>
            <p:cNvSpPr>
              <a:spLocks noEditPoints="1"/>
            </p:cNvSpPr>
            <p:nvPr userDrawn="1"/>
          </p:nvSpPr>
          <p:spPr bwMode="auto">
            <a:xfrm>
              <a:off x="6808" y="510"/>
              <a:ext cx="37" cy="34"/>
            </a:xfrm>
            <a:custGeom>
              <a:avLst/>
              <a:gdLst>
                <a:gd name="T0" fmla="*/ 21 w 37"/>
                <a:gd name="T1" fmla="*/ 0 h 34"/>
                <a:gd name="T2" fmla="*/ 16 w 37"/>
                <a:gd name="T3" fmla="*/ 0 h 34"/>
                <a:gd name="T4" fmla="*/ 0 w 37"/>
                <a:gd name="T5" fmla="*/ 34 h 34"/>
                <a:gd name="T6" fmla="*/ 8 w 37"/>
                <a:gd name="T7" fmla="*/ 34 h 34"/>
                <a:gd name="T8" fmla="*/ 11 w 37"/>
                <a:gd name="T9" fmla="*/ 26 h 34"/>
                <a:gd name="T10" fmla="*/ 27 w 37"/>
                <a:gd name="T11" fmla="*/ 26 h 34"/>
                <a:gd name="T12" fmla="*/ 29 w 37"/>
                <a:gd name="T13" fmla="*/ 34 h 34"/>
                <a:gd name="T14" fmla="*/ 37 w 37"/>
                <a:gd name="T15" fmla="*/ 34 h 34"/>
                <a:gd name="T16" fmla="*/ 21 w 37"/>
                <a:gd name="T17" fmla="*/ 0 h 34"/>
                <a:gd name="T18" fmla="*/ 21 w 37"/>
                <a:gd name="T19" fmla="*/ 0 h 34"/>
                <a:gd name="T20" fmla="*/ 21 w 37"/>
                <a:gd name="T21" fmla="*/ 0 h 34"/>
                <a:gd name="T22" fmla="*/ 27 w 37"/>
                <a:gd name="T23" fmla="*/ 21 h 34"/>
                <a:gd name="T24" fmla="*/ 13 w 37"/>
                <a:gd name="T25" fmla="*/ 21 h 34"/>
                <a:gd name="T26" fmla="*/ 19 w 37"/>
                <a:gd name="T27" fmla="*/ 5 h 34"/>
                <a:gd name="T28" fmla="*/ 27 w 37"/>
                <a:gd name="T29" fmla="*/ 21 h 34"/>
                <a:gd name="T30" fmla="*/ 27 w 37"/>
                <a:gd name="T31"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4">
                  <a:moveTo>
                    <a:pt x="21" y="0"/>
                  </a:moveTo>
                  <a:lnTo>
                    <a:pt x="16" y="0"/>
                  </a:lnTo>
                  <a:lnTo>
                    <a:pt x="0" y="34"/>
                  </a:lnTo>
                  <a:lnTo>
                    <a:pt x="8" y="34"/>
                  </a:lnTo>
                  <a:lnTo>
                    <a:pt x="11" y="26"/>
                  </a:lnTo>
                  <a:lnTo>
                    <a:pt x="27" y="26"/>
                  </a:lnTo>
                  <a:lnTo>
                    <a:pt x="29" y="34"/>
                  </a:lnTo>
                  <a:lnTo>
                    <a:pt x="37" y="34"/>
                  </a:lnTo>
                  <a:lnTo>
                    <a:pt x="21" y="0"/>
                  </a:lnTo>
                  <a:lnTo>
                    <a:pt x="21" y="0"/>
                  </a:lnTo>
                  <a:lnTo>
                    <a:pt x="21" y="0"/>
                  </a:lnTo>
                  <a:close/>
                  <a:moveTo>
                    <a:pt x="27" y="21"/>
                  </a:moveTo>
                  <a:lnTo>
                    <a:pt x="13" y="21"/>
                  </a:lnTo>
                  <a:lnTo>
                    <a:pt x="19" y="5"/>
                  </a:lnTo>
                  <a:lnTo>
                    <a:pt x="27" y="21"/>
                  </a:lnTo>
                  <a:lnTo>
                    <a:pt x="27"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8" name="Freeform 19"/>
            <p:cNvSpPr>
              <a:spLocks/>
            </p:cNvSpPr>
            <p:nvPr userDrawn="1"/>
          </p:nvSpPr>
          <p:spPr bwMode="auto">
            <a:xfrm>
              <a:off x="6851" y="510"/>
              <a:ext cx="26" cy="34"/>
            </a:xfrm>
            <a:custGeom>
              <a:avLst/>
              <a:gdLst>
                <a:gd name="T0" fmla="*/ 21 w 26"/>
                <a:gd name="T1" fmla="*/ 24 h 34"/>
                <a:gd name="T2" fmla="*/ 2 w 26"/>
                <a:gd name="T3" fmla="*/ 0 h 34"/>
                <a:gd name="T4" fmla="*/ 0 w 26"/>
                <a:gd name="T5" fmla="*/ 0 h 34"/>
                <a:gd name="T6" fmla="*/ 0 w 26"/>
                <a:gd name="T7" fmla="*/ 34 h 34"/>
                <a:gd name="T8" fmla="*/ 5 w 26"/>
                <a:gd name="T9" fmla="*/ 34 h 34"/>
                <a:gd name="T10" fmla="*/ 5 w 26"/>
                <a:gd name="T11" fmla="*/ 10 h 34"/>
                <a:gd name="T12" fmla="*/ 24 w 26"/>
                <a:gd name="T13" fmla="*/ 34 h 34"/>
                <a:gd name="T14" fmla="*/ 26 w 26"/>
                <a:gd name="T15" fmla="*/ 34 h 34"/>
                <a:gd name="T16" fmla="*/ 26 w 26"/>
                <a:gd name="T17" fmla="*/ 0 h 34"/>
                <a:gd name="T18" fmla="*/ 21 w 26"/>
                <a:gd name="T19" fmla="*/ 0 h 34"/>
                <a:gd name="T20" fmla="*/ 21 w 26"/>
                <a:gd name="T21" fmla="*/ 24 h 34"/>
                <a:gd name="T22" fmla="*/ 21 w 26"/>
                <a:gd name="T23"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4">
                  <a:moveTo>
                    <a:pt x="21" y="24"/>
                  </a:moveTo>
                  <a:lnTo>
                    <a:pt x="2" y="0"/>
                  </a:lnTo>
                  <a:lnTo>
                    <a:pt x="0" y="0"/>
                  </a:lnTo>
                  <a:lnTo>
                    <a:pt x="0" y="34"/>
                  </a:lnTo>
                  <a:lnTo>
                    <a:pt x="5" y="34"/>
                  </a:lnTo>
                  <a:lnTo>
                    <a:pt x="5" y="10"/>
                  </a:lnTo>
                  <a:lnTo>
                    <a:pt x="24" y="34"/>
                  </a:lnTo>
                  <a:lnTo>
                    <a:pt x="26" y="34"/>
                  </a:lnTo>
                  <a:lnTo>
                    <a:pt x="26" y="0"/>
                  </a:lnTo>
                  <a:lnTo>
                    <a:pt x="21" y="0"/>
                  </a:lnTo>
                  <a:lnTo>
                    <a:pt x="21" y="24"/>
                  </a:lnTo>
                  <a:lnTo>
                    <a:pt x="21"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9" name="Freeform 20"/>
            <p:cNvSpPr>
              <a:spLocks/>
            </p:cNvSpPr>
            <p:nvPr userDrawn="1"/>
          </p:nvSpPr>
          <p:spPr bwMode="auto">
            <a:xfrm>
              <a:off x="6901" y="510"/>
              <a:ext cx="32" cy="34"/>
            </a:xfrm>
            <a:custGeom>
              <a:avLst/>
              <a:gdLst>
                <a:gd name="T0" fmla="*/ 10 w 12"/>
                <a:gd name="T1" fmla="*/ 10 h 13"/>
                <a:gd name="T2" fmla="*/ 7 w 12"/>
                <a:gd name="T3" fmla="*/ 11 h 13"/>
                <a:gd name="T4" fmla="*/ 2 w 12"/>
                <a:gd name="T5" fmla="*/ 6 h 13"/>
                <a:gd name="T6" fmla="*/ 7 w 12"/>
                <a:gd name="T7" fmla="*/ 2 h 13"/>
                <a:gd name="T8" fmla="*/ 10 w 12"/>
                <a:gd name="T9" fmla="*/ 3 h 13"/>
                <a:gd name="T10" fmla="*/ 10 w 12"/>
                <a:gd name="T11" fmla="*/ 3 h 13"/>
                <a:gd name="T12" fmla="*/ 11 w 12"/>
                <a:gd name="T13" fmla="*/ 2 h 13"/>
                <a:gd name="T14" fmla="*/ 11 w 12"/>
                <a:gd name="T15" fmla="*/ 2 h 13"/>
                <a:gd name="T16" fmla="*/ 7 w 12"/>
                <a:gd name="T17" fmla="*/ 0 h 13"/>
                <a:gd name="T18" fmla="*/ 2 w 12"/>
                <a:gd name="T19" fmla="*/ 2 h 13"/>
                <a:gd name="T20" fmla="*/ 0 w 12"/>
                <a:gd name="T21" fmla="*/ 6 h 13"/>
                <a:gd name="T22" fmla="*/ 7 w 12"/>
                <a:gd name="T23" fmla="*/ 13 h 13"/>
                <a:gd name="T24" fmla="*/ 11 w 12"/>
                <a:gd name="T25" fmla="*/ 11 h 13"/>
                <a:gd name="T26" fmla="*/ 12 w 12"/>
                <a:gd name="T27" fmla="*/ 11 h 13"/>
                <a:gd name="T28" fmla="*/ 10 w 12"/>
                <a:gd name="T29" fmla="*/ 9 h 13"/>
                <a:gd name="T30" fmla="*/ 10 w 12"/>
                <a:gd name="T31"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3">
                  <a:moveTo>
                    <a:pt x="10" y="10"/>
                  </a:moveTo>
                  <a:cubicBezTo>
                    <a:pt x="9" y="10"/>
                    <a:pt x="8" y="11"/>
                    <a:pt x="7" y="11"/>
                  </a:cubicBezTo>
                  <a:cubicBezTo>
                    <a:pt x="3" y="11"/>
                    <a:pt x="2" y="9"/>
                    <a:pt x="2" y="6"/>
                  </a:cubicBezTo>
                  <a:cubicBezTo>
                    <a:pt x="2" y="4"/>
                    <a:pt x="4" y="2"/>
                    <a:pt x="7" y="2"/>
                  </a:cubicBezTo>
                  <a:cubicBezTo>
                    <a:pt x="8" y="2"/>
                    <a:pt x="9" y="2"/>
                    <a:pt x="10" y="3"/>
                  </a:cubicBezTo>
                  <a:cubicBezTo>
                    <a:pt x="10" y="3"/>
                    <a:pt x="10" y="3"/>
                    <a:pt x="10" y="3"/>
                  </a:cubicBezTo>
                  <a:cubicBezTo>
                    <a:pt x="11" y="2"/>
                    <a:pt x="11" y="2"/>
                    <a:pt x="11" y="2"/>
                  </a:cubicBezTo>
                  <a:cubicBezTo>
                    <a:pt x="11" y="2"/>
                    <a:pt x="11" y="2"/>
                    <a:pt x="11" y="2"/>
                  </a:cubicBezTo>
                  <a:cubicBezTo>
                    <a:pt x="10" y="1"/>
                    <a:pt x="8" y="0"/>
                    <a:pt x="7" y="0"/>
                  </a:cubicBezTo>
                  <a:cubicBezTo>
                    <a:pt x="5" y="0"/>
                    <a:pt x="3" y="0"/>
                    <a:pt x="2" y="2"/>
                  </a:cubicBezTo>
                  <a:cubicBezTo>
                    <a:pt x="1" y="3"/>
                    <a:pt x="0" y="5"/>
                    <a:pt x="0" y="6"/>
                  </a:cubicBezTo>
                  <a:cubicBezTo>
                    <a:pt x="0" y="10"/>
                    <a:pt x="2" y="13"/>
                    <a:pt x="7" y="13"/>
                  </a:cubicBezTo>
                  <a:cubicBezTo>
                    <a:pt x="8" y="13"/>
                    <a:pt x="10" y="12"/>
                    <a:pt x="11" y="11"/>
                  </a:cubicBezTo>
                  <a:cubicBezTo>
                    <a:pt x="12" y="11"/>
                    <a:pt x="12" y="11"/>
                    <a:pt x="12" y="11"/>
                  </a:cubicBezTo>
                  <a:cubicBezTo>
                    <a:pt x="10" y="9"/>
                    <a:pt x="10" y="9"/>
                    <a:pt x="10" y="9"/>
                  </a:cubicBezTo>
                  <a:cubicBezTo>
                    <a:pt x="10" y="10"/>
                    <a:pt x="10" y="10"/>
                    <a:pt x="1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0" name="Freeform 21"/>
            <p:cNvSpPr>
              <a:spLocks noEditPoints="1"/>
            </p:cNvSpPr>
            <p:nvPr userDrawn="1"/>
          </p:nvSpPr>
          <p:spPr bwMode="auto">
            <a:xfrm>
              <a:off x="6933" y="510"/>
              <a:ext cx="38" cy="34"/>
            </a:xfrm>
            <a:custGeom>
              <a:avLst/>
              <a:gdLst>
                <a:gd name="T0" fmla="*/ 22 w 38"/>
                <a:gd name="T1" fmla="*/ 0 h 34"/>
                <a:gd name="T2" fmla="*/ 16 w 38"/>
                <a:gd name="T3" fmla="*/ 0 h 34"/>
                <a:gd name="T4" fmla="*/ 0 w 38"/>
                <a:gd name="T5" fmla="*/ 34 h 34"/>
                <a:gd name="T6" fmla="*/ 6 w 38"/>
                <a:gd name="T7" fmla="*/ 34 h 34"/>
                <a:gd name="T8" fmla="*/ 11 w 38"/>
                <a:gd name="T9" fmla="*/ 26 h 34"/>
                <a:gd name="T10" fmla="*/ 27 w 38"/>
                <a:gd name="T11" fmla="*/ 26 h 34"/>
                <a:gd name="T12" fmla="*/ 30 w 38"/>
                <a:gd name="T13" fmla="*/ 34 h 34"/>
                <a:gd name="T14" fmla="*/ 38 w 38"/>
                <a:gd name="T15" fmla="*/ 34 h 34"/>
                <a:gd name="T16" fmla="*/ 22 w 38"/>
                <a:gd name="T17" fmla="*/ 0 h 34"/>
                <a:gd name="T18" fmla="*/ 22 w 38"/>
                <a:gd name="T19" fmla="*/ 0 h 34"/>
                <a:gd name="T20" fmla="*/ 22 w 38"/>
                <a:gd name="T21" fmla="*/ 0 h 34"/>
                <a:gd name="T22" fmla="*/ 24 w 38"/>
                <a:gd name="T23" fmla="*/ 21 h 34"/>
                <a:gd name="T24" fmla="*/ 11 w 38"/>
                <a:gd name="T25" fmla="*/ 21 h 34"/>
                <a:gd name="T26" fmla="*/ 19 w 38"/>
                <a:gd name="T27" fmla="*/ 5 h 34"/>
                <a:gd name="T28" fmla="*/ 24 w 38"/>
                <a:gd name="T29" fmla="*/ 21 h 34"/>
                <a:gd name="T30" fmla="*/ 24 w 38"/>
                <a:gd name="T31"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4">
                  <a:moveTo>
                    <a:pt x="22" y="0"/>
                  </a:moveTo>
                  <a:lnTo>
                    <a:pt x="16" y="0"/>
                  </a:lnTo>
                  <a:lnTo>
                    <a:pt x="0" y="34"/>
                  </a:lnTo>
                  <a:lnTo>
                    <a:pt x="6" y="34"/>
                  </a:lnTo>
                  <a:lnTo>
                    <a:pt x="11" y="26"/>
                  </a:lnTo>
                  <a:lnTo>
                    <a:pt x="27" y="26"/>
                  </a:lnTo>
                  <a:lnTo>
                    <a:pt x="30" y="34"/>
                  </a:lnTo>
                  <a:lnTo>
                    <a:pt x="38" y="34"/>
                  </a:lnTo>
                  <a:lnTo>
                    <a:pt x="22" y="0"/>
                  </a:lnTo>
                  <a:lnTo>
                    <a:pt x="22" y="0"/>
                  </a:lnTo>
                  <a:lnTo>
                    <a:pt x="22" y="0"/>
                  </a:lnTo>
                  <a:close/>
                  <a:moveTo>
                    <a:pt x="24" y="21"/>
                  </a:moveTo>
                  <a:lnTo>
                    <a:pt x="11" y="21"/>
                  </a:lnTo>
                  <a:lnTo>
                    <a:pt x="19" y="5"/>
                  </a:lnTo>
                  <a:lnTo>
                    <a:pt x="24" y="21"/>
                  </a:lnTo>
                  <a:lnTo>
                    <a:pt x="24"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1" name="Freeform 22"/>
            <p:cNvSpPr>
              <a:spLocks/>
            </p:cNvSpPr>
            <p:nvPr userDrawn="1"/>
          </p:nvSpPr>
          <p:spPr bwMode="auto">
            <a:xfrm>
              <a:off x="6968" y="510"/>
              <a:ext cx="27" cy="34"/>
            </a:xfrm>
            <a:custGeom>
              <a:avLst/>
              <a:gdLst>
                <a:gd name="T0" fmla="*/ 0 w 27"/>
                <a:gd name="T1" fmla="*/ 5 h 34"/>
                <a:gd name="T2" fmla="*/ 11 w 27"/>
                <a:gd name="T3" fmla="*/ 5 h 34"/>
                <a:gd name="T4" fmla="*/ 11 w 27"/>
                <a:gd name="T5" fmla="*/ 34 h 34"/>
                <a:gd name="T6" fmla="*/ 16 w 27"/>
                <a:gd name="T7" fmla="*/ 34 h 34"/>
                <a:gd name="T8" fmla="*/ 16 w 27"/>
                <a:gd name="T9" fmla="*/ 5 h 34"/>
                <a:gd name="T10" fmla="*/ 27 w 27"/>
                <a:gd name="T11" fmla="*/ 5 h 34"/>
                <a:gd name="T12" fmla="*/ 27 w 27"/>
                <a:gd name="T13" fmla="*/ 0 h 34"/>
                <a:gd name="T14" fmla="*/ 0 w 27"/>
                <a:gd name="T15" fmla="*/ 0 h 34"/>
                <a:gd name="T16" fmla="*/ 0 w 27"/>
                <a:gd name="T17" fmla="*/ 5 h 34"/>
                <a:gd name="T18" fmla="*/ 0 w 27"/>
                <a:gd name="T19"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34">
                  <a:moveTo>
                    <a:pt x="0" y="5"/>
                  </a:moveTo>
                  <a:lnTo>
                    <a:pt x="11" y="5"/>
                  </a:lnTo>
                  <a:lnTo>
                    <a:pt x="11" y="34"/>
                  </a:lnTo>
                  <a:lnTo>
                    <a:pt x="16" y="34"/>
                  </a:lnTo>
                  <a:lnTo>
                    <a:pt x="16" y="5"/>
                  </a:lnTo>
                  <a:lnTo>
                    <a:pt x="27" y="5"/>
                  </a:lnTo>
                  <a:lnTo>
                    <a:pt x="27" y="0"/>
                  </a:lnTo>
                  <a:lnTo>
                    <a:pt x="0" y="0"/>
                  </a:lnTo>
                  <a:lnTo>
                    <a:pt x="0" y="5"/>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2" name="Freeform 23"/>
            <p:cNvSpPr>
              <a:spLocks/>
            </p:cNvSpPr>
            <p:nvPr userDrawn="1"/>
          </p:nvSpPr>
          <p:spPr bwMode="auto">
            <a:xfrm>
              <a:off x="7000" y="510"/>
              <a:ext cx="29" cy="34"/>
            </a:xfrm>
            <a:custGeom>
              <a:avLst/>
              <a:gdLst>
                <a:gd name="T0" fmla="*/ 24 w 29"/>
                <a:gd name="T1" fmla="*/ 13 h 34"/>
                <a:gd name="T2" fmla="*/ 5 w 29"/>
                <a:gd name="T3" fmla="*/ 13 h 34"/>
                <a:gd name="T4" fmla="*/ 5 w 29"/>
                <a:gd name="T5" fmla="*/ 0 h 34"/>
                <a:gd name="T6" fmla="*/ 0 w 29"/>
                <a:gd name="T7" fmla="*/ 0 h 34"/>
                <a:gd name="T8" fmla="*/ 0 w 29"/>
                <a:gd name="T9" fmla="*/ 34 h 34"/>
                <a:gd name="T10" fmla="*/ 5 w 29"/>
                <a:gd name="T11" fmla="*/ 34 h 34"/>
                <a:gd name="T12" fmla="*/ 5 w 29"/>
                <a:gd name="T13" fmla="*/ 18 h 34"/>
                <a:gd name="T14" fmla="*/ 24 w 29"/>
                <a:gd name="T15" fmla="*/ 18 h 34"/>
                <a:gd name="T16" fmla="*/ 24 w 29"/>
                <a:gd name="T17" fmla="*/ 34 h 34"/>
                <a:gd name="T18" fmla="*/ 29 w 29"/>
                <a:gd name="T19" fmla="*/ 34 h 34"/>
                <a:gd name="T20" fmla="*/ 29 w 29"/>
                <a:gd name="T21" fmla="*/ 0 h 34"/>
                <a:gd name="T22" fmla="*/ 24 w 29"/>
                <a:gd name="T23" fmla="*/ 0 h 34"/>
                <a:gd name="T24" fmla="*/ 24 w 29"/>
                <a:gd name="T25" fmla="*/ 13 h 34"/>
                <a:gd name="T26" fmla="*/ 24 w 29"/>
                <a:gd name="T27"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4">
                  <a:moveTo>
                    <a:pt x="24" y="13"/>
                  </a:moveTo>
                  <a:lnTo>
                    <a:pt x="5" y="13"/>
                  </a:lnTo>
                  <a:lnTo>
                    <a:pt x="5" y="0"/>
                  </a:lnTo>
                  <a:lnTo>
                    <a:pt x="0" y="0"/>
                  </a:lnTo>
                  <a:lnTo>
                    <a:pt x="0" y="34"/>
                  </a:lnTo>
                  <a:lnTo>
                    <a:pt x="5" y="34"/>
                  </a:lnTo>
                  <a:lnTo>
                    <a:pt x="5" y="18"/>
                  </a:lnTo>
                  <a:lnTo>
                    <a:pt x="24" y="18"/>
                  </a:lnTo>
                  <a:lnTo>
                    <a:pt x="24" y="34"/>
                  </a:lnTo>
                  <a:lnTo>
                    <a:pt x="29" y="34"/>
                  </a:lnTo>
                  <a:lnTo>
                    <a:pt x="29" y="0"/>
                  </a:lnTo>
                  <a:lnTo>
                    <a:pt x="24" y="0"/>
                  </a:lnTo>
                  <a:lnTo>
                    <a:pt x="24" y="13"/>
                  </a:lnTo>
                  <a:lnTo>
                    <a:pt x="2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3" name="Freeform 24"/>
            <p:cNvSpPr>
              <a:spLocks noEditPoints="1"/>
            </p:cNvSpPr>
            <p:nvPr userDrawn="1"/>
          </p:nvSpPr>
          <p:spPr bwMode="auto">
            <a:xfrm>
              <a:off x="7035" y="510"/>
              <a:ext cx="34" cy="34"/>
            </a:xfrm>
            <a:custGeom>
              <a:avLst/>
              <a:gdLst>
                <a:gd name="T0" fmla="*/ 6 w 13"/>
                <a:gd name="T1" fmla="*/ 0 h 13"/>
                <a:gd name="T2" fmla="*/ 0 w 13"/>
                <a:gd name="T3" fmla="*/ 6 h 13"/>
                <a:gd name="T4" fmla="*/ 6 w 13"/>
                <a:gd name="T5" fmla="*/ 13 h 13"/>
                <a:gd name="T6" fmla="*/ 13 w 13"/>
                <a:gd name="T7" fmla="*/ 6 h 13"/>
                <a:gd name="T8" fmla="*/ 6 w 13"/>
                <a:gd name="T9" fmla="*/ 0 h 13"/>
                <a:gd name="T10" fmla="*/ 6 w 13"/>
                <a:gd name="T11" fmla="*/ 11 h 13"/>
                <a:gd name="T12" fmla="*/ 2 w 13"/>
                <a:gd name="T13" fmla="*/ 6 h 13"/>
                <a:gd name="T14" fmla="*/ 6 w 13"/>
                <a:gd name="T15" fmla="*/ 2 h 13"/>
                <a:gd name="T16" fmla="*/ 11 w 13"/>
                <a:gd name="T17" fmla="*/ 6 h 13"/>
                <a:gd name="T18" fmla="*/ 6 w 13"/>
                <a:gd name="T19"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3">
                  <a:moveTo>
                    <a:pt x="6" y="0"/>
                  </a:moveTo>
                  <a:cubicBezTo>
                    <a:pt x="3" y="0"/>
                    <a:pt x="0" y="3"/>
                    <a:pt x="0" y="6"/>
                  </a:cubicBezTo>
                  <a:cubicBezTo>
                    <a:pt x="0" y="10"/>
                    <a:pt x="2" y="13"/>
                    <a:pt x="6" y="13"/>
                  </a:cubicBezTo>
                  <a:cubicBezTo>
                    <a:pt x="11" y="13"/>
                    <a:pt x="13" y="10"/>
                    <a:pt x="13" y="6"/>
                  </a:cubicBezTo>
                  <a:cubicBezTo>
                    <a:pt x="13" y="3"/>
                    <a:pt x="11" y="0"/>
                    <a:pt x="6" y="0"/>
                  </a:cubicBezTo>
                  <a:close/>
                  <a:moveTo>
                    <a:pt x="6" y="11"/>
                  </a:moveTo>
                  <a:cubicBezTo>
                    <a:pt x="3" y="11"/>
                    <a:pt x="2" y="9"/>
                    <a:pt x="2" y="6"/>
                  </a:cubicBezTo>
                  <a:cubicBezTo>
                    <a:pt x="2" y="4"/>
                    <a:pt x="3" y="2"/>
                    <a:pt x="6" y="2"/>
                  </a:cubicBezTo>
                  <a:cubicBezTo>
                    <a:pt x="9" y="2"/>
                    <a:pt x="11" y="4"/>
                    <a:pt x="11" y="6"/>
                  </a:cubicBezTo>
                  <a:cubicBezTo>
                    <a:pt x="11" y="9"/>
                    <a:pt x="9" y="11"/>
                    <a:pt x="6"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4" name="Freeform 25"/>
            <p:cNvSpPr>
              <a:spLocks/>
            </p:cNvSpPr>
            <p:nvPr userDrawn="1"/>
          </p:nvSpPr>
          <p:spPr bwMode="auto">
            <a:xfrm>
              <a:off x="7075" y="510"/>
              <a:ext cx="24" cy="34"/>
            </a:xfrm>
            <a:custGeom>
              <a:avLst/>
              <a:gdLst>
                <a:gd name="T0" fmla="*/ 5 w 24"/>
                <a:gd name="T1" fmla="*/ 0 h 34"/>
                <a:gd name="T2" fmla="*/ 0 w 24"/>
                <a:gd name="T3" fmla="*/ 0 h 34"/>
                <a:gd name="T4" fmla="*/ 0 w 24"/>
                <a:gd name="T5" fmla="*/ 34 h 34"/>
                <a:gd name="T6" fmla="*/ 24 w 24"/>
                <a:gd name="T7" fmla="*/ 34 h 34"/>
                <a:gd name="T8" fmla="*/ 24 w 24"/>
                <a:gd name="T9" fmla="*/ 29 h 34"/>
                <a:gd name="T10" fmla="*/ 5 w 24"/>
                <a:gd name="T11" fmla="*/ 29 h 34"/>
                <a:gd name="T12" fmla="*/ 5 w 24"/>
                <a:gd name="T13" fmla="*/ 0 h 34"/>
                <a:gd name="T14" fmla="*/ 5 w 24"/>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4">
                  <a:moveTo>
                    <a:pt x="5" y="0"/>
                  </a:moveTo>
                  <a:lnTo>
                    <a:pt x="0" y="0"/>
                  </a:lnTo>
                  <a:lnTo>
                    <a:pt x="0" y="34"/>
                  </a:lnTo>
                  <a:lnTo>
                    <a:pt x="24" y="34"/>
                  </a:lnTo>
                  <a:lnTo>
                    <a:pt x="24" y="29"/>
                  </a:lnTo>
                  <a:lnTo>
                    <a:pt x="5" y="29"/>
                  </a:lnTo>
                  <a:lnTo>
                    <a:pt x="5" y="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5" name="Freeform 26"/>
            <p:cNvSpPr>
              <a:spLocks/>
            </p:cNvSpPr>
            <p:nvPr userDrawn="1"/>
          </p:nvSpPr>
          <p:spPr bwMode="auto">
            <a:xfrm>
              <a:off x="7101" y="510"/>
              <a:ext cx="6" cy="34"/>
            </a:xfrm>
            <a:custGeom>
              <a:avLst/>
              <a:gdLst>
                <a:gd name="T0" fmla="*/ 0 w 6"/>
                <a:gd name="T1" fmla="*/ 34 h 34"/>
                <a:gd name="T2" fmla="*/ 6 w 6"/>
                <a:gd name="T3" fmla="*/ 34 h 34"/>
                <a:gd name="T4" fmla="*/ 6 w 6"/>
                <a:gd name="T5" fmla="*/ 0 h 34"/>
                <a:gd name="T6" fmla="*/ 0 w 6"/>
                <a:gd name="T7" fmla="*/ 0 h 34"/>
                <a:gd name="T8" fmla="*/ 0 w 6"/>
                <a:gd name="T9" fmla="*/ 34 h 34"/>
                <a:gd name="T10" fmla="*/ 0 w 6"/>
                <a:gd name="T11" fmla="*/ 34 h 34"/>
              </a:gdLst>
              <a:ahLst/>
              <a:cxnLst>
                <a:cxn ang="0">
                  <a:pos x="T0" y="T1"/>
                </a:cxn>
                <a:cxn ang="0">
                  <a:pos x="T2" y="T3"/>
                </a:cxn>
                <a:cxn ang="0">
                  <a:pos x="T4" y="T5"/>
                </a:cxn>
                <a:cxn ang="0">
                  <a:pos x="T6" y="T7"/>
                </a:cxn>
                <a:cxn ang="0">
                  <a:pos x="T8" y="T9"/>
                </a:cxn>
                <a:cxn ang="0">
                  <a:pos x="T10" y="T11"/>
                </a:cxn>
              </a:cxnLst>
              <a:rect l="0" t="0" r="r" b="b"/>
              <a:pathLst>
                <a:path w="6" h="34">
                  <a:moveTo>
                    <a:pt x="0" y="34"/>
                  </a:moveTo>
                  <a:lnTo>
                    <a:pt x="6" y="34"/>
                  </a:lnTo>
                  <a:lnTo>
                    <a:pt x="6" y="0"/>
                  </a:lnTo>
                  <a:lnTo>
                    <a:pt x="0" y="0"/>
                  </a:lnTo>
                  <a:lnTo>
                    <a:pt x="0" y="34"/>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6" name="Freeform 27"/>
            <p:cNvSpPr>
              <a:spLocks/>
            </p:cNvSpPr>
            <p:nvPr userDrawn="1"/>
          </p:nvSpPr>
          <p:spPr bwMode="auto">
            <a:xfrm>
              <a:off x="7115" y="510"/>
              <a:ext cx="29" cy="34"/>
            </a:xfrm>
            <a:custGeom>
              <a:avLst/>
              <a:gdLst>
                <a:gd name="T0" fmla="*/ 9 w 11"/>
                <a:gd name="T1" fmla="*/ 10 h 13"/>
                <a:gd name="T2" fmla="*/ 6 w 11"/>
                <a:gd name="T3" fmla="*/ 11 h 13"/>
                <a:gd name="T4" fmla="*/ 2 w 11"/>
                <a:gd name="T5" fmla="*/ 6 h 13"/>
                <a:gd name="T6" fmla="*/ 6 w 11"/>
                <a:gd name="T7" fmla="*/ 2 h 13"/>
                <a:gd name="T8" fmla="*/ 9 w 11"/>
                <a:gd name="T9" fmla="*/ 3 h 13"/>
                <a:gd name="T10" fmla="*/ 10 w 11"/>
                <a:gd name="T11" fmla="*/ 3 h 13"/>
                <a:gd name="T12" fmla="*/ 11 w 11"/>
                <a:gd name="T13" fmla="*/ 2 h 13"/>
                <a:gd name="T14" fmla="*/ 11 w 11"/>
                <a:gd name="T15" fmla="*/ 2 h 13"/>
                <a:gd name="T16" fmla="*/ 6 w 11"/>
                <a:gd name="T17" fmla="*/ 0 h 13"/>
                <a:gd name="T18" fmla="*/ 1 w 11"/>
                <a:gd name="T19" fmla="*/ 2 h 13"/>
                <a:gd name="T20" fmla="*/ 0 w 11"/>
                <a:gd name="T21" fmla="*/ 6 h 13"/>
                <a:gd name="T22" fmla="*/ 6 w 11"/>
                <a:gd name="T23" fmla="*/ 13 h 13"/>
                <a:gd name="T24" fmla="*/ 11 w 11"/>
                <a:gd name="T25" fmla="*/ 11 h 13"/>
                <a:gd name="T26" fmla="*/ 11 w 11"/>
                <a:gd name="T27" fmla="*/ 11 h 13"/>
                <a:gd name="T28" fmla="*/ 10 w 11"/>
                <a:gd name="T29" fmla="*/ 9 h 13"/>
                <a:gd name="T30" fmla="*/ 9 w 11"/>
                <a:gd name="T31"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3">
                  <a:moveTo>
                    <a:pt x="9" y="10"/>
                  </a:moveTo>
                  <a:cubicBezTo>
                    <a:pt x="9" y="10"/>
                    <a:pt x="7" y="11"/>
                    <a:pt x="6" y="11"/>
                  </a:cubicBezTo>
                  <a:cubicBezTo>
                    <a:pt x="3" y="11"/>
                    <a:pt x="2" y="9"/>
                    <a:pt x="2" y="6"/>
                  </a:cubicBezTo>
                  <a:cubicBezTo>
                    <a:pt x="2" y="4"/>
                    <a:pt x="3" y="2"/>
                    <a:pt x="6" y="2"/>
                  </a:cubicBezTo>
                  <a:cubicBezTo>
                    <a:pt x="7" y="2"/>
                    <a:pt x="8" y="2"/>
                    <a:pt x="9" y="3"/>
                  </a:cubicBezTo>
                  <a:cubicBezTo>
                    <a:pt x="10" y="3"/>
                    <a:pt x="10" y="3"/>
                    <a:pt x="10" y="3"/>
                  </a:cubicBezTo>
                  <a:cubicBezTo>
                    <a:pt x="11" y="2"/>
                    <a:pt x="11" y="2"/>
                    <a:pt x="11" y="2"/>
                  </a:cubicBezTo>
                  <a:cubicBezTo>
                    <a:pt x="11" y="2"/>
                    <a:pt x="11" y="2"/>
                    <a:pt x="11" y="2"/>
                  </a:cubicBezTo>
                  <a:cubicBezTo>
                    <a:pt x="9" y="1"/>
                    <a:pt x="8" y="0"/>
                    <a:pt x="6" y="0"/>
                  </a:cubicBezTo>
                  <a:cubicBezTo>
                    <a:pt x="4" y="0"/>
                    <a:pt x="3" y="0"/>
                    <a:pt x="1" y="2"/>
                  </a:cubicBezTo>
                  <a:cubicBezTo>
                    <a:pt x="0" y="3"/>
                    <a:pt x="0" y="5"/>
                    <a:pt x="0" y="6"/>
                  </a:cubicBezTo>
                  <a:cubicBezTo>
                    <a:pt x="0" y="10"/>
                    <a:pt x="2" y="13"/>
                    <a:pt x="6" y="13"/>
                  </a:cubicBezTo>
                  <a:cubicBezTo>
                    <a:pt x="8" y="13"/>
                    <a:pt x="10" y="12"/>
                    <a:pt x="11" y="11"/>
                  </a:cubicBezTo>
                  <a:cubicBezTo>
                    <a:pt x="11" y="11"/>
                    <a:pt x="11" y="11"/>
                    <a:pt x="11" y="11"/>
                  </a:cubicBezTo>
                  <a:cubicBezTo>
                    <a:pt x="10" y="9"/>
                    <a:pt x="10" y="9"/>
                    <a:pt x="10" y="9"/>
                  </a:cubicBezTo>
                  <a:cubicBezTo>
                    <a:pt x="9" y="10"/>
                    <a:pt x="9" y="10"/>
                    <a:pt x="9"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7" name="Freeform 28"/>
            <p:cNvSpPr>
              <a:spLocks/>
            </p:cNvSpPr>
            <p:nvPr userDrawn="1"/>
          </p:nvSpPr>
          <p:spPr bwMode="auto">
            <a:xfrm>
              <a:off x="7165" y="510"/>
              <a:ext cx="30" cy="34"/>
            </a:xfrm>
            <a:custGeom>
              <a:avLst/>
              <a:gdLst>
                <a:gd name="T0" fmla="*/ 9 w 11"/>
                <a:gd name="T1" fmla="*/ 8 h 13"/>
                <a:gd name="T2" fmla="*/ 5 w 11"/>
                <a:gd name="T3" fmla="*/ 11 h 13"/>
                <a:gd name="T4" fmla="*/ 2 w 11"/>
                <a:gd name="T5" fmla="*/ 8 h 13"/>
                <a:gd name="T6" fmla="*/ 2 w 11"/>
                <a:gd name="T7" fmla="*/ 0 h 13"/>
                <a:gd name="T8" fmla="*/ 0 w 11"/>
                <a:gd name="T9" fmla="*/ 0 h 13"/>
                <a:gd name="T10" fmla="*/ 0 w 11"/>
                <a:gd name="T11" fmla="*/ 8 h 13"/>
                <a:gd name="T12" fmla="*/ 5 w 11"/>
                <a:gd name="T13" fmla="*/ 13 h 13"/>
                <a:gd name="T14" fmla="*/ 11 w 11"/>
                <a:gd name="T15" fmla="*/ 8 h 13"/>
                <a:gd name="T16" fmla="*/ 11 w 11"/>
                <a:gd name="T17" fmla="*/ 0 h 13"/>
                <a:gd name="T18" fmla="*/ 9 w 11"/>
                <a:gd name="T19" fmla="*/ 0 h 13"/>
                <a:gd name="T20" fmla="*/ 9 w 11"/>
                <a:gd name="T21"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3">
                  <a:moveTo>
                    <a:pt x="9" y="8"/>
                  </a:moveTo>
                  <a:cubicBezTo>
                    <a:pt x="9" y="10"/>
                    <a:pt x="7" y="11"/>
                    <a:pt x="5" y="11"/>
                  </a:cubicBezTo>
                  <a:cubicBezTo>
                    <a:pt x="4" y="11"/>
                    <a:pt x="2" y="10"/>
                    <a:pt x="2" y="8"/>
                  </a:cubicBezTo>
                  <a:cubicBezTo>
                    <a:pt x="2" y="0"/>
                    <a:pt x="2" y="0"/>
                    <a:pt x="2" y="0"/>
                  </a:cubicBezTo>
                  <a:cubicBezTo>
                    <a:pt x="0" y="0"/>
                    <a:pt x="0" y="0"/>
                    <a:pt x="0" y="0"/>
                  </a:cubicBezTo>
                  <a:cubicBezTo>
                    <a:pt x="0" y="8"/>
                    <a:pt x="0" y="8"/>
                    <a:pt x="0" y="8"/>
                  </a:cubicBezTo>
                  <a:cubicBezTo>
                    <a:pt x="0" y="11"/>
                    <a:pt x="3" y="13"/>
                    <a:pt x="5" y="13"/>
                  </a:cubicBezTo>
                  <a:cubicBezTo>
                    <a:pt x="8" y="13"/>
                    <a:pt x="11" y="11"/>
                    <a:pt x="11" y="8"/>
                  </a:cubicBezTo>
                  <a:cubicBezTo>
                    <a:pt x="11" y="0"/>
                    <a:pt x="11" y="0"/>
                    <a:pt x="11" y="0"/>
                  </a:cubicBezTo>
                  <a:cubicBezTo>
                    <a:pt x="9" y="0"/>
                    <a:pt x="9" y="0"/>
                    <a:pt x="9" y="0"/>
                  </a:cubicBezTo>
                  <a:cubicBezTo>
                    <a:pt x="9" y="8"/>
                    <a:pt x="9" y="8"/>
                    <a:pt x="9"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8" name="Freeform 29"/>
            <p:cNvSpPr>
              <a:spLocks/>
            </p:cNvSpPr>
            <p:nvPr userDrawn="1"/>
          </p:nvSpPr>
          <p:spPr bwMode="auto">
            <a:xfrm>
              <a:off x="7203" y="510"/>
              <a:ext cx="26" cy="34"/>
            </a:xfrm>
            <a:custGeom>
              <a:avLst/>
              <a:gdLst>
                <a:gd name="T0" fmla="*/ 21 w 26"/>
                <a:gd name="T1" fmla="*/ 24 h 34"/>
                <a:gd name="T2" fmla="*/ 2 w 26"/>
                <a:gd name="T3" fmla="*/ 0 h 34"/>
                <a:gd name="T4" fmla="*/ 0 w 26"/>
                <a:gd name="T5" fmla="*/ 0 h 34"/>
                <a:gd name="T6" fmla="*/ 0 w 26"/>
                <a:gd name="T7" fmla="*/ 34 h 34"/>
                <a:gd name="T8" fmla="*/ 5 w 26"/>
                <a:gd name="T9" fmla="*/ 34 h 34"/>
                <a:gd name="T10" fmla="*/ 5 w 26"/>
                <a:gd name="T11" fmla="*/ 10 h 34"/>
                <a:gd name="T12" fmla="*/ 24 w 26"/>
                <a:gd name="T13" fmla="*/ 34 h 34"/>
                <a:gd name="T14" fmla="*/ 26 w 26"/>
                <a:gd name="T15" fmla="*/ 34 h 34"/>
                <a:gd name="T16" fmla="*/ 26 w 26"/>
                <a:gd name="T17" fmla="*/ 0 h 34"/>
                <a:gd name="T18" fmla="*/ 21 w 26"/>
                <a:gd name="T19" fmla="*/ 0 h 34"/>
                <a:gd name="T20" fmla="*/ 21 w 26"/>
                <a:gd name="T21" fmla="*/ 24 h 34"/>
                <a:gd name="T22" fmla="*/ 21 w 26"/>
                <a:gd name="T23"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4">
                  <a:moveTo>
                    <a:pt x="21" y="24"/>
                  </a:moveTo>
                  <a:lnTo>
                    <a:pt x="2" y="0"/>
                  </a:lnTo>
                  <a:lnTo>
                    <a:pt x="0" y="0"/>
                  </a:lnTo>
                  <a:lnTo>
                    <a:pt x="0" y="34"/>
                  </a:lnTo>
                  <a:lnTo>
                    <a:pt x="5" y="34"/>
                  </a:lnTo>
                  <a:lnTo>
                    <a:pt x="5" y="10"/>
                  </a:lnTo>
                  <a:lnTo>
                    <a:pt x="24" y="34"/>
                  </a:lnTo>
                  <a:lnTo>
                    <a:pt x="26" y="34"/>
                  </a:lnTo>
                  <a:lnTo>
                    <a:pt x="26" y="0"/>
                  </a:lnTo>
                  <a:lnTo>
                    <a:pt x="21" y="0"/>
                  </a:lnTo>
                  <a:lnTo>
                    <a:pt x="21" y="24"/>
                  </a:lnTo>
                  <a:lnTo>
                    <a:pt x="21"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9" name="Freeform 30"/>
            <p:cNvSpPr>
              <a:spLocks/>
            </p:cNvSpPr>
            <p:nvPr userDrawn="1"/>
          </p:nvSpPr>
          <p:spPr bwMode="auto">
            <a:xfrm>
              <a:off x="7240" y="510"/>
              <a:ext cx="5" cy="34"/>
            </a:xfrm>
            <a:custGeom>
              <a:avLst/>
              <a:gdLst>
                <a:gd name="T0" fmla="*/ 0 w 5"/>
                <a:gd name="T1" fmla="*/ 34 h 34"/>
                <a:gd name="T2" fmla="*/ 5 w 5"/>
                <a:gd name="T3" fmla="*/ 34 h 34"/>
                <a:gd name="T4" fmla="*/ 5 w 5"/>
                <a:gd name="T5" fmla="*/ 0 h 34"/>
                <a:gd name="T6" fmla="*/ 0 w 5"/>
                <a:gd name="T7" fmla="*/ 0 h 34"/>
                <a:gd name="T8" fmla="*/ 0 w 5"/>
                <a:gd name="T9" fmla="*/ 34 h 34"/>
                <a:gd name="T10" fmla="*/ 0 w 5"/>
                <a:gd name="T11" fmla="*/ 34 h 34"/>
              </a:gdLst>
              <a:ahLst/>
              <a:cxnLst>
                <a:cxn ang="0">
                  <a:pos x="T0" y="T1"/>
                </a:cxn>
                <a:cxn ang="0">
                  <a:pos x="T2" y="T3"/>
                </a:cxn>
                <a:cxn ang="0">
                  <a:pos x="T4" y="T5"/>
                </a:cxn>
                <a:cxn ang="0">
                  <a:pos x="T6" y="T7"/>
                </a:cxn>
                <a:cxn ang="0">
                  <a:pos x="T8" y="T9"/>
                </a:cxn>
                <a:cxn ang="0">
                  <a:pos x="T10" y="T11"/>
                </a:cxn>
              </a:cxnLst>
              <a:rect l="0" t="0" r="r" b="b"/>
              <a:pathLst>
                <a:path w="5" h="34">
                  <a:moveTo>
                    <a:pt x="0" y="34"/>
                  </a:moveTo>
                  <a:lnTo>
                    <a:pt x="5" y="34"/>
                  </a:lnTo>
                  <a:lnTo>
                    <a:pt x="5" y="0"/>
                  </a:lnTo>
                  <a:lnTo>
                    <a:pt x="0" y="0"/>
                  </a:lnTo>
                  <a:lnTo>
                    <a:pt x="0" y="34"/>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0" name="Freeform 31"/>
            <p:cNvSpPr>
              <a:spLocks/>
            </p:cNvSpPr>
            <p:nvPr userDrawn="1"/>
          </p:nvSpPr>
          <p:spPr bwMode="auto">
            <a:xfrm>
              <a:off x="7251" y="510"/>
              <a:ext cx="32" cy="34"/>
            </a:xfrm>
            <a:custGeom>
              <a:avLst/>
              <a:gdLst>
                <a:gd name="T0" fmla="*/ 5 w 32"/>
                <a:gd name="T1" fmla="*/ 0 h 34"/>
                <a:gd name="T2" fmla="*/ 0 w 32"/>
                <a:gd name="T3" fmla="*/ 0 h 34"/>
                <a:gd name="T4" fmla="*/ 13 w 32"/>
                <a:gd name="T5" fmla="*/ 34 h 34"/>
                <a:gd name="T6" fmla="*/ 18 w 32"/>
                <a:gd name="T7" fmla="*/ 34 h 34"/>
                <a:gd name="T8" fmla="*/ 32 w 32"/>
                <a:gd name="T9" fmla="*/ 0 h 34"/>
                <a:gd name="T10" fmla="*/ 26 w 32"/>
                <a:gd name="T11" fmla="*/ 0 h 34"/>
                <a:gd name="T12" fmla="*/ 16 w 32"/>
                <a:gd name="T13" fmla="*/ 26 h 34"/>
                <a:gd name="T14" fmla="*/ 5 w 32"/>
                <a:gd name="T15" fmla="*/ 0 h 34"/>
                <a:gd name="T16" fmla="*/ 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5" y="0"/>
                  </a:moveTo>
                  <a:lnTo>
                    <a:pt x="0" y="0"/>
                  </a:lnTo>
                  <a:lnTo>
                    <a:pt x="13" y="34"/>
                  </a:lnTo>
                  <a:lnTo>
                    <a:pt x="18" y="34"/>
                  </a:lnTo>
                  <a:lnTo>
                    <a:pt x="32" y="0"/>
                  </a:lnTo>
                  <a:lnTo>
                    <a:pt x="26" y="0"/>
                  </a:lnTo>
                  <a:lnTo>
                    <a:pt x="16" y="26"/>
                  </a:lnTo>
                  <a:lnTo>
                    <a:pt x="5" y="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1" name="Freeform 32"/>
            <p:cNvSpPr>
              <a:spLocks/>
            </p:cNvSpPr>
            <p:nvPr userDrawn="1"/>
          </p:nvSpPr>
          <p:spPr bwMode="auto">
            <a:xfrm>
              <a:off x="7288" y="510"/>
              <a:ext cx="24" cy="34"/>
            </a:xfrm>
            <a:custGeom>
              <a:avLst/>
              <a:gdLst>
                <a:gd name="T0" fmla="*/ 5 w 24"/>
                <a:gd name="T1" fmla="*/ 18 h 34"/>
                <a:gd name="T2" fmla="*/ 24 w 24"/>
                <a:gd name="T3" fmla="*/ 18 h 34"/>
                <a:gd name="T4" fmla="*/ 24 w 24"/>
                <a:gd name="T5" fmla="*/ 13 h 34"/>
                <a:gd name="T6" fmla="*/ 5 w 24"/>
                <a:gd name="T7" fmla="*/ 13 h 34"/>
                <a:gd name="T8" fmla="*/ 5 w 24"/>
                <a:gd name="T9" fmla="*/ 5 h 34"/>
                <a:gd name="T10" fmla="*/ 24 w 24"/>
                <a:gd name="T11" fmla="*/ 5 h 34"/>
                <a:gd name="T12" fmla="*/ 24 w 24"/>
                <a:gd name="T13" fmla="*/ 0 h 34"/>
                <a:gd name="T14" fmla="*/ 0 w 24"/>
                <a:gd name="T15" fmla="*/ 0 h 34"/>
                <a:gd name="T16" fmla="*/ 0 w 24"/>
                <a:gd name="T17" fmla="*/ 34 h 34"/>
                <a:gd name="T18" fmla="*/ 24 w 24"/>
                <a:gd name="T19" fmla="*/ 34 h 34"/>
                <a:gd name="T20" fmla="*/ 24 w 24"/>
                <a:gd name="T21" fmla="*/ 29 h 34"/>
                <a:gd name="T22" fmla="*/ 5 w 24"/>
                <a:gd name="T23" fmla="*/ 29 h 34"/>
                <a:gd name="T24" fmla="*/ 5 w 24"/>
                <a:gd name="T25" fmla="*/ 18 h 34"/>
                <a:gd name="T26" fmla="*/ 5 w 24"/>
                <a:gd name="T2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5" y="18"/>
                  </a:moveTo>
                  <a:lnTo>
                    <a:pt x="24" y="18"/>
                  </a:lnTo>
                  <a:lnTo>
                    <a:pt x="24" y="13"/>
                  </a:lnTo>
                  <a:lnTo>
                    <a:pt x="5" y="13"/>
                  </a:lnTo>
                  <a:lnTo>
                    <a:pt x="5" y="5"/>
                  </a:lnTo>
                  <a:lnTo>
                    <a:pt x="24" y="5"/>
                  </a:lnTo>
                  <a:lnTo>
                    <a:pt x="24" y="0"/>
                  </a:lnTo>
                  <a:lnTo>
                    <a:pt x="0" y="0"/>
                  </a:lnTo>
                  <a:lnTo>
                    <a:pt x="0" y="34"/>
                  </a:lnTo>
                  <a:lnTo>
                    <a:pt x="24" y="34"/>
                  </a:lnTo>
                  <a:lnTo>
                    <a:pt x="24" y="29"/>
                  </a:lnTo>
                  <a:lnTo>
                    <a:pt x="5" y="29"/>
                  </a:lnTo>
                  <a:lnTo>
                    <a:pt x="5" y="18"/>
                  </a:lnTo>
                  <a:lnTo>
                    <a:pt x="5"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2" name="Freeform 33"/>
            <p:cNvSpPr>
              <a:spLocks noEditPoints="1"/>
            </p:cNvSpPr>
            <p:nvPr userDrawn="1"/>
          </p:nvSpPr>
          <p:spPr bwMode="auto">
            <a:xfrm>
              <a:off x="7320" y="510"/>
              <a:ext cx="29" cy="34"/>
            </a:xfrm>
            <a:custGeom>
              <a:avLst/>
              <a:gdLst>
                <a:gd name="T0" fmla="*/ 10 w 11"/>
                <a:gd name="T1" fmla="*/ 4 h 13"/>
                <a:gd name="T2" fmla="*/ 6 w 11"/>
                <a:gd name="T3" fmla="*/ 0 h 13"/>
                <a:gd name="T4" fmla="*/ 0 w 11"/>
                <a:gd name="T5" fmla="*/ 0 h 13"/>
                <a:gd name="T6" fmla="*/ 0 w 11"/>
                <a:gd name="T7" fmla="*/ 13 h 13"/>
                <a:gd name="T8" fmla="*/ 2 w 11"/>
                <a:gd name="T9" fmla="*/ 13 h 13"/>
                <a:gd name="T10" fmla="*/ 2 w 11"/>
                <a:gd name="T11" fmla="*/ 8 h 13"/>
                <a:gd name="T12" fmla="*/ 4 w 11"/>
                <a:gd name="T13" fmla="*/ 8 h 13"/>
                <a:gd name="T14" fmla="*/ 8 w 11"/>
                <a:gd name="T15" fmla="*/ 13 h 13"/>
                <a:gd name="T16" fmla="*/ 11 w 11"/>
                <a:gd name="T17" fmla="*/ 13 h 13"/>
                <a:gd name="T18" fmla="*/ 7 w 11"/>
                <a:gd name="T19" fmla="*/ 8 h 13"/>
                <a:gd name="T20" fmla="*/ 10 w 11"/>
                <a:gd name="T21" fmla="*/ 4 h 13"/>
                <a:gd name="T22" fmla="*/ 2 w 11"/>
                <a:gd name="T23" fmla="*/ 2 h 13"/>
                <a:gd name="T24" fmla="*/ 6 w 11"/>
                <a:gd name="T25" fmla="*/ 2 h 13"/>
                <a:gd name="T26" fmla="*/ 8 w 11"/>
                <a:gd name="T27" fmla="*/ 4 h 13"/>
                <a:gd name="T28" fmla="*/ 6 w 11"/>
                <a:gd name="T29" fmla="*/ 6 h 13"/>
                <a:gd name="T30" fmla="*/ 2 w 11"/>
                <a:gd name="T31" fmla="*/ 6 h 13"/>
                <a:gd name="T32" fmla="*/ 2 w 11"/>
                <a:gd name="T3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3">
                  <a:moveTo>
                    <a:pt x="10" y="4"/>
                  </a:moveTo>
                  <a:cubicBezTo>
                    <a:pt x="10" y="2"/>
                    <a:pt x="9" y="0"/>
                    <a:pt x="6" y="0"/>
                  </a:cubicBezTo>
                  <a:cubicBezTo>
                    <a:pt x="0" y="0"/>
                    <a:pt x="0" y="0"/>
                    <a:pt x="0" y="0"/>
                  </a:cubicBezTo>
                  <a:cubicBezTo>
                    <a:pt x="0" y="13"/>
                    <a:pt x="0" y="13"/>
                    <a:pt x="0" y="13"/>
                  </a:cubicBezTo>
                  <a:cubicBezTo>
                    <a:pt x="2" y="13"/>
                    <a:pt x="2" y="13"/>
                    <a:pt x="2" y="13"/>
                  </a:cubicBezTo>
                  <a:cubicBezTo>
                    <a:pt x="2" y="8"/>
                    <a:pt x="2" y="8"/>
                    <a:pt x="2" y="8"/>
                  </a:cubicBezTo>
                  <a:cubicBezTo>
                    <a:pt x="4" y="8"/>
                    <a:pt x="4" y="8"/>
                    <a:pt x="4" y="8"/>
                  </a:cubicBezTo>
                  <a:cubicBezTo>
                    <a:pt x="8" y="13"/>
                    <a:pt x="8" y="13"/>
                    <a:pt x="8" y="13"/>
                  </a:cubicBezTo>
                  <a:cubicBezTo>
                    <a:pt x="11" y="13"/>
                    <a:pt x="11" y="13"/>
                    <a:pt x="11" y="13"/>
                  </a:cubicBezTo>
                  <a:cubicBezTo>
                    <a:pt x="7" y="8"/>
                    <a:pt x="7" y="8"/>
                    <a:pt x="7" y="8"/>
                  </a:cubicBezTo>
                  <a:cubicBezTo>
                    <a:pt x="9" y="8"/>
                    <a:pt x="10" y="6"/>
                    <a:pt x="10" y="4"/>
                  </a:cubicBezTo>
                  <a:close/>
                  <a:moveTo>
                    <a:pt x="2" y="2"/>
                  </a:moveTo>
                  <a:cubicBezTo>
                    <a:pt x="6" y="2"/>
                    <a:pt x="6" y="2"/>
                    <a:pt x="6" y="2"/>
                  </a:cubicBezTo>
                  <a:cubicBezTo>
                    <a:pt x="7" y="2"/>
                    <a:pt x="8" y="3"/>
                    <a:pt x="8" y="4"/>
                  </a:cubicBezTo>
                  <a:cubicBezTo>
                    <a:pt x="8" y="5"/>
                    <a:pt x="7" y="6"/>
                    <a:pt x="6" y="6"/>
                  </a:cubicBezTo>
                  <a:cubicBezTo>
                    <a:pt x="2" y="6"/>
                    <a:pt x="2" y="6"/>
                    <a:pt x="2" y="6"/>
                  </a:cubicBezTo>
                  <a:cubicBezTo>
                    <a:pt x="2"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3" name="Freeform 34"/>
            <p:cNvSpPr>
              <a:spLocks/>
            </p:cNvSpPr>
            <p:nvPr userDrawn="1"/>
          </p:nvSpPr>
          <p:spPr bwMode="auto">
            <a:xfrm>
              <a:off x="7352" y="510"/>
              <a:ext cx="27" cy="34"/>
            </a:xfrm>
            <a:custGeom>
              <a:avLst/>
              <a:gdLst>
                <a:gd name="T0" fmla="*/ 5 w 10"/>
                <a:gd name="T1" fmla="*/ 5 h 13"/>
                <a:gd name="T2" fmla="*/ 2 w 10"/>
                <a:gd name="T3" fmla="*/ 3 h 13"/>
                <a:gd name="T4" fmla="*/ 5 w 10"/>
                <a:gd name="T5" fmla="*/ 2 h 13"/>
                <a:gd name="T6" fmla="*/ 8 w 10"/>
                <a:gd name="T7" fmla="*/ 3 h 13"/>
                <a:gd name="T8" fmla="*/ 9 w 10"/>
                <a:gd name="T9" fmla="*/ 3 h 13"/>
                <a:gd name="T10" fmla="*/ 10 w 10"/>
                <a:gd name="T11" fmla="*/ 2 h 13"/>
                <a:gd name="T12" fmla="*/ 10 w 10"/>
                <a:gd name="T13" fmla="*/ 2 h 13"/>
                <a:gd name="T14" fmla="*/ 5 w 10"/>
                <a:gd name="T15" fmla="*/ 0 h 13"/>
                <a:gd name="T16" fmla="*/ 1 w 10"/>
                <a:gd name="T17" fmla="*/ 1 h 13"/>
                <a:gd name="T18" fmla="*/ 0 w 10"/>
                <a:gd name="T19" fmla="*/ 3 h 13"/>
                <a:gd name="T20" fmla="*/ 5 w 10"/>
                <a:gd name="T21" fmla="*/ 7 h 13"/>
                <a:gd name="T22" fmla="*/ 8 w 10"/>
                <a:gd name="T23" fmla="*/ 9 h 13"/>
                <a:gd name="T24" fmla="*/ 5 w 10"/>
                <a:gd name="T25" fmla="*/ 11 h 13"/>
                <a:gd name="T26" fmla="*/ 2 w 10"/>
                <a:gd name="T27" fmla="*/ 9 h 13"/>
                <a:gd name="T28" fmla="*/ 1 w 10"/>
                <a:gd name="T29" fmla="*/ 9 h 13"/>
                <a:gd name="T30" fmla="*/ 0 w 10"/>
                <a:gd name="T31" fmla="*/ 10 h 13"/>
                <a:gd name="T32" fmla="*/ 0 w 10"/>
                <a:gd name="T33" fmla="*/ 10 h 13"/>
                <a:gd name="T34" fmla="*/ 5 w 10"/>
                <a:gd name="T35" fmla="*/ 13 h 13"/>
                <a:gd name="T36" fmla="*/ 10 w 10"/>
                <a:gd name="T37" fmla="*/ 9 h 13"/>
                <a:gd name="T38" fmla="*/ 5 w 10"/>
                <a:gd name="T39"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3">
                  <a:moveTo>
                    <a:pt x="5" y="5"/>
                  </a:moveTo>
                  <a:cubicBezTo>
                    <a:pt x="4" y="5"/>
                    <a:pt x="2" y="5"/>
                    <a:pt x="2" y="3"/>
                  </a:cubicBezTo>
                  <a:cubicBezTo>
                    <a:pt x="2" y="2"/>
                    <a:pt x="4" y="2"/>
                    <a:pt x="5" y="2"/>
                  </a:cubicBezTo>
                  <a:cubicBezTo>
                    <a:pt x="7" y="2"/>
                    <a:pt x="8" y="2"/>
                    <a:pt x="8" y="3"/>
                  </a:cubicBezTo>
                  <a:cubicBezTo>
                    <a:pt x="9" y="3"/>
                    <a:pt x="9" y="3"/>
                    <a:pt x="9" y="3"/>
                  </a:cubicBezTo>
                  <a:cubicBezTo>
                    <a:pt x="10" y="2"/>
                    <a:pt x="10" y="2"/>
                    <a:pt x="10" y="2"/>
                  </a:cubicBezTo>
                  <a:cubicBezTo>
                    <a:pt x="10" y="2"/>
                    <a:pt x="10" y="2"/>
                    <a:pt x="10" y="2"/>
                  </a:cubicBezTo>
                  <a:cubicBezTo>
                    <a:pt x="9" y="1"/>
                    <a:pt x="7" y="0"/>
                    <a:pt x="5" y="0"/>
                  </a:cubicBezTo>
                  <a:cubicBezTo>
                    <a:pt x="4" y="0"/>
                    <a:pt x="2" y="0"/>
                    <a:pt x="1" y="1"/>
                  </a:cubicBezTo>
                  <a:cubicBezTo>
                    <a:pt x="1" y="2"/>
                    <a:pt x="0" y="3"/>
                    <a:pt x="0" y="3"/>
                  </a:cubicBezTo>
                  <a:cubicBezTo>
                    <a:pt x="0" y="6"/>
                    <a:pt x="3" y="7"/>
                    <a:pt x="5" y="7"/>
                  </a:cubicBezTo>
                  <a:cubicBezTo>
                    <a:pt x="7" y="7"/>
                    <a:pt x="8" y="8"/>
                    <a:pt x="8" y="9"/>
                  </a:cubicBezTo>
                  <a:cubicBezTo>
                    <a:pt x="8" y="11"/>
                    <a:pt x="6" y="11"/>
                    <a:pt x="5" y="11"/>
                  </a:cubicBezTo>
                  <a:cubicBezTo>
                    <a:pt x="4" y="11"/>
                    <a:pt x="2" y="11"/>
                    <a:pt x="2" y="9"/>
                  </a:cubicBezTo>
                  <a:cubicBezTo>
                    <a:pt x="1" y="9"/>
                    <a:pt x="1" y="9"/>
                    <a:pt x="1" y="9"/>
                  </a:cubicBezTo>
                  <a:cubicBezTo>
                    <a:pt x="0" y="10"/>
                    <a:pt x="0" y="10"/>
                    <a:pt x="0" y="10"/>
                  </a:cubicBezTo>
                  <a:cubicBezTo>
                    <a:pt x="0" y="10"/>
                    <a:pt x="0" y="10"/>
                    <a:pt x="0" y="10"/>
                  </a:cubicBezTo>
                  <a:cubicBezTo>
                    <a:pt x="1" y="12"/>
                    <a:pt x="3" y="13"/>
                    <a:pt x="5" y="13"/>
                  </a:cubicBezTo>
                  <a:cubicBezTo>
                    <a:pt x="8" y="13"/>
                    <a:pt x="10" y="12"/>
                    <a:pt x="10" y="9"/>
                  </a:cubicBezTo>
                  <a:cubicBezTo>
                    <a:pt x="10" y="6"/>
                    <a:pt x="8" y="6"/>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4" name="Freeform 35"/>
            <p:cNvSpPr>
              <a:spLocks/>
            </p:cNvSpPr>
            <p:nvPr userDrawn="1"/>
          </p:nvSpPr>
          <p:spPr bwMode="auto">
            <a:xfrm>
              <a:off x="7387" y="510"/>
              <a:ext cx="5" cy="34"/>
            </a:xfrm>
            <a:custGeom>
              <a:avLst/>
              <a:gdLst>
                <a:gd name="T0" fmla="*/ 0 w 5"/>
                <a:gd name="T1" fmla="*/ 34 h 34"/>
                <a:gd name="T2" fmla="*/ 5 w 5"/>
                <a:gd name="T3" fmla="*/ 34 h 34"/>
                <a:gd name="T4" fmla="*/ 5 w 5"/>
                <a:gd name="T5" fmla="*/ 0 h 34"/>
                <a:gd name="T6" fmla="*/ 0 w 5"/>
                <a:gd name="T7" fmla="*/ 0 h 34"/>
                <a:gd name="T8" fmla="*/ 0 w 5"/>
                <a:gd name="T9" fmla="*/ 34 h 34"/>
                <a:gd name="T10" fmla="*/ 0 w 5"/>
                <a:gd name="T11" fmla="*/ 34 h 34"/>
              </a:gdLst>
              <a:ahLst/>
              <a:cxnLst>
                <a:cxn ang="0">
                  <a:pos x="T0" y="T1"/>
                </a:cxn>
                <a:cxn ang="0">
                  <a:pos x="T2" y="T3"/>
                </a:cxn>
                <a:cxn ang="0">
                  <a:pos x="T4" y="T5"/>
                </a:cxn>
                <a:cxn ang="0">
                  <a:pos x="T6" y="T7"/>
                </a:cxn>
                <a:cxn ang="0">
                  <a:pos x="T8" y="T9"/>
                </a:cxn>
                <a:cxn ang="0">
                  <a:pos x="T10" y="T11"/>
                </a:cxn>
              </a:cxnLst>
              <a:rect l="0" t="0" r="r" b="b"/>
              <a:pathLst>
                <a:path w="5" h="34">
                  <a:moveTo>
                    <a:pt x="0" y="34"/>
                  </a:moveTo>
                  <a:lnTo>
                    <a:pt x="5" y="34"/>
                  </a:lnTo>
                  <a:lnTo>
                    <a:pt x="5" y="0"/>
                  </a:lnTo>
                  <a:lnTo>
                    <a:pt x="0" y="0"/>
                  </a:lnTo>
                  <a:lnTo>
                    <a:pt x="0" y="34"/>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5" name="Freeform 36"/>
            <p:cNvSpPr>
              <a:spLocks/>
            </p:cNvSpPr>
            <p:nvPr userDrawn="1"/>
          </p:nvSpPr>
          <p:spPr bwMode="auto">
            <a:xfrm>
              <a:off x="7397" y="510"/>
              <a:ext cx="56" cy="34"/>
            </a:xfrm>
            <a:custGeom>
              <a:avLst/>
              <a:gdLst>
                <a:gd name="T0" fmla="*/ 32 w 56"/>
                <a:gd name="T1" fmla="*/ 0 h 34"/>
                <a:gd name="T2" fmla="*/ 0 w 56"/>
                <a:gd name="T3" fmla="*/ 0 h 34"/>
                <a:gd name="T4" fmla="*/ 0 w 56"/>
                <a:gd name="T5" fmla="*/ 5 h 34"/>
                <a:gd name="T6" fmla="*/ 11 w 56"/>
                <a:gd name="T7" fmla="*/ 5 h 34"/>
                <a:gd name="T8" fmla="*/ 11 w 56"/>
                <a:gd name="T9" fmla="*/ 34 h 34"/>
                <a:gd name="T10" fmla="*/ 16 w 56"/>
                <a:gd name="T11" fmla="*/ 34 h 34"/>
                <a:gd name="T12" fmla="*/ 16 w 56"/>
                <a:gd name="T13" fmla="*/ 5 h 34"/>
                <a:gd name="T14" fmla="*/ 27 w 56"/>
                <a:gd name="T15" fmla="*/ 5 h 34"/>
                <a:gd name="T16" fmla="*/ 38 w 56"/>
                <a:gd name="T17" fmla="*/ 21 h 34"/>
                <a:gd name="T18" fmla="*/ 38 w 56"/>
                <a:gd name="T19" fmla="*/ 34 h 34"/>
                <a:gd name="T20" fmla="*/ 43 w 56"/>
                <a:gd name="T21" fmla="*/ 34 h 34"/>
                <a:gd name="T22" fmla="*/ 43 w 56"/>
                <a:gd name="T23" fmla="*/ 21 h 34"/>
                <a:gd name="T24" fmla="*/ 56 w 56"/>
                <a:gd name="T25" fmla="*/ 2 h 34"/>
                <a:gd name="T26" fmla="*/ 56 w 56"/>
                <a:gd name="T27" fmla="*/ 0 h 34"/>
                <a:gd name="T28" fmla="*/ 56 w 56"/>
                <a:gd name="T29" fmla="*/ 0 h 34"/>
                <a:gd name="T30" fmla="*/ 51 w 56"/>
                <a:gd name="T31" fmla="*/ 0 h 34"/>
                <a:gd name="T32" fmla="*/ 40 w 56"/>
                <a:gd name="T33" fmla="*/ 16 h 34"/>
                <a:gd name="T34" fmla="*/ 32 w 56"/>
                <a:gd name="T35" fmla="*/ 0 h 34"/>
                <a:gd name="T36" fmla="*/ 32 w 56"/>
                <a:gd name="T3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34">
                  <a:moveTo>
                    <a:pt x="32" y="0"/>
                  </a:moveTo>
                  <a:lnTo>
                    <a:pt x="0" y="0"/>
                  </a:lnTo>
                  <a:lnTo>
                    <a:pt x="0" y="5"/>
                  </a:lnTo>
                  <a:lnTo>
                    <a:pt x="11" y="5"/>
                  </a:lnTo>
                  <a:lnTo>
                    <a:pt x="11" y="34"/>
                  </a:lnTo>
                  <a:lnTo>
                    <a:pt x="16" y="34"/>
                  </a:lnTo>
                  <a:lnTo>
                    <a:pt x="16" y="5"/>
                  </a:lnTo>
                  <a:lnTo>
                    <a:pt x="27" y="5"/>
                  </a:lnTo>
                  <a:lnTo>
                    <a:pt x="38" y="21"/>
                  </a:lnTo>
                  <a:lnTo>
                    <a:pt x="38" y="34"/>
                  </a:lnTo>
                  <a:lnTo>
                    <a:pt x="43" y="34"/>
                  </a:lnTo>
                  <a:lnTo>
                    <a:pt x="43" y="21"/>
                  </a:lnTo>
                  <a:lnTo>
                    <a:pt x="56" y="2"/>
                  </a:lnTo>
                  <a:lnTo>
                    <a:pt x="56" y="0"/>
                  </a:lnTo>
                  <a:lnTo>
                    <a:pt x="56" y="0"/>
                  </a:lnTo>
                  <a:lnTo>
                    <a:pt x="51" y="0"/>
                  </a:lnTo>
                  <a:lnTo>
                    <a:pt x="40" y="16"/>
                  </a:lnTo>
                  <a:lnTo>
                    <a:pt x="32" y="0"/>
                  </a:lnTo>
                  <a:lnTo>
                    <a:pt x="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6" name="Freeform 37"/>
            <p:cNvSpPr>
              <a:spLocks/>
            </p:cNvSpPr>
            <p:nvPr userDrawn="1"/>
          </p:nvSpPr>
          <p:spPr bwMode="auto">
            <a:xfrm>
              <a:off x="7267" y="232"/>
              <a:ext cx="186" cy="238"/>
            </a:xfrm>
            <a:custGeom>
              <a:avLst/>
              <a:gdLst>
                <a:gd name="T0" fmla="*/ 70 w 70"/>
                <a:gd name="T1" fmla="*/ 0 h 89"/>
                <a:gd name="T2" fmla="*/ 70 w 70"/>
                <a:gd name="T3" fmla="*/ 55 h 89"/>
                <a:gd name="T4" fmla="*/ 37 w 70"/>
                <a:gd name="T5" fmla="*/ 89 h 89"/>
                <a:gd name="T6" fmla="*/ 0 w 70"/>
                <a:gd name="T7" fmla="*/ 55 h 89"/>
                <a:gd name="T8" fmla="*/ 0 w 70"/>
                <a:gd name="T9" fmla="*/ 0 h 89"/>
                <a:gd name="T10" fmla="*/ 16 w 70"/>
                <a:gd name="T11" fmla="*/ 0 h 89"/>
                <a:gd name="T12" fmla="*/ 16 w 70"/>
                <a:gd name="T13" fmla="*/ 56 h 89"/>
                <a:gd name="T14" fmla="*/ 38 w 70"/>
                <a:gd name="T15" fmla="*/ 81 h 89"/>
                <a:gd name="T16" fmla="*/ 60 w 70"/>
                <a:gd name="T17" fmla="*/ 56 h 89"/>
                <a:gd name="T18" fmla="*/ 60 w 70"/>
                <a:gd name="T19" fmla="*/ 0 h 89"/>
                <a:gd name="T20" fmla="*/ 70 w 70"/>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89">
                  <a:moveTo>
                    <a:pt x="70" y="0"/>
                  </a:moveTo>
                  <a:cubicBezTo>
                    <a:pt x="70" y="55"/>
                    <a:pt x="70" y="55"/>
                    <a:pt x="70" y="55"/>
                  </a:cubicBezTo>
                  <a:cubicBezTo>
                    <a:pt x="70" y="84"/>
                    <a:pt x="47" y="89"/>
                    <a:pt x="37" y="89"/>
                  </a:cubicBezTo>
                  <a:cubicBezTo>
                    <a:pt x="19" y="89"/>
                    <a:pt x="0" y="83"/>
                    <a:pt x="0" y="55"/>
                  </a:cubicBezTo>
                  <a:cubicBezTo>
                    <a:pt x="0" y="0"/>
                    <a:pt x="0" y="0"/>
                    <a:pt x="0" y="0"/>
                  </a:cubicBezTo>
                  <a:cubicBezTo>
                    <a:pt x="16" y="0"/>
                    <a:pt x="16" y="0"/>
                    <a:pt x="16" y="0"/>
                  </a:cubicBezTo>
                  <a:cubicBezTo>
                    <a:pt x="16" y="56"/>
                    <a:pt x="16" y="56"/>
                    <a:pt x="16" y="56"/>
                  </a:cubicBezTo>
                  <a:cubicBezTo>
                    <a:pt x="16" y="72"/>
                    <a:pt x="24" y="81"/>
                    <a:pt x="38" y="81"/>
                  </a:cubicBezTo>
                  <a:cubicBezTo>
                    <a:pt x="50" y="81"/>
                    <a:pt x="60" y="73"/>
                    <a:pt x="60" y="56"/>
                  </a:cubicBezTo>
                  <a:cubicBezTo>
                    <a:pt x="60" y="0"/>
                    <a:pt x="60" y="0"/>
                    <a:pt x="60" y="0"/>
                  </a:cubicBezTo>
                  <a:cubicBezTo>
                    <a:pt x="70" y="0"/>
                    <a:pt x="70" y="0"/>
                    <a:pt x="7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7" name="Freeform 38"/>
            <p:cNvSpPr>
              <a:spLocks/>
            </p:cNvSpPr>
            <p:nvPr userDrawn="1"/>
          </p:nvSpPr>
          <p:spPr bwMode="auto">
            <a:xfrm>
              <a:off x="7013" y="230"/>
              <a:ext cx="219" cy="240"/>
            </a:xfrm>
            <a:custGeom>
              <a:avLst/>
              <a:gdLst>
                <a:gd name="T0" fmla="*/ 47 w 82"/>
                <a:gd name="T1" fmla="*/ 90 h 90"/>
                <a:gd name="T2" fmla="*/ 0 w 82"/>
                <a:gd name="T3" fmla="*/ 46 h 90"/>
                <a:gd name="T4" fmla="*/ 49 w 82"/>
                <a:gd name="T5" fmla="*/ 0 h 90"/>
                <a:gd name="T6" fmla="*/ 75 w 82"/>
                <a:gd name="T7" fmla="*/ 10 h 90"/>
                <a:gd name="T8" fmla="*/ 82 w 82"/>
                <a:gd name="T9" fmla="*/ 21 h 90"/>
                <a:gd name="T10" fmla="*/ 73 w 82"/>
                <a:gd name="T11" fmla="*/ 30 h 90"/>
                <a:gd name="T12" fmla="*/ 64 w 82"/>
                <a:gd name="T13" fmla="*/ 21 h 90"/>
                <a:gd name="T14" fmla="*/ 67 w 82"/>
                <a:gd name="T15" fmla="*/ 15 h 90"/>
                <a:gd name="T16" fmla="*/ 49 w 82"/>
                <a:gd name="T17" fmla="*/ 8 h 90"/>
                <a:gd name="T18" fmla="*/ 16 w 82"/>
                <a:gd name="T19" fmla="*/ 45 h 90"/>
                <a:gd name="T20" fmla="*/ 51 w 82"/>
                <a:gd name="T21" fmla="*/ 83 h 90"/>
                <a:gd name="T22" fmla="*/ 79 w 82"/>
                <a:gd name="T23" fmla="*/ 72 h 90"/>
                <a:gd name="T24" fmla="*/ 82 w 82"/>
                <a:gd name="T25" fmla="*/ 76 h 90"/>
                <a:gd name="T26" fmla="*/ 47 w 82"/>
                <a:gd name="T2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0">
                  <a:moveTo>
                    <a:pt x="47" y="90"/>
                  </a:moveTo>
                  <a:cubicBezTo>
                    <a:pt x="18" y="90"/>
                    <a:pt x="0" y="70"/>
                    <a:pt x="0" y="46"/>
                  </a:cubicBezTo>
                  <a:cubicBezTo>
                    <a:pt x="0" y="22"/>
                    <a:pt x="19" y="0"/>
                    <a:pt x="49" y="0"/>
                  </a:cubicBezTo>
                  <a:cubicBezTo>
                    <a:pt x="57" y="0"/>
                    <a:pt x="68" y="3"/>
                    <a:pt x="75" y="10"/>
                  </a:cubicBezTo>
                  <a:cubicBezTo>
                    <a:pt x="79" y="13"/>
                    <a:pt x="82" y="17"/>
                    <a:pt x="82" y="21"/>
                  </a:cubicBezTo>
                  <a:cubicBezTo>
                    <a:pt x="82" y="26"/>
                    <a:pt x="78" y="30"/>
                    <a:pt x="73" y="30"/>
                  </a:cubicBezTo>
                  <a:cubicBezTo>
                    <a:pt x="68" y="30"/>
                    <a:pt x="64" y="26"/>
                    <a:pt x="64" y="21"/>
                  </a:cubicBezTo>
                  <a:cubicBezTo>
                    <a:pt x="64" y="19"/>
                    <a:pt x="65" y="17"/>
                    <a:pt x="67" y="15"/>
                  </a:cubicBezTo>
                  <a:cubicBezTo>
                    <a:pt x="63" y="10"/>
                    <a:pt x="55" y="8"/>
                    <a:pt x="49" y="8"/>
                  </a:cubicBezTo>
                  <a:cubicBezTo>
                    <a:pt x="28" y="8"/>
                    <a:pt x="16" y="27"/>
                    <a:pt x="16" y="45"/>
                  </a:cubicBezTo>
                  <a:cubicBezTo>
                    <a:pt x="16" y="65"/>
                    <a:pt x="30" y="83"/>
                    <a:pt x="51" y="83"/>
                  </a:cubicBezTo>
                  <a:cubicBezTo>
                    <a:pt x="61" y="83"/>
                    <a:pt x="70" y="78"/>
                    <a:pt x="79" y="72"/>
                  </a:cubicBezTo>
                  <a:cubicBezTo>
                    <a:pt x="82" y="76"/>
                    <a:pt x="82" y="76"/>
                    <a:pt x="82" y="76"/>
                  </a:cubicBezTo>
                  <a:cubicBezTo>
                    <a:pt x="73" y="86"/>
                    <a:pt x="59" y="90"/>
                    <a:pt x="47" y="9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8" name="Freeform 39"/>
            <p:cNvSpPr>
              <a:spLocks noEditPoints="1"/>
            </p:cNvSpPr>
            <p:nvPr userDrawn="1"/>
          </p:nvSpPr>
          <p:spPr bwMode="auto">
            <a:xfrm>
              <a:off x="6797" y="232"/>
              <a:ext cx="214" cy="235"/>
            </a:xfrm>
            <a:custGeom>
              <a:avLst/>
              <a:gdLst>
                <a:gd name="T0" fmla="*/ 168 w 214"/>
                <a:gd name="T1" fmla="*/ 232 h 235"/>
                <a:gd name="T2" fmla="*/ 214 w 214"/>
                <a:gd name="T3" fmla="*/ 232 h 235"/>
                <a:gd name="T4" fmla="*/ 123 w 214"/>
                <a:gd name="T5" fmla="*/ 0 h 235"/>
                <a:gd name="T6" fmla="*/ 88 w 214"/>
                <a:gd name="T7" fmla="*/ 0 h 235"/>
                <a:gd name="T8" fmla="*/ 0 w 214"/>
                <a:gd name="T9" fmla="*/ 235 h 235"/>
                <a:gd name="T10" fmla="*/ 24 w 214"/>
                <a:gd name="T11" fmla="*/ 235 h 235"/>
                <a:gd name="T12" fmla="*/ 48 w 214"/>
                <a:gd name="T13" fmla="*/ 166 h 235"/>
                <a:gd name="T14" fmla="*/ 144 w 214"/>
                <a:gd name="T15" fmla="*/ 166 h 235"/>
                <a:gd name="T16" fmla="*/ 168 w 214"/>
                <a:gd name="T17" fmla="*/ 232 h 235"/>
                <a:gd name="T18" fmla="*/ 168 w 214"/>
                <a:gd name="T19" fmla="*/ 232 h 235"/>
                <a:gd name="T20" fmla="*/ 56 w 214"/>
                <a:gd name="T21" fmla="*/ 147 h 235"/>
                <a:gd name="T22" fmla="*/ 96 w 214"/>
                <a:gd name="T23" fmla="*/ 38 h 235"/>
                <a:gd name="T24" fmla="*/ 136 w 214"/>
                <a:gd name="T25" fmla="*/ 147 h 235"/>
                <a:gd name="T26" fmla="*/ 56 w 214"/>
                <a:gd name="T27" fmla="*/ 147 h 235"/>
                <a:gd name="T28" fmla="*/ 56 w 214"/>
                <a:gd name="T29" fmla="*/ 14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4" h="235">
                  <a:moveTo>
                    <a:pt x="168" y="232"/>
                  </a:moveTo>
                  <a:lnTo>
                    <a:pt x="214" y="232"/>
                  </a:lnTo>
                  <a:lnTo>
                    <a:pt x="123" y="0"/>
                  </a:lnTo>
                  <a:lnTo>
                    <a:pt x="88" y="0"/>
                  </a:lnTo>
                  <a:lnTo>
                    <a:pt x="0" y="235"/>
                  </a:lnTo>
                  <a:lnTo>
                    <a:pt x="24" y="235"/>
                  </a:lnTo>
                  <a:lnTo>
                    <a:pt x="48" y="166"/>
                  </a:lnTo>
                  <a:lnTo>
                    <a:pt x="144" y="166"/>
                  </a:lnTo>
                  <a:lnTo>
                    <a:pt x="168" y="232"/>
                  </a:lnTo>
                  <a:lnTo>
                    <a:pt x="168" y="232"/>
                  </a:lnTo>
                  <a:close/>
                  <a:moveTo>
                    <a:pt x="56" y="147"/>
                  </a:moveTo>
                  <a:lnTo>
                    <a:pt x="96" y="38"/>
                  </a:lnTo>
                  <a:lnTo>
                    <a:pt x="136" y="147"/>
                  </a:lnTo>
                  <a:lnTo>
                    <a:pt x="56" y="147"/>
                  </a:lnTo>
                  <a:lnTo>
                    <a:pt x="56"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grpSp>
      <p:sp>
        <p:nvSpPr>
          <p:cNvPr id="2" name="Title 1"/>
          <p:cNvSpPr>
            <a:spLocks noGrp="1"/>
          </p:cNvSpPr>
          <p:nvPr>
            <p:ph type="title" hasCustomPrompt="1"/>
          </p:nvPr>
        </p:nvSpPr>
        <p:spPr>
          <a:xfrm>
            <a:off x="6406341" y="1591694"/>
            <a:ext cx="5663740" cy="3674613"/>
          </a:xfrm>
        </p:spPr>
        <p:txBody>
          <a:bodyPr lIns="0" tIns="0" rIns="0" bIns="0" anchor="b" anchorCtr="0">
            <a:noAutofit/>
          </a:bodyPr>
          <a:lstStyle>
            <a:lvl1pPr>
              <a:defRPr sz="28430" b="0" spc="-150">
                <a:solidFill>
                  <a:schemeClr val="bg1"/>
                </a:solidFill>
                <a:latin typeface="Arial" panose="020B0604020202020204" pitchFamily="34" charset="0"/>
                <a:cs typeface="Arial" panose="020B0604020202020204" pitchFamily="34" charset="0"/>
              </a:defRPr>
            </a:lvl1pPr>
          </a:lstStyle>
          <a:p>
            <a:r>
              <a:rPr lang="en-US" dirty="0"/>
              <a:t>1</a:t>
            </a:r>
            <a:endParaRPr lang="en-AU" dirty="0"/>
          </a:p>
        </p:txBody>
      </p:sp>
      <p:sp>
        <p:nvSpPr>
          <p:cNvPr id="47" name="Text Placeholder 46"/>
          <p:cNvSpPr>
            <a:spLocks noGrp="1"/>
          </p:cNvSpPr>
          <p:nvPr>
            <p:ph type="body" sz="quarter" idx="10" hasCustomPrompt="1"/>
          </p:nvPr>
        </p:nvSpPr>
        <p:spPr>
          <a:xfrm>
            <a:off x="499227" y="3246828"/>
            <a:ext cx="4123267" cy="357995"/>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AU" dirty="0"/>
              <a:t>Section title</a:t>
            </a:r>
          </a:p>
        </p:txBody>
      </p:sp>
    </p:spTree>
    <p:extLst>
      <p:ext uri="{BB962C8B-B14F-4D97-AF65-F5344CB8AC3E}">
        <p14:creationId xmlns:p14="http://schemas.microsoft.com/office/powerpoint/2010/main" val="3612630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with textur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C1C76C03-A861-3B1C-BDBD-CBDD25A8E0B2}"/>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Background pattern&#10;&#10;Description automatically generated">
            <a:extLst>
              <a:ext uri="{FF2B5EF4-FFF2-40B4-BE49-F238E27FC236}">
                <a16:creationId xmlns:a16="http://schemas.microsoft.com/office/drawing/2014/main" id="{9EFB105B-3345-FC31-A22E-548D125800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75526" y="-4087"/>
            <a:ext cx="4815850" cy="5300483"/>
          </a:xfrm>
          <a:prstGeom prst="rect">
            <a:avLst/>
          </a:prstGeom>
        </p:spPr>
      </p:pic>
      <p:sp>
        <p:nvSpPr>
          <p:cNvPr id="2" name="Title 1">
            <a:extLst>
              <a:ext uri="{FF2B5EF4-FFF2-40B4-BE49-F238E27FC236}">
                <a16:creationId xmlns:a16="http://schemas.microsoft.com/office/drawing/2014/main" id="{14778A2B-6378-0EFB-D785-C42417BD5625}"/>
              </a:ext>
            </a:extLst>
          </p:cNvPr>
          <p:cNvSpPr>
            <a:spLocks noGrp="1"/>
          </p:cNvSpPr>
          <p:nvPr>
            <p:ph type="ctrTitle"/>
          </p:nvPr>
        </p:nvSpPr>
        <p:spPr>
          <a:xfrm>
            <a:off x="695325" y="1523466"/>
            <a:ext cx="5400675" cy="777875"/>
          </a:xfrm>
        </p:spPr>
        <p:txBody>
          <a:bodyPr anchor="t"/>
          <a:lstStyle>
            <a:lvl1pPr algn="l">
              <a:lnSpc>
                <a:spcPct val="90000"/>
              </a:lnSpc>
              <a:defRPr sz="40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F3D445DC-A119-1539-4ADC-A1E4CBE055C5}"/>
              </a:ext>
            </a:extLst>
          </p:cNvPr>
          <p:cNvSpPr>
            <a:spLocks noGrp="1"/>
          </p:cNvSpPr>
          <p:nvPr>
            <p:ph type="subTitle" idx="1"/>
          </p:nvPr>
        </p:nvSpPr>
        <p:spPr>
          <a:xfrm>
            <a:off x="695325" y="2734025"/>
            <a:ext cx="5400675" cy="777875"/>
          </a:xfrm>
        </p:spPr>
        <p:txBody>
          <a:bodyPr anchor="b"/>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pic>
        <p:nvPicPr>
          <p:cNvPr id="9" name="Graphic 8">
            <a:extLst>
              <a:ext uri="{FF2B5EF4-FFF2-40B4-BE49-F238E27FC236}">
                <a16:creationId xmlns:a16="http://schemas.microsoft.com/office/drawing/2014/main" id="{41F6AB33-867E-8716-4951-0EE8AC9E86C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5325" y="403049"/>
            <a:ext cx="2105025" cy="547649"/>
          </a:xfrm>
          <a:prstGeom prst="rect">
            <a:avLst/>
          </a:prstGeom>
        </p:spPr>
      </p:pic>
      <p:cxnSp>
        <p:nvCxnSpPr>
          <p:cNvPr id="12" name="Straight Connector 11">
            <a:extLst>
              <a:ext uri="{FF2B5EF4-FFF2-40B4-BE49-F238E27FC236}">
                <a16:creationId xmlns:a16="http://schemas.microsoft.com/office/drawing/2014/main" id="{03D7C565-43F5-1701-E221-9EB7A17F7271}"/>
              </a:ext>
            </a:extLst>
          </p:cNvPr>
          <p:cNvCxnSpPr/>
          <p:nvPr userDrawn="1"/>
        </p:nvCxnSpPr>
        <p:spPr>
          <a:xfrm>
            <a:off x="690563" y="3870957"/>
            <a:ext cx="566737"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53A008FC-CB41-C52F-EC22-5B02ABFAB189}"/>
              </a:ext>
            </a:extLst>
          </p:cNvPr>
          <p:cNvSpPr>
            <a:spLocks noGrp="1"/>
          </p:cNvSpPr>
          <p:nvPr>
            <p:ph type="body" sz="quarter" idx="10" hasCustomPrompt="1"/>
          </p:nvPr>
        </p:nvSpPr>
        <p:spPr>
          <a:xfrm>
            <a:off x="695325" y="4302893"/>
            <a:ext cx="4645025" cy="168350"/>
          </a:xfrm>
        </p:spPr>
        <p:txBody>
          <a:bodyPr/>
          <a:lstStyle>
            <a:lvl1pPr>
              <a:defRPr sz="1200" b="1"/>
            </a:lvl1pPr>
          </a:lstStyle>
          <a:p>
            <a:pPr lvl="0"/>
            <a:r>
              <a:rPr lang="en-US" dirty="0"/>
              <a:t>First name Last name</a:t>
            </a:r>
            <a:endParaRPr lang="en-AU" dirty="0"/>
          </a:p>
        </p:txBody>
      </p:sp>
      <p:sp>
        <p:nvSpPr>
          <p:cNvPr id="19" name="Text Placeholder 17">
            <a:extLst>
              <a:ext uri="{FF2B5EF4-FFF2-40B4-BE49-F238E27FC236}">
                <a16:creationId xmlns:a16="http://schemas.microsoft.com/office/drawing/2014/main" id="{86607125-3160-D75C-5D0F-A7E3C6E7F340}"/>
              </a:ext>
            </a:extLst>
          </p:cNvPr>
          <p:cNvSpPr>
            <a:spLocks noGrp="1"/>
          </p:cNvSpPr>
          <p:nvPr>
            <p:ph type="body" sz="quarter" idx="11" hasCustomPrompt="1"/>
          </p:nvPr>
        </p:nvSpPr>
        <p:spPr>
          <a:xfrm>
            <a:off x="695325" y="6107907"/>
            <a:ext cx="5400675" cy="302419"/>
          </a:xfrm>
        </p:spPr>
        <p:txBody>
          <a:bodyPr anchor="b"/>
          <a:lstStyle>
            <a:lvl1pPr>
              <a:spcBef>
                <a:spcPts val="0"/>
              </a:spcBef>
              <a:spcAft>
                <a:spcPts val="0"/>
              </a:spcAft>
              <a:defRPr sz="1000" b="0"/>
            </a:lvl1pPr>
          </a:lstStyle>
          <a:p>
            <a:pPr algn="l"/>
            <a:r>
              <a:rPr lang="en-US" sz="1000" dirty="0">
                <a:latin typeface="Arial" panose="020B0604020202020204" pitchFamily="34" charset="0"/>
              </a:rPr>
              <a:t>In-confidence presentation of main findings for Australian Children’s Commissioners</a:t>
            </a:r>
            <a:br>
              <a:rPr lang="en-US" sz="1000" dirty="0">
                <a:latin typeface="Arial" panose="020B0604020202020204" pitchFamily="34" charset="0"/>
              </a:rPr>
            </a:br>
            <a:r>
              <a:rPr lang="en-US" sz="1000" dirty="0">
                <a:latin typeface="Arial" panose="020B0604020202020204" pitchFamily="34" charset="0"/>
              </a:rPr>
              <a:t>(under embargo until 3 April 2023)</a:t>
            </a:r>
          </a:p>
        </p:txBody>
      </p:sp>
      <p:sp>
        <p:nvSpPr>
          <p:cNvPr id="23" name="Text Placeholder 17">
            <a:extLst>
              <a:ext uri="{FF2B5EF4-FFF2-40B4-BE49-F238E27FC236}">
                <a16:creationId xmlns:a16="http://schemas.microsoft.com/office/drawing/2014/main" id="{8D0FEE43-59F5-E148-157E-4888694FD65A}"/>
              </a:ext>
            </a:extLst>
          </p:cNvPr>
          <p:cNvSpPr>
            <a:spLocks noGrp="1"/>
          </p:cNvSpPr>
          <p:nvPr>
            <p:ph type="body" sz="quarter" idx="12" hasCustomPrompt="1"/>
          </p:nvPr>
        </p:nvSpPr>
        <p:spPr>
          <a:xfrm>
            <a:off x="983453" y="4592650"/>
            <a:ext cx="4249737" cy="132544"/>
          </a:xfrm>
        </p:spPr>
        <p:txBody>
          <a:bodyPr/>
          <a:lstStyle>
            <a:lvl1pPr>
              <a:defRPr sz="1200" b="0"/>
            </a:lvl1pPr>
          </a:lstStyle>
          <a:p>
            <a:pPr lvl="0"/>
            <a:r>
              <a:rPr lang="en-US" dirty="0"/>
              <a:t>email</a:t>
            </a:r>
            <a:endParaRPr lang="en-AU" dirty="0"/>
          </a:p>
        </p:txBody>
      </p:sp>
      <p:sp>
        <p:nvSpPr>
          <p:cNvPr id="25" name="Text Placeholder 17">
            <a:extLst>
              <a:ext uri="{FF2B5EF4-FFF2-40B4-BE49-F238E27FC236}">
                <a16:creationId xmlns:a16="http://schemas.microsoft.com/office/drawing/2014/main" id="{9EDA338E-086D-3F13-CCC9-24869E4FBD22}"/>
              </a:ext>
            </a:extLst>
          </p:cNvPr>
          <p:cNvSpPr>
            <a:spLocks noGrp="1"/>
          </p:cNvSpPr>
          <p:nvPr>
            <p:ph type="body" sz="quarter" idx="13" hasCustomPrompt="1"/>
          </p:nvPr>
        </p:nvSpPr>
        <p:spPr>
          <a:xfrm>
            <a:off x="983453" y="4840589"/>
            <a:ext cx="4249737" cy="132544"/>
          </a:xfrm>
        </p:spPr>
        <p:txBody>
          <a:bodyPr/>
          <a:lstStyle>
            <a:lvl1pPr>
              <a:defRPr sz="1200" b="0"/>
            </a:lvl1pPr>
          </a:lstStyle>
          <a:p>
            <a:pPr lvl="0"/>
            <a:r>
              <a:rPr lang="en-US" dirty="0"/>
              <a:t>0400 000 000</a:t>
            </a:r>
            <a:endParaRPr lang="en-AU" dirty="0"/>
          </a:p>
        </p:txBody>
      </p:sp>
      <p:sp>
        <p:nvSpPr>
          <p:cNvPr id="26" name="Text Placeholder 17">
            <a:extLst>
              <a:ext uri="{FF2B5EF4-FFF2-40B4-BE49-F238E27FC236}">
                <a16:creationId xmlns:a16="http://schemas.microsoft.com/office/drawing/2014/main" id="{DDBB4BDF-D72E-FE1B-6307-1647FEBE4E80}"/>
              </a:ext>
            </a:extLst>
          </p:cNvPr>
          <p:cNvSpPr>
            <a:spLocks noGrp="1"/>
          </p:cNvSpPr>
          <p:nvPr>
            <p:ph type="body" sz="quarter" idx="14" hasCustomPrompt="1"/>
          </p:nvPr>
        </p:nvSpPr>
        <p:spPr>
          <a:xfrm>
            <a:off x="695325" y="5212221"/>
            <a:ext cx="5400675" cy="302419"/>
          </a:xfrm>
        </p:spPr>
        <p:txBody>
          <a:bodyPr anchor="t"/>
          <a:lstStyle>
            <a:lvl1pPr>
              <a:spcBef>
                <a:spcPts val="0"/>
              </a:spcBef>
              <a:spcAft>
                <a:spcPts val="0"/>
              </a:spcAft>
              <a:defRPr sz="1000" b="0"/>
            </a:lvl1pPr>
          </a:lstStyle>
          <a:p>
            <a:pPr algn="l"/>
            <a:r>
              <a:rPr lang="en-US" sz="1000" dirty="0">
                <a:latin typeface="Arial" panose="020B0604020202020204" pitchFamily="34" charset="0"/>
              </a:rPr>
              <a:t>Professor of Law and Public Health, Australian Centre for Health Law Research, QUT</a:t>
            </a:r>
          </a:p>
          <a:p>
            <a:pPr algn="l"/>
            <a:r>
              <a:rPr lang="en-US" sz="1000" dirty="0">
                <a:latin typeface="Arial" panose="020B0604020202020204" pitchFamily="34" charset="0"/>
              </a:rPr>
              <a:t>Adjunct Professor, Johns Hopkins University, Bloomberg School of Public Health</a:t>
            </a:r>
          </a:p>
          <a:p>
            <a:pPr algn="l"/>
            <a:r>
              <a:rPr lang="en-US" sz="1000" dirty="0">
                <a:latin typeface="Arial" panose="020B0604020202020204" pitchFamily="34" charset="0"/>
              </a:rPr>
              <a:t>Lead Investigator, Australian Child Maltreatment Study</a:t>
            </a:r>
          </a:p>
        </p:txBody>
      </p:sp>
      <p:sp>
        <p:nvSpPr>
          <p:cNvPr id="28" name="Text Placeholder 17">
            <a:extLst>
              <a:ext uri="{FF2B5EF4-FFF2-40B4-BE49-F238E27FC236}">
                <a16:creationId xmlns:a16="http://schemas.microsoft.com/office/drawing/2014/main" id="{BABBD1A0-3DF1-1205-ACD0-408188CD58CE}"/>
              </a:ext>
            </a:extLst>
          </p:cNvPr>
          <p:cNvSpPr>
            <a:spLocks noGrp="1"/>
          </p:cNvSpPr>
          <p:nvPr>
            <p:ph type="body" sz="quarter" idx="15" hasCustomPrompt="1"/>
          </p:nvPr>
        </p:nvSpPr>
        <p:spPr>
          <a:xfrm>
            <a:off x="8509000" y="6262607"/>
            <a:ext cx="2973451" cy="119143"/>
          </a:xfrm>
        </p:spPr>
        <p:txBody>
          <a:bodyPr/>
          <a:lstStyle>
            <a:lvl1pPr algn="r">
              <a:defRPr sz="1200" b="1"/>
            </a:lvl1pPr>
          </a:lstStyle>
          <a:p>
            <a:pPr lvl="0"/>
            <a:r>
              <a:rPr lang="en-US" dirty="0"/>
              <a:t>Day Month Year</a:t>
            </a:r>
            <a:endParaRPr lang="en-AU" dirty="0"/>
          </a:p>
        </p:txBody>
      </p:sp>
    </p:spTree>
    <p:extLst>
      <p:ext uri="{BB962C8B-B14F-4D97-AF65-F5344CB8AC3E}">
        <p14:creationId xmlns:p14="http://schemas.microsoft.com/office/powerpoint/2010/main" val="38617534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light blue">
    <p:bg>
      <p:bgPr>
        <a:solidFill>
          <a:schemeClr val="bg2"/>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9EFB105B-3345-FC31-A22E-548D125800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75526" y="-4087"/>
            <a:ext cx="4815850" cy="5300483"/>
          </a:xfrm>
          <a:prstGeom prst="rect">
            <a:avLst/>
          </a:prstGeom>
        </p:spPr>
      </p:pic>
      <p:sp>
        <p:nvSpPr>
          <p:cNvPr id="2" name="Title 1">
            <a:extLst>
              <a:ext uri="{FF2B5EF4-FFF2-40B4-BE49-F238E27FC236}">
                <a16:creationId xmlns:a16="http://schemas.microsoft.com/office/drawing/2014/main" id="{14778A2B-6378-0EFB-D785-C42417BD5625}"/>
              </a:ext>
            </a:extLst>
          </p:cNvPr>
          <p:cNvSpPr>
            <a:spLocks noGrp="1"/>
          </p:cNvSpPr>
          <p:nvPr>
            <p:ph type="ctrTitle"/>
          </p:nvPr>
        </p:nvSpPr>
        <p:spPr>
          <a:xfrm>
            <a:off x="695324" y="1523466"/>
            <a:ext cx="5400675" cy="777875"/>
          </a:xfrm>
        </p:spPr>
        <p:txBody>
          <a:bodyPr anchor="t"/>
          <a:lstStyle>
            <a:lvl1pPr algn="l">
              <a:lnSpc>
                <a:spcPct val="90000"/>
              </a:lnSpc>
              <a:defRPr sz="40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F3D445DC-A119-1539-4ADC-A1E4CBE055C5}"/>
              </a:ext>
            </a:extLst>
          </p:cNvPr>
          <p:cNvSpPr>
            <a:spLocks noGrp="1"/>
          </p:cNvSpPr>
          <p:nvPr>
            <p:ph type="subTitle" idx="1"/>
          </p:nvPr>
        </p:nvSpPr>
        <p:spPr>
          <a:xfrm>
            <a:off x="695324" y="2734025"/>
            <a:ext cx="5400675" cy="777875"/>
          </a:xfrm>
        </p:spPr>
        <p:txBody>
          <a:bodyPr anchor="b"/>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pic>
        <p:nvPicPr>
          <p:cNvPr id="9" name="Graphic 8">
            <a:extLst>
              <a:ext uri="{FF2B5EF4-FFF2-40B4-BE49-F238E27FC236}">
                <a16:creationId xmlns:a16="http://schemas.microsoft.com/office/drawing/2014/main" id="{41F6AB33-867E-8716-4951-0EE8AC9E86C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5325" y="403049"/>
            <a:ext cx="2105025" cy="547649"/>
          </a:xfrm>
          <a:prstGeom prst="rect">
            <a:avLst/>
          </a:prstGeom>
        </p:spPr>
      </p:pic>
      <p:cxnSp>
        <p:nvCxnSpPr>
          <p:cNvPr id="12" name="Straight Connector 11">
            <a:extLst>
              <a:ext uri="{FF2B5EF4-FFF2-40B4-BE49-F238E27FC236}">
                <a16:creationId xmlns:a16="http://schemas.microsoft.com/office/drawing/2014/main" id="{03D7C565-43F5-1701-E221-9EB7A17F7271}"/>
              </a:ext>
            </a:extLst>
          </p:cNvPr>
          <p:cNvCxnSpPr/>
          <p:nvPr userDrawn="1"/>
        </p:nvCxnSpPr>
        <p:spPr>
          <a:xfrm>
            <a:off x="690563" y="3870957"/>
            <a:ext cx="566737"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53A008FC-CB41-C52F-EC22-5B02ABFAB189}"/>
              </a:ext>
            </a:extLst>
          </p:cNvPr>
          <p:cNvSpPr>
            <a:spLocks noGrp="1"/>
          </p:cNvSpPr>
          <p:nvPr>
            <p:ph type="body" sz="quarter" idx="10" hasCustomPrompt="1"/>
          </p:nvPr>
        </p:nvSpPr>
        <p:spPr>
          <a:xfrm>
            <a:off x="695325" y="4302893"/>
            <a:ext cx="4645025" cy="168350"/>
          </a:xfrm>
        </p:spPr>
        <p:txBody>
          <a:bodyPr/>
          <a:lstStyle>
            <a:lvl1pPr>
              <a:defRPr sz="1200" b="1"/>
            </a:lvl1pPr>
          </a:lstStyle>
          <a:p>
            <a:pPr lvl="0"/>
            <a:r>
              <a:rPr lang="en-US" dirty="0"/>
              <a:t>First name Last name</a:t>
            </a:r>
            <a:endParaRPr lang="en-AU" dirty="0"/>
          </a:p>
        </p:txBody>
      </p:sp>
      <p:sp>
        <p:nvSpPr>
          <p:cNvPr id="19" name="Text Placeholder 17">
            <a:extLst>
              <a:ext uri="{FF2B5EF4-FFF2-40B4-BE49-F238E27FC236}">
                <a16:creationId xmlns:a16="http://schemas.microsoft.com/office/drawing/2014/main" id="{86607125-3160-D75C-5D0F-A7E3C6E7F340}"/>
              </a:ext>
            </a:extLst>
          </p:cNvPr>
          <p:cNvSpPr>
            <a:spLocks noGrp="1"/>
          </p:cNvSpPr>
          <p:nvPr>
            <p:ph type="body" sz="quarter" idx="11" hasCustomPrompt="1"/>
          </p:nvPr>
        </p:nvSpPr>
        <p:spPr>
          <a:xfrm>
            <a:off x="695325" y="6107907"/>
            <a:ext cx="5400675" cy="302419"/>
          </a:xfrm>
        </p:spPr>
        <p:txBody>
          <a:bodyPr anchor="b"/>
          <a:lstStyle>
            <a:lvl1pPr>
              <a:spcBef>
                <a:spcPts val="0"/>
              </a:spcBef>
              <a:spcAft>
                <a:spcPts val="0"/>
              </a:spcAft>
              <a:defRPr sz="1000" b="0"/>
            </a:lvl1pPr>
          </a:lstStyle>
          <a:p>
            <a:pPr algn="l"/>
            <a:r>
              <a:rPr lang="en-US" sz="1000" dirty="0">
                <a:latin typeface="Arial" panose="020B0604020202020204" pitchFamily="34" charset="0"/>
              </a:rPr>
              <a:t>In-confidence presentation of main findings for Australian Children’s Commissioners</a:t>
            </a:r>
            <a:br>
              <a:rPr lang="en-US" sz="1000" dirty="0">
                <a:latin typeface="Arial" panose="020B0604020202020204" pitchFamily="34" charset="0"/>
              </a:rPr>
            </a:br>
            <a:r>
              <a:rPr lang="en-US" sz="1000" dirty="0">
                <a:latin typeface="Arial" panose="020B0604020202020204" pitchFamily="34" charset="0"/>
              </a:rPr>
              <a:t>(under embargo until 3 April 2023)</a:t>
            </a:r>
          </a:p>
        </p:txBody>
      </p:sp>
      <p:sp>
        <p:nvSpPr>
          <p:cNvPr id="23" name="Text Placeholder 17">
            <a:extLst>
              <a:ext uri="{FF2B5EF4-FFF2-40B4-BE49-F238E27FC236}">
                <a16:creationId xmlns:a16="http://schemas.microsoft.com/office/drawing/2014/main" id="{8D0FEE43-59F5-E148-157E-4888694FD65A}"/>
              </a:ext>
            </a:extLst>
          </p:cNvPr>
          <p:cNvSpPr>
            <a:spLocks noGrp="1"/>
          </p:cNvSpPr>
          <p:nvPr>
            <p:ph type="body" sz="quarter" idx="12" hasCustomPrompt="1"/>
          </p:nvPr>
        </p:nvSpPr>
        <p:spPr>
          <a:xfrm>
            <a:off x="983453" y="4592650"/>
            <a:ext cx="4249737" cy="132544"/>
          </a:xfrm>
        </p:spPr>
        <p:txBody>
          <a:bodyPr/>
          <a:lstStyle>
            <a:lvl1pPr>
              <a:defRPr sz="1200" b="0"/>
            </a:lvl1pPr>
          </a:lstStyle>
          <a:p>
            <a:pPr lvl="0"/>
            <a:r>
              <a:rPr lang="en-US" dirty="0"/>
              <a:t>email</a:t>
            </a:r>
            <a:endParaRPr lang="en-AU" dirty="0"/>
          </a:p>
        </p:txBody>
      </p:sp>
      <p:sp>
        <p:nvSpPr>
          <p:cNvPr id="25" name="Text Placeholder 17">
            <a:extLst>
              <a:ext uri="{FF2B5EF4-FFF2-40B4-BE49-F238E27FC236}">
                <a16:creationId xmlns:a16="http://schemas.microsoft.com/office/drawing/2014/main" id="{9EDA338E-086D-3F13-CCC9-24869E4FBD22}"/>
              </a:ext>
            </a:extLst>
          </p:cNvPr>
          <p:cNvSpPr>
            <a:spLocks noGrp="1"/>
          </p:cNvSpPr>
          <p:nvPr>
            <p:ph type="body" sz="quarter" idx="13" hasCustomPrompt="1"/>
          </p:nvPr>
        </p:nvSpPr>
        <p:spPr>
          <a:xfrm>
            <a:off x="983453" y="4840589"/>
            <a:ext cx="4249737" cy="132544"/>
          </a:xfrm>
        </p:spPr>
        <p:txBody>
          <a:bodyPr/>
          <a:lstStyle>
            <a:lvl1pPr>
              <a:defRPr sz="1200" b="0"/>
            </a:lvl1pPr>
          </a:lstStyle>
          <a:p>
            <a:pPr lvl="0"/>
            <a:r>
              <a:rPr lang="en-US" dirty="0"/>
              <a:t>0400 000 000</a:t>
            </a:r>
            <a:endParaRPr lang="en-AU" dirty="0"/>
          </a:p>
        </p:txBody>
      </p:sp>
      <p:sp>
        <p:nvSpPr>
          <p:cNvPr id="26" name="Text Placeholder 17">
            <a:extLst>
              <a:ext uri="{FF2B5EF4-FFF2-40B4-BE49-F238E27FC236}">
                <a16:creationId xmlns:a16="http://schemas.microsoft.com/office/drawing/2014/main" id="{DDBB4BDF-D72E-FE1B-6307-1647FEBE4E80}"/>
              </a:ext>
            </a:extLst>
          </p:cNvPr>
          <p:cNvSpPr>
            <a:spLocks noGrp="1"/>
          </p:cNvSpPr>
          <p:nvPr>
            <p:ph type="body" sz="quarter" idx="14" hasCustomPrompt="1"/>
          </p:nvPr>
        </p:nvSpPr>
        <p:spPr>
          <a:xfrm>
            <a:off x="695325" y="5212221"/>
            <a:ext cx="5400675" cy="302419"/>
          </a:xfrm>
        </p:spPr>
        <p:txBody>
          <a:bodyPr anchor="t"/>
          <a:lstStyle>
            <a:lvl1pPr>
              <a:spcBef>
                <a:spcPts val="0"/>
              </a:spcBef>
              <a:spcAft>
                <a:spcPts val="0"/>
              </a:spcAft>
              <a:defRPr sz="1000" b="0"/>
            </a:lvl1pPr>
          </a:lstStyle>
          <a:p>
            <a:pPr algn="l"/>
            <a:r>
              <a:rPr lang="en-US" sz="1000" dirty="0">
                <a:latin typeface="Arial" panose="020B0604020202020204" pitchFamily="34" charset="0"/>
              </a:rPr>
              <a:t>Professor of Law and Public Health, Australian Centre for Health Law Research, QUT</a:t>
            </a:r>
          </a:p>
          <a:p>
            <a:pPr algn="l"/>
            <a:r>
              <a:rPr lang="en-US" sz="1000" dirty="0">
                <a:latin typeface="Arial" panose="020B0604020202020204" pitchFamily="34" charset="0"/>
              </a:rPr>
              <a:t>Adjunct Professor, Johns Hopkins University, Bloomberg School of Public Health</a:t>
            </a:r>
          </a:p>
          <a:p>
            <a:pPr algn="l"/>
            <a:r>
              <a:rPr lang="en-US" sz="1000" dirty="0">
                <a:latin typeface="Arial" panose="020B0604020202020204" pitchFamily="34" charset="0"/>
              </a:rPr>
              <a:t>Lead Investigator, Australian Child Maltreatment Study</a:t>
            </a:r>
          </a:p>
        </p:txBody>
      </p:sp>
      <p:sp>
        <p:nvSpPr>
          <p:cNvPr id="28" name="Text Placeholder 17">
            <a:extLst>
              <a:ext uri="{FF2B5EF4-FFF2-40B4-BE49-F238E27FC236}">
                <a16:creationId xmlns:a16="http://schemas.microsoft.com/office/drawing/2014/main" id="{BABBD1A0-3DF1-1205-ACD0-408188CD58CE}"/>
              </a:ext>
            </a:extLst>
          </p:cNvPr>
          <p:cNvSpPr>
            <a:spLocks noGrp="1"/>
          </p:cNvSpPr>
          <p:nvPr>
            <p:ph type="body" sz="quarter" idx="15" hasCustomPrompt="1"/>
          </p:nvPr>
        </p:nvSpPr>
        <p:spPr>
          <a:xfrm>
            <a:off x="8509000" y="6262607"/>
            <a:ext cx="2973451" cy="119143"/>
          </a:xfrm>
        </p:spPr>
        <p:txBody>
          <a:bodyPr/>
          <a:lstStyle>
            <a:lvl1pPr algn="r">
              <a:defRPr sz="1200" b="1"/>
            </a:lvl1pPr>
          </a:lstStyle>
          <a:p>
            <a:pPr lvl="0"/>
            <a:r>
              <a:rPr lang="en-US" dirty="0"/>
              <a:t>Day Month Year</a:t>
            </a:r>
            <a:endParaRPr lang="en-AU" dirty="0"/>
          </a:p>
        </p:txBody>
      </p:sp>
    </p:spTree>
    <p:extLst>
      <p:ext uri="{BB962C8B-B14F-4D97-AF65-F5344CB8AC3E}">
        <p14:creationId xmlns:p14="http://schemas.microsoft.com/office/powerpoint/2010/main" val="10620207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navy">
    <p:bg>
      <p:bgPr>
        <a:solidFill>
          <a:schemeClr val="tx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9EFB105B-3345-FC31-A22E-548D12580081}"/>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375526" y="-4087"/>
            <a:ext cx="4815850" cy="5300483"/>
          </a:xfrm>
          <a:prstGeom prst="rect">
            <a:avLst/>
          </a:prstGeom>
        </p:spPr>
      </p:pic>
      <p:sp>
        <p:nvSpPr>
          <p:cNvPr id="2" name="Title 1">
            <a:extLst>
              <a:ext uri="{FF2B5EF4-FFF2-40B4-BE49-F238E27FC236}">
                <a16:creationId xmlns:a16="http://schemas.microsoft.com/office/drawing/2014/main" id="{14778A2B-6378-0EFB-D785-C42417BD5625}"/>
              </a:ext>
            </a:extLst>
          </p:cNvPr>
          <p:cNvSpPr>
            <a:spLocks noGrp="1"/>
          </p:cNvSpPr>
          <p:nvPr>
            <p:ph type="ctrTitle"/>
          </p:nvPr>
        </p:nvSpPr>
        <p:spPr>
          <a:xfrm>
            <a:off x="695324" y="1523466"/>
            <a:ext cx="5400675" cy="777875"/>
          </a:xfrm>
        </p:spPr>
        <p:txBody>
          <a:bodyPr anchor="t"/>
          <a:lstStyle>
            <a:lvl1pPr algn="l">
              <a:lnSpc>
                <a:spcPct val="90000"/>
              </a:lnSpc>
              <a:defRPr sz="4000">
                <a:solidFill>
                  <a:schemeClr val="bg1"/>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F3D445DC-A119-1539-4ADC-A1E4CBE055C5}"/>
              </a:ext>
            </a:extLst>
          </p:cNvPr>
          <p:cNvSpPr>
            <a:spLocks noGrp="1"/>
          </p:cNvSpPr>
          <p:nvPr>
            <p:ph type="subTitle" idx="1"/>
          </p:nvPr>
        </p:nvSpPr>
        <p:spPr>
          <a:xfrm>
            <a:off x="695324" y="2734025"/>
            <a:ext cx="5400675" cy="777875"/>
          </a:xfrm>
        </p:spPr>
        <p:txBody>
          <a:bodyPr anchor="b"/>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pic>
        <p:nvPicPr>
          <p:cNvPr id="9" name="Graphic 8">
            <a:extLst>
              <a:ext uri="{FF2B5EF4-FFF2-40B4-BE49-F238E27FC236}">
                <a16:creationId xmlns:a16="http://schemas.microsoft.com/office/drawing/2014/main" id="{41F6AB33-867E-8716-4951-0EE8AC9E86C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5325" y="403049"/>
            <a:ext cx="2105025" cy="547649"/>
          </a:xfrm>
          <a:prstGeom prst="rect">
            <a:avLst/>
          </a:prstGeom>
        </p:spPr>
      </p:pic>
      <p:cxnSp>
        <p:nvCxnSpPr>
          <p:cNvPr id="12" name="Straight Connector 11">
            <a:extLst>
              <a:ext uri="{FF2B5EF4-FFF2-40B4-BE49-F238E27FC236}">
                <a16:creationId xmlns:a16="http://schemas.microsoft.com/office/drawing/2014/main" id="{03D7C565-43F5-1701-E221-9EB7A17F7271}"/>
              </a:ext>
            </a:extLst>
          </p:cNvPr>
          <p:cNvCxnSpPr/>
          <p:nvPr userDrawn="1"/>
        </p:nvCxnSpPr>
        <p:spPr>
          <a:xfrm>
            <a:off x="690563" y="3870957"/>
            <a:ext cx="566737"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53A008FC-CB41-C52F-EC22-5B02ABFAB189}"/>
              </a:ext>
            </a:extLst>
          </p:cNvPr>
          <p:cNvSpPr>
            <a:spLocks noGrp="1"/>
          </p:cNvSpPr>
          <p:nvPr>
            <p:ph type="body" sz="quarter" idx="10" hasCustomPrompt="1"/>
          </p:nvPr>
        </p:nvSpPr>
        <p:spPr>
          <a:xfrm>
            <a:off x="695325" y="4302893"/>
            <a:ext cx="4645025" cy="168350"/>
          </a:xfrm>
        </p:spPr>
        <p:txBody>
          <a:bodyPr/>
          <a:lstStyle>
            <a:lvl1pPr>
              <a:defRPr sz="1200" b="1">
                <a:solidFill>
                  <a:schemeClr val="bg1"/>
                </a:solidFill>
              </a:defRPr>
            </a:lvl1pPr>
          </a:lstStyle>
          <a:p>
            <a:pPr lvl="0"/>
            <a:r>
              <a:rPr lang="en-US" dirty="0"/>
              <a:t>First name Last name</a:t>
            </a:r>
            <a:endParaRPr lang="en-AU" dirty="0"/>
          </a:p>
        </p:txBody>
      </p:sp>
      <p:sp>
        <p:nvSpPr>
          <p:cNvPr id="19" name="Text Placeholder 17">
            <a:extLst>
              <a:ext uri="{FF2B5EF4-FFF2-40B4-BE49-F238E27FC236}">
                <a16:creationId xmlns:a16="http://schemas.microsoft.com/office/drawing/2014/main" id="{86607125-3160-D75C-5D0F-A7E3C6E7F340}"/>
              </a:ext>
            </a:extLst>
          </p:cNvPr>
          <p:cNvSpPr>
            <a:spLocks noGrp="1"/>
          </p:cNvSpPr>
          <p:nvPr>
            <p:ph type="body" sz="quarter" idx="11" hasCustomPrompt="1"/>
          </p:nvPr>
        </p:nvSpPr>
        <p:spPr>
          <a:xfrm>
            <a:off x="695325" y="6107907"/>
            <a:ext cx="5400675" cy="302419"/>
          </a:xfrm>
        </p:spPr>
        <p:txBody>
          <a:bodyPr anchor="b"/>
          <a:lstStyle>
            <a:lvl1pPr>
              <a:spcBef>
                <a:spcPts val="0"/>
              </a:spcBef>
              <a:spcAft>
                <a:spcPts val="0"/>
              </a:spcAft>
              <a:defRPr sz="1000" b="0">
                <a:solidFill>
                  <a:schemeClr val="bg1"/>
                </a:solidFill>
              </a:defRPr>
            </a:lvl1pPr>
          </a:lstStyle>
          <a:p>
            <a:pPr algn="l"/>
            <a:r>
              <a:rPr lang="en-US" sz="1000" dirty="0">
                <a:latin typeface="Arial" panose="020B0604020202020204" pitchFamily="34" charset="0"/>
              </a:rPr>
              <a:t>In-confidence presentation of main findings for Australian Children’s Commissioners</a:t>
            </a:r>
            <a:br>
              <a:rPr lang="en-US" sz="1000" dirty="0">
                <a:latin typeface="Arial" panose="020B0604020202020204" pitchFamily="34" charset="0"/>
              </a:rPr>
            </a:br>
            <a:r>
              <a:rPr lang="en-US" sz="1000" dirty="0">
                <a:latin typeface="Arial" panose="020B0604020202020204" pitchFamily="34" charset="0"/>
              </a:rPr>
              <a:t>(under embargo until 3 April 2023)</a:t>
            </a:r>
          </a:p>
        </p:txBody>
      </p:sp>
      <p:sp>
        <p:nvSpPr>
          <p:cNvPr id="23" name="Text Placeholder 17">
            <a:extLst>
              <a:ext uri="{FF2B5EF4-FFF2-40B4-BE49-F238E27FC236}">
                <a16:creationId xmlns:a16="http://schemas.microsoft.com/office/drawing/2014/main" id="{8D0FEE43-59F5-E148-157E-4888694FD65A}"/>
              </a:ext>
            </a:extLst>
          </p:cNvPr>
          <p:cNvSpPr>
            <a:spLocks noGrp="1"/>
          </p:cNvSpPr>
          <p:nvPr>
            <p:ph type="body" sz="quarter" idx="12" hasCustomPrompt="1"/>
          </p:nvPr>
        </p:nvSpPr>
        <p:spPr>
          <a:xfrm>
            <a:off x="983453" y="4592650"/>
            <a:ext cx="4249737" cy="132544"/>
          </a:xfrm>
        </p:spPr>
        <p:txBody>
          <a:bodyPr/>
          <a:lstStyle>
            <a:lvl1pPr>
              <a:defRPr sz="1200" b="0">
                <a:solidFill>
                  <a:schemeClr val="bg1"/>
                </a:solidFill>
              </a:defRPr>
            </a:lvl1pPr>
          </a:lstStyle>
          <a:p>
            <a:pPr lvl="0"/>
            <a:r>
              <a:rPr lang="en-US" dirty="0"/>
              <a:t>email</a:t>
            </a:r>
            <a:endParaRPr lang="en-AU" dirty="0"/>
          </a:p>
        </p:txBody>
      </p:sp>
      <p:sp>
        <p:nvSpPr>
          <p:cNvPr id="25" name="Text Placeholder 17">
            <a:extLst>
              <a:ext uri="{FF2B5EF4-FFF2-40B4-BE49-F238E27FC236}">
                <a16:creationId xmlns:a16="http://schemas.microsoft.com/office/drawing/2014/main" id="{9EDA338E-086D-3F13-CCC9-24869E4FBD22}"/>
              </a:ext>
            </a:extLst>
          </p:cNvPr>
          <p:cNvSpPr>
            <a:spLocks noGrp="1"/>
          </p:cNvSpPr>
          <p:nvPr>
            <p:ph type="body" sz="quarter" idx="13" hasCustomPrompt="1"/>
          </p:nvPr>
        </p:nvSpPr>
        <p:spPr>
          <a:xfrm>
            <a:off x="983453" y="4840589"/>
            <a:ext cx="4249737" cy="132544"/>
          </a:xfrm>
        </p:spPr>
        <p:txBody>
          <a:bodyPr/>
          <a:lstStyle>
            <a:lvl1pPr>
              <a:defRPr sz="1200" b="0">
                <a:solidFill>
                  <a:schemeClr val="bg1"/>
                </a:solidFill>
              </a:defRPr>
            </a:lvl1pPr>
          </a:lstStyle>
          <a:p>
            <a:pPr lvl="0"/>
            <a:r>
              <a:rPr lang="en-US" dirty="0"/>
              <a:t>0400 000 000</a:t>
            </a:r>
            <a:endParaRPr lang="en-AU" dirty="0"/>
          </a:p>
        </p:txBody>
      </p:sp>
      <p:sp>
        <p:nvSpPr>
          <p:cNvPr id="26" name="Text Placeholder 17">
            <a:extLst>
              <a:ext uri="{FF2B5EF4-FFF2-40B4-BE49-F238E27FC236}">
                <a16:creationId xmlns:a16="http://schemas.microsoft.com/office/drawing/2014/main" id="{DDBB4BDF-D72E-FE1B-6307-1647FEBE4E80}"/>
              </a:ext>
            </a:extLst>
          </p:cNvPr>
          <p:cNvSpPr>
            <a:spLocks noGrp="1"/>
          </p:cNvSpPr>
          <p:nvPr>
            <p:ph type="body" sz="quarter" idx="14" hasCustomPrompt="1"/>
          </p:nvPr>
        </p:nvSpPr>
        <p:spPr>
          <a:xfrm>
            <a:off x="695325" y="5212221"/>
            <a:ext cx="5400675" cy="302419"/>
          </a:xfrm>
        </p:spPr>
        <p:txBody>
          <a:bodyPr anchor="t"/>
          <a:lstStyle>
            <a:lvl1pPr>
              <a:spcBef>
                <a:spcPts val="0"/>
              </a:spcBef>
              <a:spcAft>
                <a:spcPts val="0"/>
              </a:spcAft>
              <a:defRPr sz="1000" b="0">
                <a:solidFill>
                  <a:schemeClr val="bg1"/>
                </a:solidFill>
              </a:defRPr>
            </a:lvl1pPr>
          </a:lstStyle>
          <a:p>
            <a:pPr algn="l"/>
            <a:r>
              <a:rPr lang="en-US" sz="1000" dirty="0">
                <a:latin typeface="Arial" panose="020B0604020202020204" pitchFamily="34" charset="0"/>
              </a:rPr>
              <a:t>Professor of Law and Public Health, Australian Centre for Health Law Research, QUT</a:t>
            </a:r>
          </a:p>
          <a:p>
            <a:pPr algn="l"/>
            <a:r>
              <a:rPr lang="en-US" sz="1000" dirty="0">
                <a:latin typeface="Arial" panose="020B0604020202020204" pitchFamily="34" charset="0"/>
              </a:rPr>
              <a:t>Adjunct Professor, Johns Hopkins University, Bloomberg School of Public Health</a:t>
            </a:r>
          </a:p>
          <a:p>
            <a:pPr algn="l"/>
            <a:r>
              <a:rPr lang="en-US" sz="1000" dirty="0">
                <a:latin typeface="Arial" panose="020B0604020202020204" pitchFamily="34" charset="0"/>
              </a:rPr>
              <a:t>Lead Investigator, Australian Child Maltreatment Study</a:t>
            </a:r>
          </a:p>
        </p:txBody>
      </p:sp>
      <p:sp>
        <p:nvSpPr>
          <p:cNvPr id="28" name="Text Placeholder 17">
            <a:extLst>
              <a:ext uri="{FF2B5EF4-FFF2-40B4-BE49-F238E27FC236}">
                <a16:creationId xmlns:a16="http://schemas.microsoft.com/office/drawing/2014/main" id="{BABBD1A0-3DF1-1205-ACD0-408188CD58CE}"/>
              </a:ext>
            </a:extLst>
          </p:cNvPr>
          <p:cNvSpPr>
            <a:spLocks noGrp="1"/>
          </p:cNvSpPr>
          <p:nvPr>
            <p:ph type="body" sz="quarter" idx="15" hasCustomPrompt="1"/>
          </p:nvPr>
        </p:nvSpPr>
        <p:spPr>
          <a:xfrm>
            <a:off x="8509000" y="6262607"/>
            <a:ext cx="2973451" cy="119143"/>
          </a:xfrm>
        </p:spPr>
        <p:txBody>
          <a:bodyPr/>
          <a:lstStyle>
            <a:lvl1pPr algn="r">
              <a:defRPr sz="1200" b="1">
                <a:solidFill>
                  <a:schemeClr val="bg1"/>
                </a:solidFill>
              </a:defRPr>
            </a:lvl1pPr>
          </a:lstStyle>
          <a:p>
            <a:pPr lvl="0"/>
            <a:r>
              <a:rPr lang="en-US" dirty="0"/>
              <a:t>Day Month Year</a:t>
            </a:r>
            <a:endParaRPr lang="en-AU" dirty="0"/>
          </a:p>
        </p:txBody>
      </p:sp>
    </p:spTree>
    <p:extLst>
      <p:ext uri="{BB962C8B-B14F-4D97-AF65-F5344CB8AC3E}">
        <p14:creationId xmlns:p14="http://schemas.microsoft.com/office/powerpoint/2010/main" val="37499283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ED411-C3EF-0A1D-F756-7A2D048924B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A6C76D6-CC57-7925-C447-6E8C795080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4C872F9-5637-1A1F-8CDA-E4E3EC2BB0C2}"/>
              </a:ext>
            </a:extLst>
          </p:cNvPr>
          <p:cNvSpPr>
            <a:spLocks noGrp="1"/>
          </p:cNvSpPr>
          <p:nvPr>
            <p:ph type="dt" sz="half" idx="10"/>
          </p:nvPr>
        </p:nvSpPr>
        <p:spPr/>
        <p:txBody>
          <a:bodyPr/>
          <a:lstStyle/>
          <a:p>
            <a:fld id="{A2233B31-EE35-4659-8001-10585B8845F7}" type="datetimeFigureOut">
              <a:rPr lang="en-AU" smtClean="0"/>
              <a:t>23/3/2026</a:t>
            </a:fld>
            <a:endParaRPr lang="en-AU"/>
          </a:p>
        </p:txBody>
      </p:sp>
      <p:sp>
        <p:nvSpPr>
          <p:cNvPr id="5" name="Footer Placeholder 4">
            <a:extLst>
              <a:ext uri="{FF2B5EF4-FFF2-40B4-BE49-F238E27FC236}">
                <a16:creationId xmlns:a16="http://schemas.microsoft.com/office/drawing/2014/main" id="{CF167B9B-4962-E9C1-3616-BEE823C99C4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BD38839-564B-6270-C49E-4B0F50AF6F7F}"/>
              </a:ext>
            </a:extLst>
          </p:cNvPr>
          <p:cNvSpPr>
            <a:spLocks noGrp="1"/>
          </p:cNvSpPr>
          <p:nvPr>
            <p:ph type="sldNum" sz="quarter" idx="12"/>
          </p:nvPr>
        </p:nvSpPr>
        <p:spPr/>
        <p:txBody>
          <a:bodyPr/>
          <a:lstStyle/>
          <a:p>
            <a:fld id="{1DD0C6D9-A66D-4E80-AD55-6081DBB239DD}" type="slidenum">
              <a:rPr lang="en-AU" smtClean="0"/>
              <a:t>‹#›</a:t>
            </a:fld>
            <a:endParaRPr lang="en-AU"/>
          </a:p>
        </p:txBody>
      </p:sp>
    </p:spTree>
    <p:extLst>
      <p:ext uri="{BB962C8B-B14F-4D97-AF65-F5344CB8AC3E}">
        <p14:creationId xmlns:p14="http://schemas.microsoft.com/office/powerpoint/2010/main" val="2961607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light blu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78A2B-6378-0EFB-D785-C42417BD5625}"/>
              </a:ext>
            </a:extLst>
          </p:cNvPr>
          <p:cNvSpPr>
            <a:spLocks noGrp="1"/>
          </p:cNvSpPr>
          <p:nvPr>
            <p:ph type="ctrTitle" hasCustomPrompt="1"/>
          </p:nvPr>
        </p:nvSpPr>
        <p:spPr>
          <a:xfrm>
            <a:off x="728444" y="2484643"/>
            <a:ext cx="6123206" cy="2615995"/>
          </a:xfrm>
        </p:spPr>
        <p:txBody>
          <a:bodyPr anchor="t"/>
          <a:lstStyle>
            <a:lvl1pPr algn="l">
              <a:defRPr sz="4000">
                <a:solidFill>
                  <a:schemeClr val="tx1"/>
                </a:solidFill>
              </a:defRPr>
            </a:lvl1pPr>
          </a:lstStyle>
          <a:p>
            <a:r>
              <a:rPr lang="en-US" dirty="0"/>
              <a:t>Title to go here over a few lines</a:t>
            </a:r>
            <a:endParaRPr lang="en-AU" dirty="0"/>
          </a:p>
        </p:txBody>
      </p:sp>
      <p:sp>
        <p:nvSpPr>
          <p:cNvPr id="3" name="Subtitle 2">
            <a:extLst>
              <a:ext uri="{FF2B5EF4-FFF2-40B4-BE49-F238E27FC236}">
                <a16:creationId xmlns:a16="http://schemas.microsoft.com/office/drawing/2014/main" id="{F3D445DC-A119-1539-4ADC-A1E4CBE055C5}"/>
              </a:ext>
            </a:extLst>
          </p:cNvPr>
          <p:cNvSpPr>
            <a:spLocks noGrp="1"/>
          </p:cNvSpPr>
          <p:nvPr>
            <p:ph type="subTitle" idx="1" hasCustomPrompt="1"/>
          </p:nvPr>
        </p:nvSpPr>
        <p:spPr>
          <a:xfrm>
            <a:off x="728444" y="1438481"/>
            <a:ext cx="1263869" cy="444860"/>
          </a:xfrm>
        </p:spPr>
        <p:txBody>
          <a:bodyPr anchor="t"/>
          <a:lstStyle>
            <a:lvl1pPr marL="0" indent="0" algn="l">
              <a:buNone/>
              <a:defRPr sz="40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endParaRPr lang="en-AU" dirty="0"/>
          </a:p>
        </p:txBody>
      </p:sp>
      <p:pic>
        <p:nvPicPr>
          <p:cNvPr id="5" name="Graphic 4">
            <a:extLst>
              <a:ext uri="{FF2B5EF4-FFF2-40B4-BE49-F238E27FC236}">
                <a16:creationId xmlns:a16="http://schemas.microsoft.com/office/drawing/2014/main" id="{B03AF68B-9B5B-B66A-43ED-AEAE4DB6B7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5325" y="6146800"/>
            <a:ext cx="1659731" cy="431800"/>
          </a:xfrm>
          <a:prstGeom prst="rect">
            <a:avLst/>
          </a:prstGeom>
        </p:spPr>
      </p:pic>
      <p:cxnSp>
        <p:nvCxnSpPr>
          <p:cNvPr id="10" name="Straight Connector 9">
            <a:extLst>
              <a:ext uri="{FF2B5EF4-FFF2-40B4-BE49-F238E27FC236}">
                <a16:creationId xmlns:a16="http://schemas.microsoft.com/office/drawing/2014/main" id="{3B456AFB-1ABD-4856-2053-2F1A18B9AB02}"/>
              </a:ext>
            </a:extLst>
          </p:cNvPr>
          <p:cNvCxnSpPr>
            <a:cxnSpLocks/>
          </p:cNvCxnSpPr>
          <p:nvPr userDrawn="1"/>
        </p:nvCxnSpPr>
        <p:spPr>
          <a:xfrm>
            <a:off x="690562" y="2139900"/>
            <a:ext cx="6161088"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Background pattern&#10;&#10;Description automatically generated">
            <a:extLst>
              <a:ext uri="{FF2B5EF4-FFF2-40B4-BE49-F238E27FC236}">
                <a16:creationId xmlns:a16="http://schemas.microsoft.com/office/drawing/2014/main" id="{E510942F-C50D-E174-D5BB-7C5F71436B5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376150" y="1561604"/>
            <a:ext cx="4815850" cy="5300483"/>
          </a:xfrm>
          <a:prstGeom prst="rect">
            <a:avLst/>
          </a:prstGeom>
        </p:spPr>
      </p:pic>
    </p:spTree>
    <p:extLst>
      <p:ext uri="{BB962C8B-B14F-4D97-AF65-F5344CB8AC3E}">
        <p14:creationId xmlns:p14="http://schemas.microsoft.com/office/powerpoint/2010/main" val="1456869179"/>
      </p:ext>
    </p:extLst>
  </p:cSld>
  <p:clrMapOvr>
    <a:masterClrMapping/>
  </p:clrMapOvr>
  <p:extLst>
    <p:ext uri="{DCECCB84-F9BA-43D5-87BE-67443E8EF086}">
      <p15:sldGuideLst xmlns:p15="http://schemas.microsoft.com/office/powerpoint/2012/main">
        <p15:guide id="1" orient="horz" pos="2704">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nav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78A2B-6378-0EFB-D785-C42417BD5625}"/>
              </a:ext>
            </a:extLst>
          </p:cNvPr>
          <p:cNvSpPr>
            <a:spLocks noGrp="1"/>
          </p:cNvSpPr>
          <p:nvPr>
            <p:ph type="ctrTitle" hasCustomPrompt="1"/>
          </p:nvPr>
        </p:nvSpPr>
        <p:spPr>
          <a:xfrm>
            <a:off x="728444" y="2484643"/>
            <a:ext cx="6123206" cy="2615995"/>
          </a:xfrm>
        </p:spPr>
        <p:txBody>
          <a:bodyPr anchor="t"/>
          <a:lstStyle>
            <a:lvl1pPr algn="l">
              <a:defRPr sz="4000">
                <a:solidFill>
                  <a:schemeClr val="bg1"/>
                </a:solidFill>
              </a:defRPr>
            </a:lvl1pPr>
          </a:lstStyle>
          <a:p>
            <a:r>
              <a:rPr lang="en-US" dirty="0"/>
              <a:t>Title to go here over a few lines</a:t>
            </a:r>
            <a:endParaRPr lang="en-AU" dirty="0"/>
          </a:p>
        </p:txBody>
      </p:sp>
      <p:sp>
        <p:nvSpPr>
          <p:cNvPr id="3" name="Subtitle 2">
            <a:extLst>
              <a:ext uri="{FF2B5EF4-FFF2-40B4-BE49-F238E27FC236}">
                <a16:creationId xmlns:a16="http://schemas.microsoft.com/office/drawing/2014/main" id="{F3D445DC-A119-1539-4ADC-A1E4CBE055C5}"/>
              </a:ext>
            </a:extLst>
          </p:cNvPr>
          <p:cNvSpPr>
            <a:spLocks noGrp="1"/>
          </p:cNvSpPr>
          <p:nvPr>
            <p:ph type="subTitle" idx="1" hasCustomPrompt="1"/>
          </p:nvPr>
        </p:nvSpPr>
        <p:spPr>
          <a:xfrm>
            <a:off x="728444" y="1438481"/>
            <a:ext cx="1263869" cy="444860"/>
          </a:xfrm>
        </p:spPr>
        <p:txBody>
          <a:bodyPr anchor="t"/>
          <a:lstStyle>
            <a:lvl1pPr marL="0" indent="0" algn="l">
              <a:buNone/>
              <a:defRPr sz="4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endParaRPr lang="en-AU" dirty="0"/>
          </a:p>
        </p:txBody>
      </p:sp>
      <p:cxnSp>
        <p:nvCxnSpPr>
          <p:cNvPr id="12" name="Straight Connector 11">
            <a:extLst>
              <a:ext uri="{FF2B5EF4-FFF2-40B4-BE49-F238E27FC236}">
                <a16:creationId xmlns:a16="http://schemas.microsoft.com/office/drawing/2014/main" id="{03D7C565-43F5-1701-E221-9EB7A17F7271}"/>
              </a:ext>
            </a:extLst>
          </p:cNvPr>
          <p:cNvCxnSpPr/>
          <p:nvPr userDrawn="1"/>
        </p:nvCxnSpPr>
        <p:spPr>
          <a:xfrm>
            <a:off x="690563" y="3870957"/>
            <a:ext cx="566737"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B03AF68B-9B5B-B66A-43ED-AEAE4DB6B7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5325" y="6146800"/>
            <a:ext cx="1659731" cy="431800"/>
          </a:xfrm>
          <a:prstGeom prst="rect">
            <a:avLst/>
          </a:prstGeom>
        </p:spPr>
      </p:pic>
      <p:cxnSp>
        <p:nvCxnSpPr>
          <p:cNvPr id="10" name="Straight Connector 9">
            <a:extLst>
              <a:ext uri="{FF2B5EF4-FFF2-40B4-BE49-F238E27FC236}">
                <a16:creationId xmlns:a16="http://schemas.microsoft.com/office/drawing/2014/main" id="{3B456AFB-1ABD-4856-2053-2F1A18B9AB02}"/>
              </a:ext>
            </a:extLst>
          </p:cNvPr>
          <p:cNvCxnSpPr>
            <a:cxnSpLocks/>
          </p:cNvCxnSpPr>
          <p:nvPr userDrawn="1"/>
        </p:nvCxnSpPr>
        <p:spPr>
          <a:xfrm>
            <a:off x="690562" y="2139900"/>
            <a:ext cx="6161088" cy="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Background pattern&#10;&#10;Description automatically generated">
            <a:extLst>
              <a:ext uri="{FF2B5EF4-FFF2-40B4-BE49-F238E27FC236}">
                <a16:creationId xmlns:a16="http://schemas.microsoft.com/office/drawing/2014/main" id="{779CA7AA-CE25-307C-6F4E-1C0CE188A61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376150" y="1557517"/>
            <a:ext cx="4815850" cy="5300483"/>
          </a:xfrm>
          <a:prstGeom prst="rect">
            <a:avLst/>
          </a:prstGeom>
        </p:spPr>
      </p:pic>
    </p:spTree>
    <p:extLst>
      <p:ext uri="{BB962C8B-B14F-4D97-AF65-F5344CB8AC3E}">
        <p14:creationId xmlns:p14="http://schemas.microsoft.com/office/powerpoint/2010/main" val="13760226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744FE-76BF-F979-31C6-7ED907BB6BF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0A33FF3-2C66-F5E6-162E-5E249DAB06F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C084E294-E51B-85B2-6AE7-5A96138BAE5F}"/>
              </a:ext>
            </a:extLst>
          </p:cNvPr>
          <p:cNvSpPr>
            <a:spLocks noGrp="1"/>
          </p:cNvSpPr>
          <p:nvPr>
            <p:ph type="dt" sz="half" idx="10"/>
          </p:nvPr>
        </p:nvSpPr>
        <p:spPr/>
        <p:txBody>
          <a:bodyPr/>
          <a:lstStyle/>
          <a:p>
            <a:endParaRPr lang="en-AU" dirty="0"/>
          </a:p>
        </p:txBody>
      </p:sp>
      <p:sp>
        <p:nvSpPr>
          <p:cNvPr id="5" name="Footer Placeholder 4">
            <a:extLst>
              <a:ext uri="{FF2B5EF4-FFF2-40B4-BE49-F238E27FC236}">
                <a16:creationId xmlns:a16="http://schemas.microsoft.com/office/drawing/2014/main" id="{F279E3EA-26CA-6188-1B3D-C52AB02F78F4}"/>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5BE41C74-0839-DA4E-0B8D-3F37220ECA54}"/>
              </a:ext>
            </a:extLst>
          </p:cNvPr>
          <p:cNvSpPr>
            <a:spLocks noGrp="1"/>
          </p:cNvSpPr>
          <p:nvPr>
            <p:ph type="sldNum" sz="quarter" idx="12"/>
          </p:nvPr>
        </p:nvSpPr>
        <p:spPr/>
        <p:txBody>
          <a:bodyPr/>
          <a:lstStyle/>
          <a:p>
            <a:fld id="{BE0E8838-D0CA-41E6-A107-F9652B9359AB}" type="slidenum">
              <a:rPr lang="en-AU" smtClean="0"/>
              <a:t>‹#›</a:t>
            </a:fld>
            <a:endParaRPr lang="en-AU" dirty="0"/>
          </a:p>
        </p:txBody>
      </p:sp>
      <p:sp>
        <p:nvSpPr>
          <p:cNvPr id="8" name="Text Placeholder 7">
            <a:extLst>
              <a:ext uri="{FF2B5EF4-FFF2-40B4-BE49-F238E27FC236}">
                <a16:creationId xmlns:a16="http://schemas.microsoft.com/office/drawing/2014/main" id="{D32DBA07-1840-A301-7A25-0F112410FE20}"/>
              </a:ext>
            </a:extLst>
          </p:cNvPr>
          <p:cNvSpPr>
            <a:spLocks noGrp="1"/>
          </p:cNvSpPr>
          <p:nvPr>
            <p:ph type="body" sz="quarter" idx="13" hasCustomPrompt="1"/>
          </p:nvPr>
        </p:nvSpPr>
        <p:spPr>
          <a:xfrm>
            <a:off x="695325" y="1520825"/>
            <a:ext cx="9504363" cy="215900"/>
          </a:xfrm>
        </p:spPr>
        <p:txBody>
          <a:bodyPr/>
          <a:lstStyle>
            <a:lvl1pPr>
              <a:lnSpc>
                <a:spcPct val="100000"/>
              </a:lnSpc>
              <a:defRPr sz="1600" b="1"/>
            </a:lvl1pPr>
          </a:lstStyle>
          <a:p>
            <a:pPr lvl="0"/>
            <a:r>
              <a:rPr lang="en-US" dirty="0"/>
              <a:t>Subheading to go here</a:t>
            </a:r>
            <a:endParaRPr lang="en-AU" dirty="0"/>
          </a:p>
        </p:txBody>
      </p:sp>
    </p:spTree>
    <p:extLst>
      <p:ext uri="{BB962C8B-B14F-4D97-AF65-F5344CB8AC3E}">
        <p14:creationId xmlns:p14="http://schemas.microsoft.com/office/powerpoint/2010/main" val="572287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light blu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744FE-76BF-F979-31C6-7ED907BB6BF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0A33FF3-2C66-F5E6-162E-5E249DAB06F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C084E294-E51B-85B2-6AE7-5A96138BAE5F}"/>
              </a:ext>
            </a:extLst>
          </p:cNvPr>
          <p:cNvSpPr>
            <a:spLocks noGrp="1"/>
          </p:cNvSpPr>
          <p:nvPr>
            <p:ph type="dt" sz="half" idx="10"/>
          </p:nvPr>
        </p:nvSpPr>
        <p:spPr/>
        <p:txBody>
          <a:bodyPr/>
          <a:lstStyle/>
          <a:p>
            <a:endParaRPr lang="en-AU" dirty="0"/>
          </a:p>
        </p:txBody>
      </p:sp>
      <p:sp>
        <p:nvSpPr>
          <p:cNvPr id="5" name="Footer Placeholder 4">
            <a:extLst>
              <a:ext uri="{FF2B5EF4-FFF2-40B4-BE49-F238E27FC236}">
                <a16:creationId xmlns:a16="http://schemas.microsoft.com/office/drawing/2014/main" id="{F279E3EA-26CA-6188-1B3D-C52AB02F78F4}"/>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5BE41C74-0839-DA4E-0B8D-3F37220ECA54}"/>
              </a:ext>
            </a:extLst>
          </p:cNvPr>
          <p:cNvSpPr>
            <a:spLocks noGrp="1"/>
          </p:cNvSpPr>
          <p:nvPr>
            <p:ph type="sldNum" sz="quarter" idx="12"/>
          </p:nvPr>
        </p:nvSpPr>
        <p:spPr/>
        <p:txBody>
          <a:bodyPr/>
          <a:lstStyle/>
          <a:p>
            <a:fld id="{BE0E8838-D0CA-41E6-A107-F9652B9359AB}" type="slidenum">
              <a:rPr lang="en-AU" smtClean="0"/>
              <a:t>‹#›</a:t>
            </a:fld>
            <a:endParaRPr lang="en-AU" dirty="0"/>
          </a:p>
        </p:txBody>
      </p:sp>
      <p:sp>
        <p:nvSpPr>
          <p:cNvPr id="8" name="Text Placeholder 7">
            <a:extLst>
              <a:ext uri="{FF2B5EF4-FFF2-40B4-BE49-F238E27FC236}">
                <a16:creationId xmlns:a16="http://schemas.microsoft.com/office/drawing/2014/main" id="{D32DBA07-1840-A301-7A25-0F112410FE20}"/>
              </a:ext>
            </a:extLst>
          </p:cNvPr>
          <p:cNvSpPr>
            <a:spLocks noGrp="1"/>
          </p:cNvSpPr>
          <p:nvPr>
            <p:ph type="body" sz="quarter" idx="13" hasCustomPrompt="1"/>
          </p:nvPr>
        </p:nvSpPr>
        <p:spPr>
          <a:xfrm>
            <a:off x="695325" y="1520825"/>
            <a:ext cx="9504363" cy="215900"/>
          </a:xfrm>
        </p:spPr>
        <p:txBody>
          <a:bodyPr/>
          <a:lstStyle>
            <a:lvl1pPr>
              <a:lnSpc>
                <a:spcPct val="100000"/>
              </a:lnSpc>
              <a:defRPr sz="1600" b="1"/>
            </a:lvl1pPr>
          </a:lstStyle>
          <a:p>
            <a:pPr lvl="0"/>
            <a:r>
              <a:rPr lang="en-US" dirty="0"/>
              <a:t>Subheading to go here</a:t>
            </a:r>
            <a:endParaRPr lang="en-AU" dirty="0"/>
          </a:p>
        </p:txBody>
      </p:sp>
    </p:spTree>
    <p:extLst>
      <p:ext uri="{BB962C8B-B14F-4D97-AF65-F5344CB8AC3E}">
        <p14:creationId xmlns:p14="http://schemas.microsoft.com/office/powerpoint/2010/main" val="3616117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navy">
    <p:bg>
      <p:bgPr>
        <a:solidFill>
          <a:schemeClr val="tx2"/>
        </a:solidFill>
        <a:effectLst/>
      </p:bgPr>
    </p:bg>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14D9C85D-0537-22FE-0DC6-87679D265D4C}"/>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195556" y="0"/>
            <a:ext cx="1996444" cy="2660909"/>
          </a:xfrm>
          <a:prstGeom prst="rect">
            <a:avLst/>
          </a:prstGeom>
        </p:spPr>
      </p:pic>
      <p:sp>
        <p:nvSpPr>
          <p:cNvPr id="2" name="Title 1">
            <a:extLst>
              <a:ext uri="{FF2B5EF4-FFF2-40B4-BE49-F238E27FC236}">
                <a16:creationId xmlns:a16="http://schemas.microsoft.com/office/drawing/2014/main" id="{470744FE-76BF-F979-31C6-7ED907BB6BFD}"/>
              </a:ext>
            </a:extLst>
          </p:cNvPr>
          <p:cNvSpPr>
            <a:spLocks noGrp="1"/>
          </p:cNvSpPr>
          <p:nvPr>
            <p:ph type="title"/>
          </p:nvPr>
        </p:nvSpPr>
        <p:spPr/>
        <p:txBody>
          <a:bodyPr/>
          <a:lstStyle>
            <a:lvl1pPr>
              <a:defRPr>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D0A33FF3-2C66-F5E6-162E-5E249DAB06F6}"/>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C084E294-E51B-85B2-6AE7-5A96138BAE5F}"/>
              </a:ext>
            </a:extLst>
          </p:cNvPr>
          <p:cNvSpPr>
            <a:spLocks noGrp="1"/>
          </p:cNvSpPr>
          <p:nvPr>
            <p:ph type="dt" sz="half" idx="10"/>
          </p:nvPr>
        </p:nvSpPr>
        <p:spPr/>
        <p:txBody>
          <a:bodyPr/>
          <a:lstStyle/>
          <a:p>
            <a:endParaRPr lang="en-AU" dirty="0"/>
          </a:p>
        </p:txBody>
      </p:sp>
      <p:sp>
        <p:nvSpPr>
          <p:cNvPr id="5" name="Footer Placeholder 4">
            <a:extLst>
              <a:ext uri="{FF2B5EF4-FFF2-40B4-BE49-F238E27FC236}">
                <a16:creationId xmlns:a16="http://schemas.microsoft.com/office/drawing/2014/main" id="{F279E3EA-26CA-6188-1B3D-C52AB02F78F4}"/>
              </a:ext>
            </a:extLst>
          </p:cNvPr>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5BE41C74-0839-DA4E-0B8D-3F37220ECA54}"/>
              </a:ext>
            </a:extLst>
          </p:cNvPr>
          <p:cNvSpPr>
            <a:spLocks noGrp="1"/>
          </p:cNvSpPr>
          <p:nvPr>
            <p:ph type="sldNum" sz="quarter" idx="12"/>
          </p:nvPr>
        </p:nvSpPr>
        <p:spPr/>
        <p:txBody>
          <a:bodyPr/>
          <a:lstStyle>
            <a:lvl1pPr>
              <a:defRPr>
                <a:solidFill>
                  <a:schemeClr val="bg1"/>
                </a:solidFill>
              </a:defRPr>
            </a:lvl1pPr>
          </a:lstStyle>
          <a:p>
            <a:fld id="{BE0E8838-D0CA-41E6-A107-F9652B9359AB}" type="slidenum">
              <a:rPr lang="en-AU" smtClean="0"/>
              <a:pPr/>
              <a:t>‹#›</a:t>
            </a:fld>
            <a:endParaRPr lang="en-AU" dirty="0"/>
          </a:p>
        </p:txBody>
      </p:sp>
      <p:sp>
        <p:nvSpPr>
          <p:cNvPr id="8" name="Text Placeholder 7">
            <a:extLst>
              <a:ext uri="{FF2B5EF4-FFF2-40B4-BE49-F238E27FC236}">
                <a16:creationId xmlns:a16="http://schemas.microsoft.com/office/drawing/2014/main" id="{D32DBA07-1840-A301-7A25-0F112410FE20}"/>
              </a:ext>
            </a:extLst>
          </p:cNvPr>
          <p:cNvSpPr>
            <a:spLocks noGrp="1"/>
          </p:cNvSpPr>
          <p:nvPr>
            <p:ph type="body" sz="quarter" idx="13" hasCustomPrompt="1"/>
          </p:nvPr>
        </p:nvSpPr>
        <p:spPr>
          <a:xfrm>
            <a:off x="695325" y="1520825"/>
            <a:ext cx="9504363" cy="215900"/>
          </a:xfrm>
        </p:spPr>
        <p:txBody>
          <a:bodyPr/>
          <a:lstStyle>
            <a:lvl1pPr>
              <a:defRPr sz="1400" b="1">
                <a:solidFill>
                  <a:schemeClr val="bg1"/>
                </a:solidFill>
              </a:defRPr>
            </a:lvl1pPr>
          </a:lstStyle>
          <a:p>
            <a:pPr lvl="0"/>
            <a:r>
              <a:rPr lang="en-US" dirty="0"/>
              <a:t>Subheading to go here</a:t>
            </a:r>
            <a:endParaRPr lang="en-AU" dirty="0"/>
          </a:p>
        </p:txBody>
      </p:sp>
      <p:pic>
        <p:nvPicPr>
          <p:cNvPr id="7" name="Graphic 6">
            <a:extLst>
              <a:ext uri="{FF2B5EF4-FFF2-40B4-BE49-F238E27FC236}">
                <a16:creationId xmlns:a16="http://schemas.microsoft.com/office/drawing/2014/main" id="{7EBD493C-FFB7-622A-BE07-C0A32DB6C8E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5325" y="6146800"/>
            <a:ext cx="1659731" cy="431800"/>
          </a:xfrm>
          <a:prstGeom prst="rect">
            <a:avLst/>
          </a:prstGeom>
        </p:spPr>
      </p:pic>
    </p:spTree>
    <p:extLst>
      <p:ext uri="{BB962C8B-B14F-4D97-AF65-F5344CB8AC3E}">
        <p14:creationId xmlns:p14="http://schemas.microsoft.com/office/powerpoint/2010/main" val="2505822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744FE-76BF-F979-31C6-7ED907BB6BF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0A33FF3-2C66-F5E6-162E-5E249DAB06F6}"/>
              </a:ext>
            </a:extLst>
          </p:cNvPr>
          <p:cNvSpPr>
            <a:spLocks noGrp="1"/>
          </p:cNvSpPr>
          <p:nvPr>
            <p:ph idx="1"/>
          </p:nvPr>
        </p:nvSpPr>
        <p:spPr>
          <a:xfrm>
            <a:off x="695326" y="1881188"/>
            <a:ext cx="5400674" cy="39608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C084E294-E51B-85B2-6AE7-5A96138BAE5F}"/>
              </a:ext>
            </a:extLst>
          </p:cNvPr>
          <p:cNvSpPr>
            <a:spLocks noGrp="1"/>
          </p:cNvSpPr>
          <p:nvPr>
            <p:ph type="dt" sz="half" idx="10"/>
          </p:nvPr>
        </p:nvSpPr>
        <p:spPr/>
        <p:txBody>
          <a:bodyPr/>
          <a:lstStyle/>
          <a:p>
            <a:endParaRPr lang="en-AU" dirty="0"/>
          </a:p>
        </p:txBody>
      </p:sp>
      <p:sp>
        <p:nvSpPr>
          <p:cNvPr id="5" name="Footer Placeholder 4">
            <a:extLst>
              <a:ext uri="{FF2B5EF4-FFF2-40B4-BE49-F238E27FC236}">
                <a16:creationId xmlns:a16="http://schemas.microsoft.com/office/drawing/2014/main" id="{F279E3EA-26CA-6188-1B3D-C52AB02F78F4}"/>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5BE41C74-0839-DA4E-0B8D-3F37220ECA54}"/>
              </a:ext>
            </a:extLst>
          </p:cNvPr>
          <p:cNvSpPr>
            <a:spLocks noGrp="1"/>
          </p:cNvSpPr>
          <p:nvPr>
            <p:ph type="sldNum" sz="quarter" idx="12"/>
          </p:nvPr>
        </p:nvSpPr>
        <p:spPr/>
        <p:txBody>
          <a:bodyPr/>
          <a:lstStyle/>
          <a:p>
            <a:fld id="{BE0E8838-D0CA-41E6-A107-F9652B9359AB}" type="slidenum">
              <a:rPr lang="en-AU" smtClean="0"/>
              <a:t>‹#›</a:t>
            </a:fld>
            <a:endParaRPr lang="en-AU" dirty="0"/>
          </a:p>
        </p:txBody>
      </p:sp>
      <p:sp>
        <p:nvSpPr>
          <p:cNvPr id="8" name="Text Placeholder 7">
            <a:extLst>
              <a:ext uri="{FF2B5EF4-FFF2-40B4-BE49-F238E27FC236}">
                <a16:creationId xmlns:a16="http://schemas.microsoft.com/office/drawing/2014/main" id="{D32DBA07-1840-A301-7A25-0F112410FE20}"/>
              </a:ext>
            </a:extLst>
          </p:cNvPr>
          <p:cNvSpPr>
            <a:spLocks noGrp="1"/>
          </p:cNvSpPr>
          <p:nvPr>
            <p:ph type="body" sz="quarter" idx="13" hasCustomPrompt="1"/>
          </p:nvPr>
        </p:nvSpPr>
        <p:spPr>
          <a:xfrm>
            <a:off x="695324" y="1520825"/>
            <a:ext cx="5400517" cy="215900"/>
          </a:xfrm>
        </p:spPr>
        <p:txBody>
          <a:bodyPr/>
          <a:lstStyle>
            <a:lvl1pPr>
              <a:lnSpc>
                <a:spcPct val="100000"/>
              </a:lnSpc>
              <a:defRPr sz="1600" b="1"/>
            </a:lvl1pPr>
          </a:lstStyle>
          <a:p>
            <a:pPr lvl="0"/>
            <a:r>
              <a:rPr lang="en-US" dirty="0"/>
              <a:t>Subheading to go here</a:t>
            </a:r>
            <a:endParaRPr lang="en-AU" dirty="0"/>
          </a:p>
        </p:txBody>
      </p:sp>
      <p:sp>
        <p:nvSpPr>
          <p:cNvPr id="11" name="Content Placeholder 2">
            <a:extLst>
              <a:ext uri="{FF2B5EF4-FFF2-40B4-BE49-F238E27FC236}">
                <a16:creationId xmlns:a16="http://schemas.microsoft.com/office/drawing/2014/main" id="{456AACA1-5CA5-CF56-37BA-DDA56BCA2FBF}"/>
              </a:ext>
            </a:extLst>
          </p:cNvPr>
          <p:cNvSpPr>
            <a:spLocks noGrp="1"/>
          </p:cNvSpPr>
          <p:nvPr>
            <p:ph idx="14"/>
          </p:nvPr>
        </p:nvSpPr>
        <p:spPr>
          <a:xfrm>
            <a:off x="6456523" y="1881188"/>
            <a:ext cx="5400674" cy="39608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7">
            <a:extLst>
              <a:ext uri="{FF2B5EF4-FFF2-40B4-BE49-F238E27FC236}">
                <a16:creationId xmlns:a16="http://schemas.microsoft.com/office/drawing/2014/main" id="{23A149F4-5248-BEB7-051F-326377D2D969}"/>
              </a:ext>
            </a:extLst>
          </p:cNvPr>
          <p:cNvSpPr>
            <a:spLocks noGrp="1"/>
          </p:cNvSpPr>
          <p:nvPr>
            <p:ph type="body" sz="quarter" idx="15" hasCustomPrompt="1"/>
          </p:nvPr>
        </p:nvSpPr>
        <p:spPr>
          <a:xfrm>
            <a:off x="6456521" y="1520825"/>
            <a:ext cx="5400517" cy="215900"/>
          </a:xfrm>
        </p:spPr>
        <p:txBody>
          <a:bodyPr/>
          <a:lstStyle>
            <a:lvl1pPr>
              <a:lnSpc>
                <a:spcPct val="100000"/>
              </a:lnSpc>
              <a:defRPr sz="1600" b="1"/>
            </a:lvl1pPr>
          </a:lstStyle>
          <a:p>
            <a:pPr lvl="0"/>
            <a:r>
              <a:rPr lang="en-US" dirty="0"/>
              <a:t>Subheading to go here</a:t>
            </a:r>
            <a:endParaRPr lang="en-AU" dirty="0"/>
          </a:p>
        </p:txBody>
      </p:sp>
    </p:spTree>
    <p:extLst>
      <p:ext uri="{BB962C8B-B14F-4D97-AF65-F5344CB8AC3E}">
        <p14:creationId xmlns:p14="http://schemas.microsoft.com/office/powerpoint/2010/main" val="34536407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light blu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744FE-76BF-F979-31C6-7ED907BB6BF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0A33FF3-2C66-F5E6-162E-5E249DAB06F6}"/>
              </a:ext>
            </a:extLst>
          </p:cNvPr>
          <p:cNvSpPr>
            <a:spLocks noGrp="1"/>
          </p:cNvSpPr>
          <p:nvPr>
            <p:ph idx="1"/>
          </p:nvPr>
        </p:nvSpPr>
        <p:spPr>
          <a:xfrm>
            <a:off x="695326" y="1881188"/>
            <a:ext cx="5400674" cy="39608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C084E294-E51B-85B2-6AE7-5A96138BAE5F}"/>
              </a:ext>
            </a:extLst>
          </p:cNvPr>
          <p:cNvSpPr>
            <a:spLocks noGrp="1"/>
          </p:cNvSpPr>
          <p:nvPr>
            <p:ph type="dt" sz="half" idx="10"/>
          </p:nvPr>
        </p:nvSpPr>
        <p:spPr/>
        <p:txBody>
          <a:bodyPr/>
          <a:lstStyle/>
          <a:p>
            <a:endParaRPr lang="en-AU" dirty="0"/>
          </a:p>
        </p:txBody>
      </p:sp>
      <p:sp>
        <p:nvSpPr>
          <p:cNvPr id="5" name="Footer Placeholder 4">
            <a:extLst>
              <a:ext uri="{FF2B5EF4-FFF2-40B4-BE49-F238E27FC236}">
                <a16:creationId xmlns:a16="http://schemas.microsoft.com/office/drawing/2014/main" id="{F279E3EA-26CA-6188-1B3D-C52AB02F78F4}"/>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5BE41C74-0839-DA4E-0B8D-3F37220ECA54}"/>
              </a:ext>
            </a:extLst>
          </p:cNvPr>
          <p:cNvSpPr>
            <a:spLocks noGrp="1"/>
          </p:cNvSpPr>
          <p:nvPr>
            <p:ph type="sldNum" sz="quarter" idx="12"/>
          </p:nvPr>
        </p:nvSpPr>
        <p:spPr/>
        <p:txBody>
          <a:bodyPr/>
          <a:lstStyle/>
          <a:p>
            <a:fld id="{BE0E8838-D0CA-41E6-A107-F9652B9359AB}" type="slidenum">
              <a:rPr lang="en-AU" smtClean="0"/>
              <a:t>‹#›</a:t>
            </a:fld>
            <a:endParaRPr lang="en-AU" dirty="0"/>
          </a:p>
        </p:txBody>
      </p:sp>
      <p:sp>
        <p:nvSpPr>
          <p:cNvPr id="8" name="Text Placeholder 7">
            <a:extLst>
              <a:ext uri="{FF2B5EF4-FFF2-40B4-BE49-F238E27FC236}">
                <a16:creationId xmlns:a16="http://schemas.microsoft.com/office/drawing/2014/main" id="{D32DBA07-1840-A301-7A25-0F112410FE20}"/>
              </a:ext>
            </a:extLst>
          </p:cNvPr>
          <p:cNvSpPr>
            <a:spLocks noGrp="1"/>
          </p:cNvSpPr>
          <p:nvPr>
            <p:ph type="body" sz="quarter" idx="13" hasCustomPrompt="1"/>
          </p:nvPr>
        </p:nvSpPr>
        <p:spPr>
          <a:xfrm>
            <a:off x="695324" y="1520825"/>
            <a:ext cx="5400517" cy="215900"/>
          </a:xfrm>
        </p:spPr>
        <p:txBody>
          <a:bodyPr/>
          <a:lstStyle>
            <a:lvl1pPr>
              <a:lnSpc>
                <a:spcPct val="100000"/>
              </a:lnSpc>
              <a:defRPr sz="1600" b="1"/>
            </a:lvl1pPr>
          </a:lstStyle>
          <a:p>
            <a:pPr lvl="0"/>
            <a:r>
              <a:rPr lang="en-US" dirty="0"/>
              <a:t>Subheading to go here</a:t>
            </a:r>
            <a:endParaRPr lang="en-AU" dirty="0"/>
          </a:p>
        </p:txBody>
      </p:sp>
      <p:sp>
        <p:nvSpPr>
          <p:cNvPr id="11" name="Content Placeholder 2">
            <a:extLst>
              <a:ext uri="{FF2B5EF4-FFF2-40B4-BE49-F238E27FC236}">
                <a16:creationId xmlns:a16="http://schemas.microsoft.com/office/drawing/2014/main" id="{456AACA1-5CA5-CF56-37BA-DDA56BCA2FBF}"/>
              </a:ext>
            </a:extLst>
          </p:cNvPr>
          <p:cNvSpPr>
            <a:spLocks noGrp="1"/>
          </p:cNvSpPr>
          <p:nvPr>
            <p:ph idx="14"/>
          </p:nvPr>
        </p:nvSpPr>
        <p:spPr>
          <a:xfrm>
            <a:off x="6456523" y="1881188"/>
            <a:ext cx="5400674" cy="39608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7">
            <a:extLst>
              <a:ext uri="{FF2B5EF4-FFF2-40B4-BE49-F238E27FC236}">
                <a16:creationId xmlns:a16="http://schemas.microsoft.com/office/drawing/2014/main" id="{23A149F4-5248-BEB7-051F-326377D2D969}"/>
              </a:ext>
            </a:extLst>
          </p:cNvPr>
          <p:cNvSpPr>
            <a:spLocks noGrp="1"/>
          </p:cNvSpPr>
          <p:nvPr>
            <p:ph type="body" sz="quarter" idx="15" hasCustomPrompt="1"/>
          </p:nvPr>
        </p:nvSpPr>
        <p:spPr>
          <a:xfrm>
            <a:off x="6456521" y="1520825"/>
            <a:ext cx="5400517" cy="215900"/>
          </a:xfrm>
        </p:spPr>
        <p:txBody>
          <a:bodyPr/>
          <a:lstStyle>
            <a:lvl1pPr>
              <a:lnSpc>
                <a:spcPct val="100000"/>
              </a:lnSpc>
              <a:defRPr sz="1600" b="1"/>
            </a:lvl1pPr>
          </a:lstStyle>
          <a:p>
            <a:pPr lvl="0"/>
            <a:r>
              <a:rPr lang="en-US" dirty="0"/>
              <a:t>Subheading to go here</a:t>
            </a:r>
            <a:endParaRPr lang="en-AU" dirty="0"/>
          </a:p>
        </p:txBody>
      </p:sp>
    </p:spTree>
    <p:extLst>
      <p:ext uri="{BB962C8B-B14F-4D97-AF65-F5344CB8AC3E}">
        <p14:creationId xmlns:p14="http://schemas.microsoft.com/office/powerpoint/2010/main" val="2068535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wo Column navy">
    <p:bg>
      <p:bgPr>
        <a:solidFill>
          <a:schemeClr val="tx1"/>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5C41B360-6B48-355E-806E-32CDEE4CB348}"/>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195556" y="0"/>
            <a:ext cx="1996444" cy="2660909"/>
          </a:xfrm>
          <a:prstGeom prst="rect">
            <a:avLst/>
          </a:prstGeom>
        </p:spPr>
      </p:pic>
      <p:sp>
        <p:nvSpPr>
          <p:cNvPr id="2" name="Title 1">
            <a:extLst>
              <a:ext uri="{FF2B5EF4-FFF2-40B4-BE49-F238E27FC236}">
                <a16:creationId xmlns:a16="http://schemas.microsoft.com/office/drawing/2014/main" id="{470744FE-76BF-F979-31C6-7ED907BB6BFD}"/>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0A33FF3-2C66-F5E6-162E-5E249DAB06F6}"/>
              </a:ext>
            </a:extLst>
          </p:cNvPr>
          <p:cNvSpPr>
            <a:spLocks noGrp="1"/>
          </p:cNvSpPr>
          <p:nvPr>
            <p:ph idx="1"/>
          </p:nvPr>
        </p:nvSpPr>
        <p:spPr>
          <a:xfrm>
            <a:off x="695326" y="1881188"/>
            <a:ext cx="5400674" cy="39608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C084E294-E51B-85B2-6AE7-5A96138BAE5F}"/>
              </a:ext>
            </a:extLst>
          </p:cNvPr>
          <p:cNvSpPr>
            <a:spLocks noGrp="1"/>
          </p:cNvSpPr>
          <p:nvPr>
            <p:ph type="dt" sz="half" idx="10"/>
          </p:nvPr>
        </p:nvSpPr>
        <p:spPr/>
        <p:txBody>
          <a:bodyPr/>
          <a:lstStyle>
            <a:lvl1pPr>
              <a:defRPr>
                <a:solidFill>
                  <a:schemeClr val="bg1"/>
                </a:solidFill>
              </a:defRPr>
            </a:lvl1pPr>
          </a:lstStyle>
          <a:p>
            <a:endParaRPr lang="en-AU" dirty="0"/>
          </a:p>
        </p:txBody>
      </p:sp>
      <p:sp>
        <p:nvSpPr>
          <p:cNvPr id="5" name="Footer Placeholder 4">
            <a:extLst>
              <a:ext uri="{FF2B5EF4-FFF2-40B4-BE49-F238E27FC236}">
                <a16:creationId xmlns:a16="http://schemas.microsoft.com/office/drawing/2014/main" id="{F279E3EA-26CA-6188-1B3D-C52AB02F78F4}"/>
              </a:ext>
            </a:extLst>
          </p:cNvPr>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5BE41C74-0839-DA4E-0B8D-3F37220ECA54}"/>
              </a:ext>
            </a:extLst>
          </p:cNvPr>
          <p:cNvSpPr>
            <a:spLocks noGrp="1"/>
          </p:cNvSpPr>
          <p:nvPr>
            <p:ph type="sldNum" sz="quarter" idx="12"/>
          </p:nvPr>
        </p:nvSpPr>
        <p:spPr/>
        <p:txBody>
          <a:bodyPr/>
          <a:lstStyle>
            <a:lvl1pPr>
              <a:defRPr>
                <a:solidFill>
                  <a:schemeClr val="bg1"/>
                </a:solidFill>
              </a:defRPr>
            </a:lvl1pPr>
          </a:lstStyle>
          <a:p>
            <a:fld id="{BE0E8838-D0CA-41E6-A107-F9652B9359AB}" type="slidenum">
              <a:rPr lang="en-AU" smtClean="0"/>
              <a:pPr/>
              <a:t>‹#›</a:t>
            </a:fld>
            <a:endParaRPr lang="en-AU" dirty="0"/>
          </a:p>
        </p:txBody>
      </p:sp>
      <p:sp>
        <p:nvSpPr>
          <p:cNvPr id="8" name="Text Placeholder 7">
            <a:extLst>
              <a:ext uri="{FF2B5EF4-FFF2-40B4-BE49-F238E27FC236}">
                <a16:creationId xmlns:a16="http://schemas.microsoft.com/office/drawing/2014/main" id="{D32DBA07-1840-A301-7A25-0F112410FE20}"/>
              </a:ext>
            </a:extLst>
          </p:cNvPr>
          <p:cNvSpPr>
            <a:spLocks noGrp="1"/>
          </p:cNvSpPr>
          <p:nvPr>
            <p:ph type="body" sz="quarter" idx="13" hasCustomPrompt="1"/>
          </p:nvPr>
        </p:nvSpPr>
        <p:spPr>
          <a:xfrm>
            <a:off x="695324" y="1520825"/>
            <a:ext cx="5400517" cy="215900"/>
          </a:xfrm>
        </p:spPr>
        <p:txBody>
          <a:bodyPr/>
          <a:lstStyle>
            <a:lvl1pPr>
              <a:lnSpc>
                <a:spcPct val="100000"/>
              </a:lnSpc>
              <a:defRPr sz="1600" b="1">
                <a:solidFill>
                  <a:schemeClr val="bg1"/>
                </a:solidFill>
              </a:defRPr>
            </a:lvl1pPr>
          </a:lstStyle>
          <a:p>
            <a:pPr lvl="0"/>
            <a:r>
              <a:rPr lang="en-US" dirty="0"/>
              <a:t>Subheading to go here</a:t>
            </a:r>
            <a:endParaRPr lang="en-AU" dirty="0"/>
          </a:p>
        </p:txBody>
      </p:sp>
      <p:sp>
        <p:nvSpPr>
          <p:cNvPr id="11" name="Content Placeholder 2">
            <a:extLst>
              <a:ext uri="{FF2B5EF4-FFF2-40B4-BE49-F238E27FC236}">
                <a16:creationId xmlns:a16="http://schemas.microsoft.com/office/drawing/2014/main" id="{456AACA1-5CA5-CF56-37BA-DDA56BCA2FBF}"/>
              </a:ext>
            </a:extLst>
          </p:cNvPr>
          <p:cNvSpPr>
            <a:spLocks noGrp="1"/>
          </p:cNvSpPr>
          <p:nvPr>
            <p:ph idx="14"/>
          </p:nvPr>
        </p:nvSpPr>
        <p:spPr>
          <a:xfrm>
            <a:off x="6456523" y="1881188"/>
            <a:ext cx="5400674" cy="39608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7">
            <a:extLst>
              <a:ext uri="{FF2B5EF4-FFF2-40B4-BE49-F238E27FC236}">
                <a16:creationId xmlns:a16="http://schemas.microsoft.com/office/drawing/2014/main" id="{23A149F4-5248-BEB7-051F-326377D2D969}"/>
              </a:ext>
            </a:extLst>
          </p:cNvPr>
          <p:cNvSpPr>
            <a:spLocks noGrp="1"/>
          </p:cNvSpPr>
          <p:nvPr>
            <p:ph type="body" sz="quarter" idx="15" hasCustomPrompt="1"/>
          </p:nvPr>
        </p:nvSpPr>
        <p:spPr>
          <a:xfrm>
            <a:off x="6456521" y="1520825"/>
            <a:ext cx="5400517" cy="215900"/>
          </a:xfrm>
        </p:spPr>
        <p:txBody>
          <a:bodyPr/>
          <a:lstStyle>
            <a:lvl1pPr>
              <a:lnSpc>
                <a:spcPct val="100000"/>
              </a:lnSpc>
              <a:defRPr sz="1600" b="1">
                <a:solidFill>
                  <a:schemeClr val="bg1"/>
                </a:solidFill>
              </a:defRPr>
            </a:lvl1pPr>
          </a:lstStyle>
          <a:p>
            <a:pPr lvl="0"/>
            <a:r>
              <a:rPr lang="en-US" dirty="0"/>
              <a:t>Subheading to go here</a:t>
            </a:r>
            <a:endParaRPr lang="en-AU" dirty="0"/>
          </a:p>
        </p:txBody>
      </p:sp>
      <p:pic>
        <p:nvPicPr>
          <p:cNvPr id="9" name="Graphic 8">
            <a:extLst>
              <a:ext uri="{FF2B5EF4-FFF2-40B4-BE49-F238E27FC236}">
                <a16:creationId xmlns:a16="http://schemas.microsoft.com/office/drawing/2014/main" id="{358F4A81-3F72-F260-A11C-D3A314A6E4D7}"/>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5325" y="6146800"/>
            <a:ext cx="1659731" cy="431800"/>
          </a:xfrm>
          <a:prstGeom prst="rect">
            <a:avLst/>
          </a:prstGeom>
        </p:spPr>
      </p:pic>
    </p:spTree>
    <p:extLst>
      <p:ext uri="{BB962C8B-B14F-4D97-AF65-F5344CB8AC3E}">
        <p14:creationId xmlns:p14="http://schemas.microsoft.com/office/powerpoint/2010/main" val="3945175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D931F-80FE-771A-F862-CB70D5DA0E2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88C7B817-1944-E2E5-9392-361CD5EE98A3}"/>
              </a:ext>
            </a:extLst>
          </p:cNvPr>
          <p:cNvSpPr>
            <a:spLocks noGrp="1"/>
          </p:cNvSpPr>
          <p:nvPr>
            <p:ph type="dt" sz="half" idx="10"/>
          </p:nvPr>
        </p:nvSpPr>
        <p:spPr/>
        <p:txBody>
          <a:bodyPr/>
          <a:lstStyle/>
          <a:p>
            <a:endParaRPr lang="en-AU" dirty="0"/>
          </a:p>
        </p:txBody>
      </p:sp>
      <p:sp>
        <p:nvSpPr>
          <p:cNvPr id="4" name="Footer Placeholder 3">
            <a:extLst>
              <a:ext uri="{FF2B5EF4-FFF2-40B4-BE49-F238E27FC236}">
                <a16:creationId xmlns:a16="http://schemas.microsoft.com/office/drawing/2014/main" id="{1B90C01C-5DAF-47C2-DFA9-C65B0B26DC69}"/>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0A8002CA-8064-0111-189B-98F3BD0C9E81}"/>
              </a:ext>
            </a:extLst>
          </p:cNvPr>
          <p:cNvSpPr>
            <a:spLocks noGrp="1"/>
          </p:cNvSpPr>
          <p:nvPr>
            <p:ph type="sldNum" sz="quarter" idx="12"/>
          </p:nvPr>
        </p:nvSpPr>
        <p:spPr/>
        <p:txBody>
          <a:bodyPr/>
          <a:lstStyle/>
          <a:p>
            <a:fld id="{BE0E8838-D0CA-41E6-A107-F9652B9359AB}" type="slidenum">
              <a:rPr lang="en-AU" smtClean="0"/>
              <a:t>‹#›</a:t>
            </a:fld>
            <a:endParaRPr lang="en-AU" dirty="0"/>
          </a:p>
        </p:txBody>
      </p:sp>
    </p:spTree>
    <p:extLst>
      <p:ext uri="{BB962C8B-B14F-4D97-AF65-F5344CB8AC3E}">
        <p14:creationId xmlns:p14="http://schemas.microsoft.com/office/powerpoint/2010/main" val="7390496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light blu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D931F-80FE-771A-F862-CB70D5DA0E2B}"/>
              </a:ext>
            </a:extLst>
          </p:cNvPr>
          <p:cNvSpPr>
            <a:spLocks noGrp="1"/>
          </p:cNvSpPr>
          <p:nvPr>
            <p:ph type="title"/>
          </p:nvPr>
        </p:nvSpPr>
        <p:spPr/>
        <p:txBody>
          <a:bodyPr/>
          <a:lstStyle/>
          <a:p>
            <a:r>
              <a:rPr lang="en-US" dirty="0"/>
              <a:t>Click to edit Master title style</a:t>
            </a:r>
            <a:endParaRPr lang="en-AU" dirty="0"/>
          </a:p>
        </p:txBody>
      </p:sp>
      <p:sp>
        <p:nvSpPr>
          <p:cNvPr id="3" name="Date Placeholder 2">
            <a:extLst>
              <a:ext uri="{FF2B5EF4-FFF2-40B4-BE49-F238E27FC236}">
                <a16:creationId xmlns:a16="http://schemas.microsoft.com/office/drawing/2014/main" id="{88C7B817-1944-E2E5-9392-361CD5EE98A3}"/>
              </a:ext>
            </a:extLst>
          </p:cNvPr>
          <p:cNvSpPr>
            <a:spLocks noGrp="1"/>
          </p:cNvSpPr>
          <p:nvPr>
            <p:ph type="dt" sz="half" idx="10"/>
          </p:nvPr>
        </p:nvSpPr>
        <p:spPr/>
        <p:txBody>
          <a:bodyPr/>
          <a:lstStyle/>
          <a:p>
            <a:endParaRPr lang="en-AU" dirty="0"/>
          </a:p>
        </p:txBody>
      </p:sp>
      <p:sp>
        <p:nvSpPr>
          <p:cNvPr id="4" name="Footer Placeholder 3">
            <a:extLst>
              <a:ext uri="{FF2B5EF4-FFF2-40B4-BE49-F238E27FC236}">
                <a16:creationId xmlns:a16="http://schemas.microsoft.com/office/drawing/2014/main" id="{1B90C01C-5DAF-47C2-DFA9-C65B0B26DC69}"/>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0A8002CA-8064-0111-189B-98F3BD0C9E81}"/>
              </a:ext>
            </a:extLst>
          </p:cNvPr>
          <p:cNvSpPr>
            <a:spLocks noGrp="1"/>
          </p:cNvSpPr>
          <p:nvPr>
            <p:ph type="sldNum" sz="quarter" idx="12"/>
          </p:nvPr>
        </p:nvSpPr>
        <p:spPr/>
        <p:txBody>
          <a:bodyPr/>
          <a:lstStyle/>
          <a:p>
            <a:fld id="{BE0E8838-D0CA-41E6-A107-F9652B9359AB}" type="slidenum">
              <a:rPr lang="en-AU" smtClean="0"/>
              <a:t>‹#›</a:t>
            </a:fld>
            <a:endParaRPr lang="en-AU" dirty="0"/>
          </a:p>
        </p:txBody>
      </p:sp>
    </p:spTree>
    <p:extLst>
      <p:ext uri="{BB962C8B-B14F-4D97-AF65-F5344CB8AC3E}">
        <p14:creationId xmlns:p14="http://schemas.microsoft.com/office/powerpoint/2010/main" val="1174977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C76B4-0003-6C51-B99D-473017E27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3BE021E-B275-7A6B-A487-BB765181C0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F7914F-3F0E-1223-F91C-6CBD9AD81799}"/>
              </a:ext>
            </a:extLst>
          </p:cNvPr>
          <p:cNvSpPr>
            <a:spLocks noGrp="1"/>
          </p:cNvSpPr>
          <p:nvPr>
            <p:ph type="dt" sz="half" idx="10"/>
          </p:nvPr>
        </p:nvSpPr>
        <p:spPr/>
        <p:txBody>
          <a:bodyPr/>
          <a:lstStyle/>
          <a:p>
            <a:fld id="{A2233B31-EE35-4659-8001-10585B8845F7}" type="datetimeFigureOut">
              <a:rPr lang="en-AU" smtClean="0"/>
              <a:t>23/3/2026</a:t>
            </a:fld>
            <a:endParaRPr lang="en-AU"/>
          </a:p>
        </p:txBody>
      </p:sp>
      <p:sp>
        <p:nvSpPr>
          <p:cNvPr id="5" name="Footer Placeholder 4">
            <a:extLst>
              <a:ext uri="{FF2B5EF4-FFF2-40B4-BE49-F238E27FC236}">
                <a16:creationId xmlns:a16="http://schemas.microsoft.com/office/drawing/2014/main" id="{DACF525F-BAA9-E278-F35C-6C175290E46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E181C92-0E2B-973A-9E1B-2A5E8B63FBCF}"/>
              </a:ext>
            </a:extLst>
          </p:cNvPr>
          <p:cNvSpPr>
            <a:spLocks noGrp="1"/>
          </p:cNvSpPr>
          <p:nvPr>
            <p:ph type="sldNum" sz="quarter" idx="12"/>
          </p:nvPr>
        </p:nvSpPr>
        <p:spPr/>
        <p:txBody>
          <a:bodyPr/>
          <a:lstStyle/>
          <a:p>
            <a:fld id="{1DD0C6D9-A66D-4E80-AD55-6081DBB239DD}" type="slidenum">
              <a:rPr lang="en-AU" smtClean="0"/>
              <a:t>‹#›</a:t>
            </a:fld>
            <a:endParaRPr lang="en-AU"/>
          </a:p>
        </p:txBody>
      </p:sp>
    </p:spTree>
    <p:extLst>
      <p:ext uri="{BB962C8B-B14F-4D97-AF65-F5344CB8AC3E}">
        <p14:creationId xmlns:p14="http://schemas.microsoft.com/office/powerpoint/2010/main" val="42864594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nav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D931F-80FE-771A-F862-CB70D5DA0E2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3" name="Date Placeholder 2">
            <a:extLst>
              <a:ext uri="{FF2B5EF4-FFF2-40B4-BE49-F238E27FC236}">
                <a16:creationId xmlns:a16="http://schemas.microsoft.com/office/drawing/2014/main" id="{88C7B817-1944-E2E5-9392-361CD5EE98A3}"/>
              </a:ext>
            </a:extLst>
          </p:cNvPr>
          <p:cNvSpPr>
            <a:spLocks noGrp="1"/>
          </p:cNvSpPr>
          <p:nvPr>
            <p:ph type="dt" sz="half" idx="10"/>
          </p:nvPr>
        </p:nvSpPr>
        <p:spPr/>
        <p:txBody>
          <a:bodyPr/>
          <a:lstStyle>
            <a:lvl1pPr>
              <a:defRPr>
                <a:solidFill>
                  <a:schemeClr val="bg1"/>
                </a:solidFill>
              </a:defRPr>
            </a:lvl1pPr>
          </a:lstStyle>
          <a:p>
            <a:endParaRPr lang="en-AU" dirty="0"/>
          </a:p>
        </p:txBody>
      </p:sp>
      <p:sp>
        <p:nvSpPr>
          <p:cNvPr id="4" name="Footer Placeholder 3">
            <a:extLst>
              <a:ext uri="{FF2B5EF4-FFF2-40B4-BE49-F238E27FC236}">
                <a16:creationId xmlns:a16="http://schemas.microsoft.com/office/drawing/2014/main" id="{1B90C01C-5DAF-47C2-DFA9-C65B0B26DC69}"/>
              </a:ext>
            </a:extLst>
          </p:cNvPr>
          <p:cNvSpPr>
            <a:spLocks noGrp="1"/>
          </p:cNvSpPr>
          <p:nvPr>
            <p:ph type="ftr" sz="quarter" idx="11"/>
          </p:nvPr>
        </p:nvSpPr>
        <p:spPr/>
        <p:txBody>
          <a:bodyPr/>
          <a:lstStyle>
            <a:lvl1pPr>
              <a:defRPr>
                <a:solidFill>
                  <a:schemeClr val="bg1"/>
                </a:solidFill>
              </a:defRPr>
            </a:lvl1pPr>
          </a:lstStyle>
          <a:p>
            <a:endParaRPr lang="en-AU" dirty="0"/>
          </a:p>
        </p:txBody>
      </p:sp>
      <p:sp>
        <p:nvSpPr>
          <p:cNvPr id="5" name="Slide Number Placeholder 4">
            <a:extLst>
              <a:ext uri="{FF2B5EF4-FFF2-40B4-BE49-F238E27FC236}">
                <a16:creationId xmlns:a16="http://schemas.microsoft.com/office/drawing/2014/main" id="{0A8002CA-8064-0111-189B-98F3BD0C9E81}"/>
              </a:ext>
            </a:extLst>
          </p:cNvPr>
          <p:cNvSpPr>
            <a:spLocks noGrp="1"/>
          </p:cNvSpPr>
          <p:nvPr>
            <p:ph type="sldNum" sz="quarter" idx="12"/>
          </p:nvPr>
        </p:nvSpPr>
        <p:spPr/>
        <p:txBody>
          <a:bodyPr/>
          <a:lstStyle>
            <a:lvl1pPr>
              <a:defRPr>
                <a:solidFill>
                  <a:schemeClr val="bg1"/>
                </a:solidFill>
              </a:defRPr>
            </a:lvl1pPr>
          </a:lstStyle>
          <a:p>
            <a:fld id="{BE0E8838-D0CA-41E6-A107-F9652B9359AB}" type="slidenum">
              <a:rPr lang="en-AU" smtClean="0"/>
              <a:pPr/>
              <a:t>‹#›</a:t>
            </a:fld>
            <a:endParaRPr lang="en-AU" dirty="0"/>
          </a:p>
        </p:txBody>
      </p:sp>
      <p:pic>
        <p:nvPicPr>
          <p:cNvPr id="6" name="Graphic 5">
            <a:extLst>
              <a:ext uri="{FF2B5EF4-FFF2-40B4-BE49-F238E27FC236}">
                <a16:creationId xmlns:a16="http://schemas.microsoft.com/office/drawing/2014/main" id="{0C4063B8-A850-960A-73A3-D79CA1D4B23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5325" y="6146800"/>
            <a:ext cx="1659731" cy="431800"/>
          </a:xfrm>
          <a:prstGeom prst="rect">
            <a:avLst/>
          </a:prstGeom>
        </p:spPr>
      </p:pic>
      <p:pic>
        <p:nvPicPr>
          <p:cNvPr id="8" name="Picture 7" descr="Background pattern&#10;&#10;Description automatically generated">
            <a:extLst>
              <a:ext uri="{FF2B5EF4-FFF2-40B4-BE49-F238E27FC236}">
                <a16:creationId xmlns:a16="http://schemas.microsoft.com/office/drawing/2014/main" id="{AD5F75CF-72EF-55BF-E9D2-3411ECA65120}"/>
              </a:ext>
            </a:extLst>
          </p:cNvPr>
          <p:cNvPicPr>
            <a:picLocks noChangeAspect="1"/>
          </p:cNvPicPr>
          <p:nvPr userDrawn="1"/>
        </p:nvPicPr>
        <p:blipFill>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10195556" y="0"/>
            <a:ext cx="1996444" cy="2660909"/>
          </a:xfrm>
          <a:prstGeom prst="rect">
            <a:avLst/>
          </a:prstGeom>
        </p:spPr>
      </p:pic>
    </p:spTree>
    <p:extLst>
      <p:ext uri="{BB962C8B-B14F-4D97-AF65-F5344CB8AC3E}">
        <p14:creationId xmlns:p14="http://schemas.microsoft.com/office/powerpoint/2010/main" val="2857379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8A27D7-6F79-F080-9D80-37CA16F4ABD7}"/>
              </a:ext>
            </a:extLst>
          </p:cNvPr>
          <p:cNvSpPr>
            <a:spLocks noGrp="1"/>
          </p:cNvSpPr>
          <p:nvPr>
            <p:ph type="dt" sz="half" idx="10"/>
          </p:nvPr>
        </p:nvSpPr>
        <p:spPr/>
        <p:txBody>
          <a:bodyPr/>
          <a:lstStyle/>
          <a:p>
            <a:endParaRPr lang="en-AU" dirty="0"/>
          </a:p>
        </p:txBody>
      </p:sp>
      <p:sp>
        <p:nvSpPr>
          <p:cNvPr id="3" name="Footer Placeholder 2">
            <a:extLst>
              <a:ext uri="{FF2B5EF4-FFF2-40B4-BE49-F238E27FC236}">
                <a16:creationId xmlns:a16="http://schemas.microsoft.com/office/drawing/2014/main" id="{3FD1EDC8-3769-4C7C-01C7-8FE87744221C}"/>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ACFF264A-BA7A-9B43-3A03-12F4CBF0D80B}"/>
              </a:ext>
            </a:extLst>
          </p:cNvPr>
          <p:cNvSpPr>
            <a:spLocks noGrp="1"/>
          </p:cNvSpPr>
          <p:nvPr>
            <p:ph type="sldNum" sz="quarter" idx="12"/>
          </p:nvPr>
        </p:nvSpPr>
        <p:spPr/>
        <p:txBody>
          <a:bodyPr/>
          <a:lstStyle/>
          <a:p>
            <a:fld id="{BE0E8838-D0CA-41E6-A107-F9652B9359AB}" type="slidenum">
              <a:rPr lang="en-AU" smtClean="0"/>
              <a:t>‹#›</a:t>
            </a:fld>
            <a:endParaRPr lang="en-AU" dirty="0"/>
          </a:p>
        </p:txBody>
      </p:sp>
    </p:spTree>
    <p:extLst>
      <p:ext uri="{BB962C8B-B14F-4D97-AF65-F5344CB8AC3E}">
        <p14:creationId xmlns:p14="http://schemas.microsoft.com/office/powerpoint/2010/main" val="10074480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light blue">
    <p:bg>
      <p:bgPr>
        <a:solidFill>
          <a:schemeClr val="bg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BD6257E-99B9-9BE9-1C91-40F031DE487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5325" y="6146800"/>
            <a:ext cx="1659731" cy="431800"/>
          </a:xfrm>
          <a:prstGeom prst="rect">
            <a:avLst/>
          </a:prstGeom>
        </p:spPr>
      </p:pic>
      <p:pic>
        <p:nvPicPr>
          <p:cNvPr id="8" name="Picture 7" descr="Background pattern&#10;&#10;Description automatically generated">
            <a:extLst>
              <a:ext uri="{FF2B5EF4-FFF2-40B4-BE49-F238E27FC236}">
                <a16:creationId xmlns:a16="http://schemas.microsoft.com/office/drawing/2014/main" id="{4A7B6E42-7E14-DD1E-E25D-4515C45177F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82593" y="-607645"/>
            <a:ext cx="3009407" cy="7465645"/>
          </a:xfrm>
          <a:prstGeom prst="rect">
            <a:avLst/>
          </a:prstGeom>
        </p:spPr>
      </p:pic>
    </p:spTree>
    <p:extLst>
      <p:ext uri="{BB962C8B-B14F-4D97-AF65-F5344CB8AC3E}">
        <p14:creationId xmlns:p14="http://schemas.microsoft.com/office/powerpoint/2010/main" val="2497821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1_Blank light blue">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BD6257E-99B9-9BE9-1C91-40F031DE487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5325" y="6146800"/>
            <a:ext cx="1659731" cy="431800"/>
          </a:xfrm>
          <a:prstGeom prst="rect">
            <a:avLst/>
          </a:prstGeom>
        </p:spPr>
      </p:pic>
      <p:pic>
        <p:nvPicPr>
          <p:cNvPr id="2" name="Picture 1" descr="Background pattern&#10;&#10;Description automatically generated">
            <a:extLst>
              <a:ext uri="{FF2B5EF4-FFF2-40B4-BE49-F238E27FC236}">
                <a16:creationId xmlns:a16="http://schemas.microsoft.com/office/drawing/2014/main" id="{EF4FA78D-358E-A36D-CBC0-D9AAFF84BDA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82593" y="-607645"/>
            <a:ext cx="3009407" cy="7465645"/>
          </a:xfrm>
          <a:prstGeom prst="rect">
            <a:avLst/>
          </a:prstGeom>
        </p:spPr>
      </p:pic>
    </p:spTree>
    <p:extLst>
      <p:ext uri="{BB962C8B-B14F-4D97-AF65-F5344CB8AC3E}">
        <p14:creationId xmlns:p14="http://schemas.microsoft.com/office/powerpoint/2010/main" val="596195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0" y="-9525"/>
            <a:ext cx="12192000" cy="6875463"/>
            <a:chOff x="0" y="0"/>
            <a:chExt cx="7680" cy="4331"/>
          </a:xfrm>
        </p:grpSpPr>
        <p:sp>
          <p:nvSpPr>
            <p:cNvPr id="5" name="AutoShape 3"/>
            <p:cNvSpPr>
              <a:spLocks noChangeAspect="1" noChangeArrowheads="1" noTextEdit="1"/>
            </p:cNvSpPr>
            <p:nvPr userDrawn="1"/>
          </p:nvSpPr>
          <p:spPr bwMode="auto">
            <a:xfrm>
              <a:off x="0" y="0"/>
              <a:ext cx="7680" cy="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 name="Freeform 5"/>
            <p:cNvSpPr>
              <a:spLocks/>
            </p:cNvSpPr>
            <p:nvPr userDrawn="1"/>
          </p:nvSpPr>
          <p:spPr bwMode="auto">
            <a:xfrm>
              <a:off x="0" y="310"/>
              <a:ext cx="3840" cy="4019"/>
            </a:xfrm>
            <a:custGeom>
              <a:avLst/>
              <a:gdLst>
                <a:gd name="T0" fmla="*/ 3840 w 3840"/>
                <a:gd name="T1" fmla="*/ 0 h 4019"/>
                <a:gd name="T2" fmla="*/ 3840 w 3840"/>
                <a:gd name="T3" fmla="*/ 4019 h 4019"/>
                <a:gd name="T4" fmla="*/ 0 w 3840"/>
                <a:gd name="T5" fmla="*/ 4019 h 4019"/>
                <a:gd name="T6" fmla="*/ 0 w 3840"/>
                <a:gd name="T7" fmla="*/ 0 h 4019"/>
                <a:gd name="T8" fmla="*/ 3840 w 3840"/>
                <a:gd name="T9" fmla="*/ 0 h 4019"/>
                <a:gd name="T10" fmla="*/ 3840 w 3840"/>
                <a:gd name="T11" fmla="*/ 0 h 4019"/>
              </a:gdLst>
              <a:ahLst/>
              <a:cxnLst>
                <a:cxn ang="0">
                  <a:pos x="T0" y="T1"/>
                </a:cxn>
                <a:cxn ang="0">
                  <a:pos x="T2" y="T3"/>
                </a:cxn>
                <a:cxn ang="0">
                  <a:pos x="T4" y="T5"/>
                </a:cxn>
                <a:cxn ang="0">
                  <a:pos x="T6" y="T7"/>
                </a:cxn>
                <a:cxn ang="0">
                  <a:pos x="T8" y="T9"/>
                </a:cxn>
                <a:cxn ang="0">
                  <a:pos x="T10" y="T11"/>
                </a:cxn>
              </a:cxnLst>
              <a:rect l="0" t="0" r="r" b="b"/>
              <a:pathLst>
                <a:path w="3840" h="4019">
                  <a:moveTo>
                    <a:pt x="3840" y="0"/>
                  </a:moveTo>
                  <a:lnTo>
                    <a:pt x="3840" y="4019"/>
                  </a:lnTo>
                  <a:lnTo>
                    <a:pt x="0" y="4019"/>
                  </a:lnTo>
                  <a:lnTo>
                    <a:pt x="0" y="0"/>
                  </a:lnTo>
                  <a:lnTo>
                    <a:pt x="3840" y="0"/>
                  </a:lnTo>
                  <a:lnTo>
                    <a:pt x="3840" y="0"/>
                  </a:lnTo>
                  <a:close/>
                </a:path>
              </a:pathLst>
            </a:custGeom>
            <a:solidFill>
              <a:srgbClr val="F21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44" name="Freeform 6"/>
            <p:cNvSpPr>
              <a:spLocks/>
            </p:cNvSpPr>
            <p:nvPr userDrawn="1"/>
          </p:nvSpPr>
          <p:spPr bwMode="auto">
            <a:xfrm>
              <a:off x="3840" y="3"/>
              <a:ext cx="3840" cy="4331"/>
            </a:xfrm>
            <a:custGeom>
              <a:avLst/>
              <a:gdLst>
                <a:gd name="T0" fmla="*/ 3840 w 3840"/>
                <a:gd name="T1" fmla="*/ 0 h 4331"/>
                <a:gd name="T2" fmla="*/ 3840 w 3840"/>
                <a:gd name="T3" fmla="*/ 4024 h 4331"/>
                <a:gd name="T4" fmla="*/ 307 w 3840"/>
                <a:gd name="T5" fmla="*/ 4024 h 4331"/>
                <a:gd name="T6" fmla="*/ 0 w 3840"/>
                <a:gd name="T7" fmla="*/ 4331 h 4331"/>
                <a:gd name="T8" fmla="*/ 0 w 3840"/>
                <a:gd name="T9" fmla="*/ 307 h 4331"/>
                <a:gd name="T10" fmla="*/ 307 w 3840"/>
                <a:gd name="T11" fmla="*/ 0 h 4331"/>
                <a:gd name="T12" fmla="*/ 3840 w 3840"/>
                <a:gd name="T13" fmla="*/ 0 h 4331"/>
                <a:gd name="T14" fmla="*/ 3840 w 3840"/>
                <a:gd name="T15" fmla="*/ 0 h 4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40" h="4331">
                  <a:moveTo>
                    <a:pt x="3840" y="0"/>
                  </a:moveTo>
                  <a:lnTo>
                    <a:pt x="3840" y="4024"/>
                  </a:lnTo>
                  <a:lnTo>
                    <a:pt x="307" y="4024"/>
                  </a:lnTo>
                  <a:lnTo>
                    <a:pt x="0" y="4331"/>
                  </a:lnTo>
                  <a:lnTo>
                    <a:pt x="0" y="307"/>
                  </a:lnTo>
                  <a:lnTo>
                    <a:pt x="307" y="0"/>
                  </a:lnTo>
                  <a:lnTo>
                    <a:pt x="3840" y="0"/>
                  </a:lnTo>
                  <a:lnTo>
                    <a:pt x="3840" y="0"/>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45" name="Freeform 7"/>
            <p:cNvSpPr>
              <a:spLocks/>
            </p:cNvSpPr>
            <p:nvPr userDrawn="1"/>
          </p:nvSpPr>
          <p:spPr bwMode="auto">
            <a:xfrm>
              <a:off x="6565" y="232"/>
              <a:ext cx="187" cy="240"/>
            </a:xfrm>
            <a:custGeom>
              <a:avLst/>
              <a:gdLst>
                <a:gd name="T0" fmla="*/ 70 w 70"/>
                <a:gd name="T1" fmla="*/ 0 h 90"/>
                <a:gd name="T2" fmla="*/ 70 w 70"/>
                <a:gd name="T3" fmla="*/ 40 h 90"/>
                <a:gd name="T4" fmla="*/ 35 w 70"/>
                <a:gd name="T5" fmla="*/ 90 h 90"/>
                <a:gd name="T6" fmla="*/ 0 w 70"/>
                <a:gd name="T7" fmla="*/ 40 h 90"/>
                <a:gd name="T8" fmla="*/ 0 w 70"/>
                <a:gd name="T9" fmla="*/ 0 h 90"/>
                <a:gd name="T10" fmla="*/ 70 w 70"/>
                <a:gd name="T11" fmla="*/ 0 h 90"/>
              </a:gdLst>
              <a:ahLst/>
              <a:cxnLst>
                <a:cxn ang="0">
                  <a:pos x="T0" y="T1"/>
                </a:cxn>
                <a:cxn ang="0">
                  <a:pos x="T2" y="T3"/>
                </a:cxn>
                <a:cxn ang="0">
                  <a:pos x="T4" y="T5"/>
                </a:cxn>
                <a:cxn ang="0">
                  <a:pos x="T6" y="T7"/>
                </a:cxn>
                <a:cxn ang="0">
                  <a:pos x="T8" y="T9"/>
                </a:cxn>
                <a:cxn ang="0">
                  <a:pos x="T10" y="T11"/>
                </a:cxn>
              </a:cxnLst>
              <a:rect l="0" t="0" r="r" b="b"/>
              <a:pathLst>
                <a:path w="70" h="90">
                  <a:moveTo>
                    <a:pt x="70" y="0"/>
                  </a:moveTo>
                  <a:cubicBezTo>
                    <a:pt x="70" y="40"/>
                    <a:pt x="70" y="40"/>
                    <a:pt x="70" y="40"/>
                  </a:cubicBezTo>
                  <a:cubicBezTo>
                    <a:pt x="70" y="60"/>
                    <a:pt x="57" y="82"/>
                    <a:pt x="35" y="90"/>
                  </a:cubicBezTo>
                  <a:cubicBezTo>
                    <a:pt x="13" y="82"/>
                    <a:pt x="0" y="60"/>
                    <a:pt x="0" y="40"/>
                  </a:cubicBezTo>
                  <a:cubicBezTo>
                    <a:pt x="0" y="0"/>
                    <a:pt x="0" y="0"/>
                    <a:pt x="0" y="0"/>
                  </a:cubicBezTo>
                  <a:cubicBezTo>
                    <a:pt x="70" y="0"/>
                    <a:pt x="70" y="0"/>
                    <a:pt x="70" y="0"/>
                  </a:cubicBezTo>
                  <a:close/>
                </a:path>
              </a:pathLst>
            </a:custGeom>
            <a:solidFill>
              <a:srgbClr val="F21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46" name="Freeform 8"/>
            <p:cNvSpPr>
              <a:spLocks/>
            </p:cNvSpPr>
            <p:nvPr userDrawn="1"/>
          </p:nvSpPr>
          <p:spPr bwMode="auto">
            <a:xfrm>
              <a:off x="6600" y="262"/>
              <a:ext cx="117" cy="154"/>
            </a:xfrm>
            <a:custGeom>
              <a:avLst/>
              <a:gdLst>
                <a:gd name="T0" fmla="*/ 0 w 117"/>
                <a:gd name="T1" fmla="*/ 77 h 154"/>
                <a:gd name="T2" fmla="*/ 59 w 117"/>
                <a:gd name="T3" fmla="*/ 0 h 154"/>
                <a:gd name="T4" fmla="*/ 117 w 117"/>
                <a:gd name="T5" fmla="*/ 77 h 154"/>
                <a:gd name="T6" fmla="*/ 59 w 117"/>
                <a:gd name="T7" fmla="*/ 154 h 154"/>
                <a:gd name="T8" fmla="*/ 0 w 117"/>
                <a:gd name="T9" fmla="*/ 77 h 154"/>
                <a:gd name="T10" fmla="*/ 0 w 117"/>
                <a:gd name="T11" fmla="*/ 77 h 154"/>
              </a:gdLst>
              <a:ahLst/>
              <a:cxnLst>
                <a:cxn ang="0">
                  <a:pos x="T0" y="T1"/>
                </a:cxn>
                <a:cxn ang="0">
                  <a:pos x="T2" y="T3"/>
                </a:cxn>
                <a:cxn ang="0">
                  <a:pos x="T4" y="T5"/>
                </a:cxn>
                <a:cxn ang="0">
                  <a:pos x="T6" y="T7"/>
                </a:cxn>
                <a:cxn ang="0">
                  <a:pos x="T8" y="T9"/>
                </a:cxn>
                <a:cxn ang="0">
                  <a:pos x="T10" y="T11"/>
                </a:cxn>
              </a:cxnLst>
              <a:rect l="0" t="0" r="r" b="b"/>
              <a:pathLst>
                <a:path w="117" h="154">
                  <a:moveTo>
                    <a:pt x="0" y="77"/>
                  </a:moveTo>
                  <a:lnTo>
                    <a:pt x="59" y="0"/>
                  </a:lnTo>
                  <a:lnTo>
                    <a:pt x="117" y="77"/>
                  </a:lnTo>
                  <a:lnTo>
                    <a:pt x="59" y="154"/>
                  </a:lnTo>
                  <a:lnTo>
                    <a:pt x="0" y="77"/>
                  </a:lnTo>
                  <a:lnTo>
                    <a:pt x="0"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48" name="Freeform 9"/>
            <p:cNvSpPr>
              <a:spLocks/>
            </p:cNvSpPr>
            <p:nvPr userDrawn="1"/>
          </p:nvSpPr>
          <p:spPr bwMode="auto">
            <a:xfrm>
              <a:off x="6616" y="294"/>
              <a:ext cx="85" cy="101"/>
            </a:xfrm>
            <a:custGeom>
              <a:avLst/>
              <a:gdLst>
                <a:gd name="T0" fmla="*/ 14 w 32"/>
                <a:gd name="T1" fmla="*/ 21 h 38"/>
                <a:gd name="T2" fmla="*/ 16 w 32"/>
                <a:gd name="T3" fmla="*/ 38 h 38"/>
                <a:gd name="T4" fmla="*/ 16 w 32"/>
                <a:gd name="T5" fmla="*/ 38 h 38"/>
                <a:gd name="T6" fmla="*/ 16 w 32"/>
                <a:gd name="T7" fmla="*/ 38 h 38"/>
                <a:gd name="T8" fmla="*/ 18 w 32"/>
                <a:gd name="T9" fmla="*/ 21 h 38"/>
                <a:gd name="T10" fmla="*/ 18 w 32"/>
                <a:gd name="T11" fmla="*/ 19 h 38"/>
                <a:gd name="T12" fmla="*/ 25 w 32"/>
                <a:gd name="T13" fmla="*/ 19 h 38"/>
                <a:gd name="T14" fmla="*/ 25 w 32"/>
                <a:gd name="T15" fmla="*/ 20 h 38"/>
                <a:gd name="T16" fmla="*/ 27 w 32"/>
                <a:gd name="T17" fmla="*/ 22 h 38"/>
                <a:gd name="T18" fmla="*/ 29 w 32"/>
                <a:gd name="T19" fmla="*/ 20 h 38"/>
                <a:gd name="T20" fmla="*/ 29 w 32"/>
                <a:gd name="T21" fmla="*/ 19 h 38"/>
                <a:gd name="T22" fmla="*/ 29 w 32"/>
                <a:gd name="T23" fmla="*/ 19 h 38"/>
                <a:gd name="T24" fmla="*/ 32 w 32"/>
                <a:gd name="T25" fmla="*/ 17 h 38"/>
                <a:gd name="T26" fmla="*/ 29 w 32"/>
                <a:gd name="T27" fmla="*/ 15 h 38"/>
                <a:gd name="T28" fmla="*/ 29 w 32"/>
                <a:gd name="T29" fmla="*/ 15 h 38"/>
                <a:gd name="T30" fmla="*/ 29 w 32"/>
                <a:gd name="T31" fmla="*/ 14 h 38"/>
                <a:gd name="T32" fmla="*/ 27 w 32"/>
                <a:gd name="T33" fmla="*/ 12 h 38"/>
                <a:gd name="T34" fmla="*/ 25 w 32"/>
                <a:gd name="T35" fmla="*/ 14 h 38"/>
                <a:gd name="T36" fmla="*/ 25 w 32"/>
                <a:gd name="T37" fmla="*/ 15 h 38"/>
                <a:gd name="T38" fmla="*/ 18 w 32"/>
                <a:gd name="T39" fmla="*/ 15 h 38"/>
                <a:gd name="T40" fmla="*/ 18 w 32"/>
                <a:gd name="T41" fmla="*/ 7 h 38"/>
                <a:gd name="T42" fmla="*/ 19 w 32"/>
                <a:gd name="T43" fmla="*/ 7 h 38"/>
                <a:gd name="T44" fmla="*/ 21 w 32"/>
                <a:gd name="T45" fmla="*/ 5 h 38"/>
                <a:gd name="T46" fmla="*/ 19 w 32"/>
                <a:gd name="T47" fmla="*/ 3 h 38"/>
                <a:gd name="T48" fmla="*/ 18 w 32"/>
                <a:gd name="T49" fmla="*/ 3 h 38"/>
                <a:gd name="T50" fmla="*/ 18 w 32"/>
                <a:gd name="T51" fmla="*/ 3 h 38"/>
                <a:gd name="T52" fmla="*/ 16 w 32"/>
                <a:gd name="T53" fmla="*/ 0 h 38"/>
                <a:gd name="T54" fmla="*/ 14 w 32"/>
                <a:gd name="T55" fmla="*/ 3 h 38"/>
                <a:gd name="T56" fmla="*/ 14 w 32"/>
                <a:gd name="T57" fmla="*/ 3 h 38"/>
                <a:gd name="T58" fmla="*/ 14 w 32"/>
                <a:gd name="T59" fmla="*/ 3 h 38"/>
                <a:gd name="T60" fmla="*/ 11 w 32"/>
                <a:gd name="T61" fmla="*/ 5 h 38"/>
                <a:gd name="T62" fmla="*/ 14 w 32"/>
                <a:gd name="T63" fmla="*/ 7 h 38"/>
                <a:gd name="T64" fmla="*/ 14 w 32"/>
                <a:gd name="T65" fmla="*/ 7 h 38"/>
                <a:gd name="T66" fmla="*/ 14 w 32"/>
                <a:gd name="T67" fmla="*/ 15 h 38"/>
                <a:gd name="T68" fmla="*/ 14 w 32"/>
                <a:gd name="T69" fmla="*/ 15 h 38"/>
                <a:gd name="T70" fmla="*/ 7 w 32"/>
                <a:gd name="T71" fmla="*/ 15 h 38"/>
                <a:gd name="T72" fmla="*/ 7 w 32"/>
                <a:gd name="T73" fmla="*/ 14 h 38"/>
                <a:gd name="T74" fmla="*/ 5 w 32"/>
                <a:gd name="T75" fmla="*/ 12 h 38"/>
                <a:gd name="T76" fmla="*/ 3 w 32"/>
                <a:gd name="T77" fmla="*/ 14 h 38"/>
                <a:gd name="T78" fmla="*/ 3 w 32"/>
                <a:gd name="T79" fmla="*/ 15 h 38"/>
                <a:gd name="T80" fmla="*/ 3 w 32"/>
                <a:gd name="T81" fmla="*/ 15 h 38"/>
                <a:gd name="T82" fmla="*/ 0 w 32"/>
                <a:gd name="T83" fmla="*/ 17 h 38"/>
                <a:gd name="T84" fmla="*/ 3 w 32"/>
                <a:gd name="T85" fmla="*/ 19 h 38"/>
                <a:gd name="T86" fmla="*/ 3 w 32"/>
                <a:gd name="T87" fmla="*/ 19 h 38"/>
                <a:gd name="T88" fmla="*/ 3 w 32"/>
                <a:gd name="T89" fmla="*/ 20 h 38"/>
                <a:gd name="T90" fmla="*/ 5 w 32"/>
                <a:gd name="T91" fmla="*/ 22 h 38"/>
                <a:gd name="T92" fmla="*/ 7 w 32"/>
                <a:gd name="T93" fmla="*/ 20 h 38"/>
                <a:gd name="T94" fmla="*/ 7 w 32"/>
                <a:gd name="T95" fmla="*/ 19 h 38"/>
                <a:gd name="T96" fmla="*/ 14 w 32"/>
                <a:gd name="T97" fmla="*/ 19 h 38"/>
                <a:gd name="T98" fmla="*/ 14 w 32"/>
                <a:gd name="T99"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 h="38">
                  <a:moveTo>
                    <a:pt x="14" y="21"/>
                  </a:moveTo>
                  <a:cubicBezTo>
                    <a:pt x="14" y="28"/>
                    <a:pt x="16" y="37"/>
                    <a:pt x="16" y="38"/>
                  </a:cubicBezTo>
                  <a:cubicBezTo>
                    <a:pt x="16" y="38"/>
                    <a:pt x="16" y="38"/>
                    <a:pt x="16" y="38"/>
                  </a:cubicBezTo>
                  <a:cubicBezTo>
                    <a:pt x="16" y="38"/>
                    <a:pt x="16" y="38"/>
                    <a:pt x="16" y="38"/>
                  </a:cubicBezTo>
                  <a:cubicBezTo>
                    <a:pt x="16" y="37"/>
                    <a:pt x="18" y="28"/>
                    <a:pt x="18" y="21"/>
                  </a:cubicBezTo>
                  <a:cubicBezTo>
                    <a:pt x="18" y="19"/>
                    <a:pt x="18" y="19"/>
                    <a:pt x="18" y="19"/>
                  </a:cubicBezTo>
                  <a:cubicBezTo>
                    <a:pt x="25" y="19"/>
                    <a:pt x="25" y="19"/>
                    <a:pt x="25" y="19"/>
                  </a:cubicBezTo>
                  <a:cubicBezTo>
                    <a:pt x="25" y="20"/>
                    <a:pt x="25" y="20"/>
                    <a:pt x="25" y="20"/>
                  </a:cubicBezTo>
                  <a:cubicBezTo>
                    <a:pt x="25" y="21"/>
                    <a:pt x="26" y="22"/>
                    <a:pt x="27" y="22"/>
                  </a:cubicBezTo>
                  <a:cubicBezTo>
                    <a:pt x="28" y="22"/>
                    <a:pt x="29" y="21"/>
                    <a:pt x="29" y="20"/>
                  </a:cubicBezTo>
                  <a:cubicBezTo>
                    <a:pt x="29" y="19"/>
                    <a:pt x="29" y="19"/>
                    <a:pt x="29" y="19"/>
                  </a:cubicBezTo>
                  <a:cubicBezTo>
                    <a:pt x="29" y="19"/>
                    <a:pt x="29" y="19"/>
                    <a:pt x="29" y="19"/>
                  </a:cubicBezTo>
                  <a:cubicBezTo>
                    <a:pt x="30" y="19"/>
                    <a:pt x="32" y="18"/>
                    <a:pt x="32" y="17"/>
                  </a:cubicBezTo>
                  <a:cubicBezTo>
                    <a:pt x="32" y="16"/>
                    <a:pt x="30" y="15"/>
                    <a:pt x="29" y="15"/>
                  </a:cubicBezTo>
                  <a:cubicBezTo>
                    <a:pt x="29" y="15"/>
                    <a:pt x="29" y="15"/>
                    <a:pt x="29" y="15"/>
                  </a:cubicBezTo>
                  <a:cubicBezTo>
                    <a:pt x="29" y="14"/>
                    <a:pt x="29" y="14"/>
                    <a:pt x="29" y="14"/>
                  </a:cubicBezTo>
                  <a:cubicBezTo>
                    <a:pt x="29" y="13"/>
                    <a:pt x="28" y="12"/>
                    <a:pt x="27" y="12"/>
                  </a:cubicBezTo>
                  <a:cubicBezTo>
                    <a:pt x="26" y="12"/>
                    <a:pt x="25" y="13"/>
                    <a:pt x="25" y="14"/>
                  </a:cubicBezTo>
                  <a:cubicBezTo>
                    <a:pt x="25" y="15"/>
                    <a:pt x="25" y="15"/>
                    <a:pt x="25" y="15"/>
                  </a:cubicBezTo>
                  <a:cubicBezTo>
                    <a:pt x="18" y="15"/>
                    <a:pt x="18" y="15"/>
                    <a:pt x="18" y="15"/>
                  </a:cubicBezTo>
                  <a:cubicBezTo>
                    <a:pt x="18" y="7"/>
                    <a:pt x="18" y="7"/>
                    <a:pt x="18" y="7"/>
                  </a:cubicBezTo>
                  <a:cubicBezTo>
                    <a:pt x="19" y="7"/>
                    <a:pt x="19" y="7"/>
                    <a:pt x="19" y="7"/>
                  </a:cubicBezTo>
                  <a:cubicBezTo>
                    <a:pt x="20" y="7"/>
                    <a:pt x="21" y="6"/>
                    <a:pt x="21" y="5"/>
                  </a:cubicBezTo>
                  <a:cubicBezTo>
                    <a:pt x="21" y="4"/>
                    <a:pt x="20" y="3"/>
                    <a:pt x="19" y="3"/>
                  </a:cubicBezTo>
                  <a:cubicBezTo>
                    <a:pt x="18" y="3"/>
                    <a:pt x="18" y="3"/>
                    <a:pt x="18" y="3"/>
                  </a:cubicBezTo>
                  <a:cubicBezTo>
                    <a:pt x="18" y="3"/>
                    <a:pt x="18" y="3"/>
                    <a:pt x="18" y="3"/>
                  </a:cubicBezTo>
                  <a:cubicBezTo>
                    <a:pt x="18" y="2"/>
                    <a:pt x="17" y="0"/>
                    <a:pt x="16" y="0"/>
                  </a:cubicBezTo>
                  <a:cubicBezTo>
                    <a:pt x="15" y="0"/>
                    <a:pt x="14" y="2"/>
                    <a:pt x="14" y="3"/>
                  </a:cubicBezTo>
                  <a:cubicBezTo>
                    <a:pt x="14" y="3"/>
                    <a:pt x="14" y="3"/>
                    <a:pt x="14" y="3"/>
                  </a:cubicBezTo>
                  <a:cubicBezTo>
                    <a:pt x="14" y="3"/>
                    <a:pt x="14" y="3"/>
                    <a:pt x="14" y="3"/>
                  </a:cubicBezTo>
                  <a:cubicBezTo>
                    <a:pt x="12" y="3"/>
                    <a:pt x="11" y="4"/>
                    <a:pt x="11" y="5"/>
                  </a:cubicBezTo>
                  <a:cubicBezTo>
                    <a:pt x="11" y="6"/>
                    <a:pt x="12" y="7"/>
                    <a:pt x="14" y="7"/>
                  </a:cubicBezTo>
                  <a:cubicBezTo>
                    <a:pt x="14" y="7"/>
                    <a:pt x="14" y="7"/>
                    <a:pt x="14" y="7"/>
                  </a:cubicBezTo>
                  <a:cubicBezTo>
                    <a:pt x="14" y="15"/>
                    <a:pt x="14" y="15"/>
                    <a:pt x="14" y="15"/>
                  </a:cubicBezTo>
                  <a:cubicBezTo>
                    <a:pt x="14" y="15"/>
                    <a:pt x="14" y="15"/>
                    <a:pt x="14" y="15"/>
                  </a:cubicBezTo>
                  <a:cubicBezTo>
                    <a:pt x="7" y="15"/>
                    <a:pt x="7" y="15"/>
                    <a:pt x="7" y="15"/>
                  </a:cubicBezTo>
                  <a:cubicBezTo>
                    <a:pt x="7" y="14"/>
                    <a:pt x="7" y="14"/>
                    <a:pt x="7" y="14"/>
                  </a:cubicBezTo>
                  <a:cubicBezTo>
                    <a:pt x="7" y="13"/>
                    <a:pt x="7" y="12"/>
                    <a:pt x="5" y="12"/>
                  </a:cubicBezTo>
                  <a:cubicBezTo>
                    <a:pt x="4" y="12"/>
                    <a:pt x="3" y="13"/>
                    <a:pt x="3" y="14"/>
                  </a:cubicBezTo>
                  <a:cubicBezTo>
                    <a:pt x="3" y="15"/>
                    <a:pt x="3" y="15"/>
                    <a:pt x="3" y="15"/>
                  </a:cubicBezTo>
                  <a:cubicBezTo>
                    <a:pt x="3" y="15"/>
                    <a:pt x="3" y="15"/>
                    <a:pt x="3" y="15"/>
                  </a:cubicBezTo>
                  <a:cubicBezTo>
                    <a:pt x="2" y="15"/>
                    <a:pt x="0" y="16"/>
                    <a:pt x="0" y="17"/>
                  </a:cubicBezTo>
                  <a:cubicBezTo>
                    <a:pt x="0" y="18"/>
                    <a:pt x="2" y="19"/>
                    <a:pt x="3" y="19"/>
                  </a:cubicBezTo>
                  <a:cubicBezTo>
                    <a:pt x="3" y="19"/>
                    <a:pt x="3" y="19"/>
                    <a:pt x="3" y="19"/>
                  </a:cubicBezTo>
                  <a:cubicBezTo>
                    <a:pt x="3" y="20"/>
                    <a:pt x="3" y="20"/>
                    <a:pt x="3" y="20"/>
                  </a:cubicBezTo>
                  <a:cubicBezTo>
                    <a:pt x="3" y="21"/>
                    <a:pt x="4" y="22"/>
                    <a:pt x="5" y="22"/>
                  </a:cubicBezTo>
                  <a:cubicBezTo>
                    <a:pt x="7" y="22"/>
                    <a:pt x="7" y="21"/>
                    <a:pt x="7" y="20"/>
                  </a:cubicBezTo>
                  <a:cubicBezTo>
                    <a:pt x="7" y="19"/>
                    <a:pt x="7" y="19"/>
                    <a:pt x="7" y="19"/>
                  </a:cubicBezTo>
                  <a:cubicBezTo>
                    <a:pt x="14" y="19"/>
                    <a:pt x="14" y="19"/>
                    <a:pt x="14" y="19"/>
                  </a:cubicBezTo>
                  <a:cubicBezTo>
                    <a:pt x="14" y="21"/>
                    <a:pt x="14" y="21"/>
                    <a:pt x="14" y="21"/>
                  </a:cubicBezTo>
                  <a:close/>
                </a:path>
              </a:pathLst>
            </a:custGeom>
            <a:solidFill>
              <a:srgbClr val="F21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49" name="Freeform 10"/>
            <p:cNvSpPr>
              <a:spLocks noEditPoints="1"/>
            </p:cNvSpPr>
            <p:nvPr userDrawn="1"/>
          </p:nvSpPr>
          <p:spPr bwMode="auto">
            <a:xfrm>
              <a:off x="6565" y="510"/>
              <a:ext cx="35" cy="34"/>
            </a:xfrm>
            <a:custGeom>
              <a:avLst/>
              <a:gdLst>
                <a:gd name="T0" fmla="*/ 22 w 35"/>
                <a:gd name="T1" fmla="*/ 0 h 34"/>
                <a:gd name="T2" fmla="*/ 16 w 35"/>
                <a:gd name="T3" fmla="*/ 0 h 34"/>
                <a:gd name="T4" fmla="*/ 0 w 35"/>
                <a:gd name="T5" fmla="*/ 34 h 34"/>
                <a:gd name="T6" fmla="*/ 6 w 35"/>
                <a:gd name="T7" fmla="*/ 34 h 34"/>
                <a:gd name="T8" fmla="*/ 8 w 35"/>
                <a:gd name="T9" fmla="*/ 26 h 34"/>
                <a:gd name="T10" fmla="*/ 27 w 35"/>
                <a:gd name="T11" fmla="*/ 26 h 34"/>
                <a:gd name="T12" fmla="*/ 30 w 35"/>
                <a:gd name="T13" fmla="*/ 34 h 34"/>
                <a:gd name="T14" fmla="*/ 35 w 35"/>
                <a:gd name="T15" fmla="*/ 34 h 34"/>
                <a:gd name="T16" fmla="*/ 22 w 35"/>
                <a:gd name="T17" fmla="*/ 0 h 34"/>
                <a:gd name="T18" fmla="*/ 22 w 35"/>
                <a:gd name="T19" fmla="*/ 0 h 34"/>
                <a:gd name="T20" fmla="*/ 22 w 35"/>
                <a:gd name="T21" fmla="*/ 0 h 34"/>
                <a:gd name="T22" fmla="*/ 24 w 35"/>
                <a:gd name="T23" fmla="*/ 21 h 34"/>
                <a:gd name="T24" fmla="*/ 11 w 35"/>
                <a:gd name="T25" fmla="*/ 21 h 34"/>
                <a:gd name="T26" fmla="*/ 19 w 35"/>
                <a:gd name="T27" fmla="*/ 5 h 34"/>
                <a:gd name="T28" fmla="*/ 24 w 35"/>
                <a:gd name="T29" fmla="*/ 21 h 34"/>
                <a:gd name="T30" fmla="*/ 24 w 35"/>
                <a:gd name="T31"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34">
                  <a:moveTo>
                    <a:pt x="22" y="0"/>
                  </a:moveTo>
                  <a:lnTo>
                    <a:pt x="16" y="0"/>
                  </a:lnTo>
                  <a:lnTo>
                    <a:pt x="0" y="34"/>
                  </a:lnTo>
                  <a:lnTo>
                    <a:pt x="6" y="34"/>
                  </a:lnTo>
                  <a:lnTo>
                    <a:pt x="8" y="26"/>
                  </a:lnTo>
                  <a:lnTo>
                    <a:pt x="27" y="26"/>
                  </a:lnTo>
                  <a:lnTo>
                    <a:pt x="30" y="34"/>
                  </a:lnTo>
                  <a:lnTo>
                    <a:pt x="35" y="34"/>
                  </a:lnTo>
                  <a:lnTo>
                    <a:pt x="22" y="0"/>
                  </a:lnTo>
                  <a:lnTo>
                    <a:pt x="22" y="0"/>
                  </a:lnTo>
                  <a:lnTo>
                    <a:pt x="22" y="0"/>
                  </a:lnTo>
                  <a:close/>
                  <a:moveTo>
                    <a:pt x="24" y="21"/>
                  </a:moveTo>
                  <a:lnTo>
                    <a:pt x="11" y="21"/>
                  </a:lnTo>
                  <a:lnTo>
                    <a:pt x="19" y="5"/>
                  </a:lnTo>
                  <a:lnTo>
                    <a:pt x="24" y="21"/>
                  </a:lnTo>
                  <a:lnTo>
                    <a:pt x="24"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0" name="Freeform 11"/>
            <p:cNvSpPr>
              <a:spLocks/>
            </p:cNvSpPr>
            <p:nvPr userDrawn="1"/>
          </p:nvSpPr>
          <p:spPr bwMode="auto">
            <a:xfrm>
              <a:off x="6603" y="510"/>
              <a:ext cx="26" cy="34"/>
            </a:xfrm>
            <a:custGeom>
              <a:avLst/>
              <a:gdLst>
                <a:gd name="T0" fmla="*/ 8 w 10"/>
                <a:gd name="T1" fmla="*/ 8 h 13"/>
                <a:gd name="T2" fmla="*/ 5 w 10"/>
                <a:gd name="T3" fmla="*/ 11 h 13"/>
                <a:gd name="T4" fmla="*/ 2 w 10"/>
                <a:gd name="T5" fmla="*/ 8 h 13"/>
                <a:gd name="T6" fmla="*/ 2 w 10"/>
                <a:gd name="T7" fmla="*/ 0 h 13"/>
                <a:gd name="T8" fmla="*/ 0 w 10"/>
                <a:gd name="T9" fmla="*/ 0 h 13"/>
                <a:gd name="T10" fmla="*/ 0 w 10"/>
                <a:gd name="T11" fmla="*/ 8 h 13"/>
                <a:gd name="T12" fmla="*/ 5 w 10"/>
                <a:gd name="T13" fmla="*/ 13 h 13"/>
                <a:gd name="T14" fmla="*/ 10 w 10"/>
                <a:gd name="T15" fmla="*/ 8 h 13"/>
                <a:gd name="T16" fmla="*/ 10 w 10"/>
                <a:gd name="T17" fmla="*/ 0 h 13"/>
                <a:gd name="T18" fmla="*/ 8 w 10"/>
                <a:gd name="T19" fmla="*/ 0 h 13"/>
                <a:gd name="T20" fmla="*/ 8 w 10"/>
                <a:gd name="T21"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8" y="8"/>
                  </a:moveTo>
                  <a:cubicBezTo>
                    <a:pt x="8" y="10"/>
                    <a:pt x="7" y="11"/>
                    <a:pt x="5" y="11"/>
                  </a:cubicBezTo>
                  <a:cubicBezTo>
                    <a:pt x="4" y="11"/>
                    <a:pt x="2" y="10"/>
                    <a:pt x="2" y="8"/>
                  </a:cubicBezTo>
                  <a:cubicBezTo>
                    <a:pt x="2" y="0"/>
                    <a:pt x="2" y="0"/>
                    <a:pt x="2" y="0"/>
                  </a:cubicBezTo>
                  <a:cubicBezTo>
                    <a:pt x="0" y="0"/>
                    <a:pt x="0" y="0"/>
                    <a:pt x="0" y="0"/>
                  </a:cubicBezTo>
                  <a:cubicBezTo>
                    <a:pt x="0" y="8"/>
                    <a:pt x="0" y="8"/>
                    <a:pt x="0" y="8"/>
                  </a:cubicBezTo>
                  <a:cubicBezTo>
                    <a:pt x="0" y="11"/>
                    <a:pt x="3" y="13"/>
                    <a:pt x="5" y="13"/>
                  </a:cubicBezTo>
                  <a:cubicBezTo>
                    <a:pt x="8" y="13"/>
                    <a:pt x="10" y="11"/>
                    <a:pt x="10" y="8"/>
                  </a:cubicBezTo>
                  <a:cubicBezTo>
                    <a:pt x="10" y="0"/>
                    <a:pt x="10" y="0"/>
                    <a:pt x="10" y="0"/>
                  </a:cubicBezTo>
                  <a:cubicBezTo>
                    <a:pt x="8" y="0"/>
                    <a:pt x="8" y="0"/>
                    <a:pt x="8" y="0"/>
                  </a:cubicBezTo>
                  <a:cubicBezTo>
                    <a:pt x="8" y="8"/>
                    <a:pt x="8" y="8"/>
                    <a:pt x="8"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1" name="Freeform 12"/>
            <p:cNvSpPr>
              <a:spLocks/>
            </p:cNvSpPr>
            <p:nvPr userDrawn="1"/>
          </p:nvSpPr>
          <p:spPr bwMode="auto">
            <a:xfrm>
              <a:off x="6637" y="510"/>
              <a:ext cx="27" cy="34"/>
            </a:xfrm>
            <a:custGeom>
              <a:avLst/>
              <a:gdLst>
                <a:gd name="T0" fmla="*/ 5 w 10"/>
                <a:gd name="T1" fmla="*/ 5 h 13"/>
                <a:gd name="T2" fmla="*/ 2 w 10"/>
                <a:gd name="T3" fmla="*/ 3 h 13"/>
                <a:gd name="T4" fmla="*/ 5 w 10"/>
                <a:gd name="T5" fmla="*/ 2 h 13"/>
                <a:gd name="T6" fmla="*/ 8 w 10"/>
                <a:gd name="T7" fmla="*/ 3 h 13"/>
                <a:gd name="T8" fmla="*/ 8 w 10"/>
                <a:gd name="T9" fmla="*/ 3 h 13"/>
                <a:gd name="T10" fmla="*/ 10 w 10"/>
                <a:gd name="T11" fmla="*/ 2 h 13"/>
                <a:gd name="T12" fmla="*/ 10 w 10"/>
                <a:gd name="T13" fmla="*/ 2 h 13"/>
                <a:gd name="T14" fmla="*/ 5 w 10"/>
                <a:gd name="T15" fmla="*/ 0 h 13"/>
                <a:gd name="T16" fmla="*/ 1 w 10"/>
                <a:gd name="T17" fmla="*/ 1 h 13"/>
                <a:gd name="T18" fmla="*/ 0 w 10"/>
                <a:gd name="T19" fmla="*/ 3 h 13"/>
                <a:gd name="T20" fmla="*/ 5 w 10"/>
                <a:gd name="T21" fmla="*/ 7 h 13"/>
                <a:gd name="T22" fmla="*/ 8 w 10"/>
                <a:gd name="T23" fmla="*/ 9 h 13"/>
                <a:gd name="T24" fmla="*/ 5 w 10"/>
                <a:gd name="T25" fmla="*/ 11 h 13"/>
                <a:gd name="T26" fmla="*/ 1 w 10"/>
                <a:gd name="T27" fmla="*/ 9 h 13"/>
                <a:gd name="T28" fmla="*/ 1 w 10"/>
                <a:gd name="T29" fmla="*/ 9 h 13"/>
                <a:gd name="T30" fmla="*/ 0 w 10"/>
                <a:gd name="T31" fmla="*/ 10 h 13"/>
                <a:gd name="T32" fmla="*/ 0 w 10"/>
                <a:gd name="T33" fmla="*/ 10 h 13"/>
                <a:gd name="T34" fmla="*/ 5 w 10"/>
                <a:gd name="T35" fmla="*/ 13 h 13"/>
                <a:gd name="T36" fmla="*/ 10 w 10"/>
                <a:gd name="T37" fmla="*/ 9 h 13"/>
                <a:gd name="T38" fmla="*/ 5 w 10"/>
                <a:gd name="T39"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3">
                  <a:moveTo>
                    <a:pt x="5" y="5"/>
                  </a:moveTo>
                  <a:cubicBezTo>
                    <a:pt x="3" y="5"/>
                    <a:pt x="2" y="5"/>
                    <a:pt x="2" y="3"/>
                  </a:cubicBezTo>
                  <a:cubicBezTo>
                    <a:pt x="2" y="2"/>
                    <a:pt x="4" y="2"/>
                    <a:pt x="5" y="2"/>
                  </a:cubicBezTo>
                  <a:cubicBezTo>
                    <a:pt x="6" y="2"/>
                    <a:pt x="8" y="2"/>
                    <a:pt x="8" y="3"/>
                  </a:cubicBezTo>
                  <a:cubicBezTo>
                    <a:pt x="8" y="3"/>
                    <a:pt x="8" y="3"/>
                    <a:pt x="8" y="3"/>
                  </a:cubicBezTo>
                  <a:cubicBezTo>
                    <a:pt x="10" y="2"/>
                    <a:pt x="10" y="2"/>
                    <a:pt x="10" y="2"/>
                  </a:cubicBezTo>
                  <a:cubicBezTo>
                    <a:pt x="10" y="2"/>
                    <a:pt x="10" y="2"/>
                    <a:pt x="10" y="2"/>
                  </a:cubicBezTo>
                  <a:cubicBezTo>
                    <a:pt x="9" y="1"/>
                    <a:pt x="7" y="0"/>
                    <a:pt x="5" y="0"/>
                  </a:cubicBezTo>
                  <a:cubicBezTo>
                    <a:pt x="4" y="0"/>
                    <a:pt x="2" y="0"/>
                    <a:pt x="1" y="1"/>
                  </a:cubicBezTo>
                  <a:cubicBezTo>
                    <a:pt x="0" y="2"/>
                    <a:pt x="0" y="3"/>
                    <a:pt x="0" y="3"/>
                  </a:cubicBezTo>
                  <a:cubicBezTo>
                    <a:pt x="0" y="6"/>
                    <a:pt x="3" y="7"/>
                    <a:pt x="5" y="7"/>
                  </a:cubicBezTo>
                  <a:cubicBezTo>
                    <a:pt x="7" y="7"/>
                    <a:pt x="8" y="8"/>
                    <a:pt x="8" y="9"/>
                  </a:cubicBezTo>
                  <a:cubicBezTo>
                    <a:pt x="8" y="11"/>
                    <a:pt x="6" y="11"/>
                    <a:pt x="5" y="11"/>
                  </a:cubicBezTo>
                  <a:cubicBezTo>
                    <a:pt x="4" y="11"/>
                    <a:pt x="2" y="11"/>
                    <a:pt x="1" y="9"/>
                  </a:cubicBezTo>
                  <a:cubicBezTo>
                    <a:pt x="1" y="9"/>
                    <a:pt x="1" y="9"/>
                    <a:pt x="1" y="9"/>
                  </a:cubicBezTo>
                  <a:cubicBezTo>
                    <a:pt x="0" y="10"/>
                    <a:pt x="0" y="10"/>
                    <a:pt x="0" y="10"/>
                  </a:cubicBezTo>
                  <a:cubicBezTo>
                    <a:pt x="0" y="10"/>
                    <a:pt x="0" y="10"/>
                    <a:pt x="0" y="10"/>
                  </a:cubicBezTo>
                  <a:cubicBezTo>
                    <a:pt x="1" y="12"/>
                    <a:pt x="3" y="13"/>
                    <a:pt x="5" y="13"/>
                  </a:cubicBezTo>
                  <a:cubicBezTo>
                    <a:pt x="8" y="13"/>
                    <a:pt x="10" y="12"/>
                    <a:pt x="10" y="9"/>
                  </a:cubicBezTo>
                  <a:cubicBezTo>
                    <a:pt x="10" y="6"/>
                    <a:pt x="8" y="6"/>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2" name="Freeform 13"/>
            <p:cNvSpPr>
              <a:spLocks/>
            </p:cNvSpPr>
            <p:nvPr userDrawn="1"/>
          </p:nvSpPr>
          <p:spPr bwMode="auto">
            <a:xfrm>
              <a:off x="6667" y="510"/>
              <a:ext cx="26" cy="34"/>
            </a:xfrm>
            <a:custGeom>
              <a:avLst/>
              <a:gdLst>
                <a:gd name="T0" fmla="*/ 0 w 26"/>
                <a:gd name="T1" fmla="*/ 5 h 34"/>
                <a:gd name="T2" fmla="*/ 10 w 26"/>
                <a:gd name="T3" fmla="*/ 5 h 34"/>
                <a:gd name="T4" fmla="*/ 10 w 26"/>
                <a:gd name="T5" fmla="*/ 34 h 34"/>
                <a:gd name="T6" fmla="*/ 16 w 26"/>
                <a:gd name="T7" fmla="*/ 34 h 34"/>
                <a:gd name="T8" fmla="*/ 16 w 26"/>
                <a:gd name="T9" fmla="*/ 5 h 34"/>
                <a:gd name="T10" fmla="*/ 26 w 26"/>
                <a:gd name="T11" fmla="*/ 5 h 34"/>
                <a:gd name="T12" fmla="*/ 26 w 26"/>
                <a:gd name="T13" fmla="*/ 0 h 34"/>
                <a:gd name="T14" fmla="*/ 0 w 26"/>
                <a:gd name="T15" fmla="*/ 0 h 34"/>
                <a:gd name="T16" fmla="*/ 0 w 26"/>
                <a:gd name="T17" fmla="*/ 5 h 34"/>
                <a:gd name="T18" fmla="*/ 0 w 26"/>
                <a:gd name="T19"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4">
                  <a:moveTo>
                    <a:pt x="0" y="5"/>
                  </a:moveTo>
                  <a:lnTo>
                    <a:pt x="10" y="5"/>
                  </a:lnTo>
                  <a:lnTo>
                    <a:pt x="10" y="34"/>
                  </a:lnTo>
                  <a:lnTo>
                    <a:pt x="16" y="34"/>
                  </a:lnTo>
                  <a:lnTo>
                    <a:pt x="16" y="5"/>
                  </a:lnTo>
                  <a:lnTo>
                    <a:pt x="26" y="5"/>
                  </a:lnTo>
                  <a:lnTo>
                    <a:pt x="26" y="0"/>
                  </a:lnTo>
                  <a:lnTo>
                    <a:pt x="0" y="0"/>
                  </a:lnTo>
                  <a:lnTo>
                    <a:pt x="0" y="5"/>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3" name="Freeform 14"/>
            <p:cNvSpPr>
              <a:spLocks noEditPoints="1"/>
            </p:cNvSpPr>
            <p:nvPr userDrawn="1"/>
          </p:nvSpPr>
          <p:spPr bwMode="auto">
            <a:xfrm>
              <a:off x="6699" y="510"/>
              <a:ext cx="29" cy="34"/>
            </a:xfrm>
            <a:custGeom>
              <a:avLst/>
              <a:gdLst>
                <a:gd name="T0" fmla="*/ 10 w 11"/>
                <a:gd name="T1" fmla="*/ 4 h 13"/>
                <a:gd name="T2" fmla="*/ 6 w 11"/>
                <a:gd name="T3" fmla="*/ 0 h 13"/>
                <a:gd name="T4" fmla="*/ 0 w 11"/>
                <a:gd name="T5" fmla="*/ 0 h 13"/>
                <a:gd name="T6" fmla="*/ 0 w 11"/>
                <a:gd name="T7" fmla="*/ 13 h 13"/>
                <a:gd name="T8" fmla="*/ 2 w 11"/>
                <a:gd name="T9" fmla="*/ 13 h 13"/>
                <a:gd name="T10" fmla="*/ 2 w 11"/>
                <a:gd name="T11" fmla="*/ 8 h 13"/>
                <a:gd name="T12" fmla="*/ 5 w 11"/>
                <a:gd name="T13" fmla="*/ 8 h 13"/>
                <a:gd name="T14" fmla="*/ 9 w 11"/>
                <a:gd name="T15" fmla="*/ 13 h 13"/>
                <a:gd name="T16" fmla="*/ 11 w 11"/>
                <a:gd name="T17" fmla="*/ 13 h 13"/>
                <a:gd name="T18" fmla="*/ 7 w 11"/>
                <a:gd name="T19" fmla="*/ 8 h 13"/>
                <a:gd name="T20" fmla="*/ 10 w 11"/>
                <a:gd name="T21" fmla="*/ 4 h 13"/>
                <a:gd name="T22" fmla="*/ 2 w 11"/>
                <a:gd name="T23" fmla="*/ 2 h 13"/>
                <a:gd name="T24" fmla="*/ 6 w 11"/>
                <a:gd name="T25" fmla="*/ 2 h 13"/>
                <a:gd name="T26" fmla="*/ 8 w 11"/>
                <a:gd name="T27" fmla="*/ 4 h 13"/>
                <a:gd name="T28" fmla="*/ 6 w 11"/>
                <a:gd name="T29" fmla="*/ 6 h 13"/>
                <a:gd name="T30" fmla="*/ 2 w 11"/>
                <a:gd name="T31" fmla="*/ 6 h 13"/>
                <a:gd name="T32" fmla="*/ 2 w 11"/>
                <a:gd name="T3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3">
                  <a:moveTo>
                    <a:pt x="10" y="4"/>
                  </a:moveTo>
                  <a:cubicBezTo>
                    <a:pt x="10" y="2"/>
                    <a:pt x="9" y="0"/>
                    <a:pt x="6" y="0"/>
                  </a:cubicBezTo>
                  <a:cubicBezTo>
                    <a:pt x="0" y="0"/>
                    <a:pt x="0" y="0"/>
                    <a:pt x="0" y="0"/>
                  </a:cubicBezTo>
                  <a:cubicBezTo>
                    <a:pt x="0" y="13"/>
                    <a:pt x="0" y="13"/>
                    <a:pt x="0" y="13"/>
                  </a:cubicBezTo>
                  <a:cubicBezTo>
                    <a:pt x="2" y="13"/>
                    <a:pt x="2" y="13"/>
                    <a:pt x="2" y="13"/>
                  </a:cubicBezTo>
                  <a:cubicBezTo>
                    <a:pt x="2" y="8"/>
                    <a:pt x="2" y="8"/>
                    <a:pt x="2" y="8"/>
                  </a:cubicBezTo>
                  <a:cubicBezTo>
                    <a:pt x="5" y="8"/>
                    <a:pt x="5" y="8"/>
                    <a:pt x="5" y="8"/>
                  </a:cubicBezTo>
                  <a:cubicBezTo>
                    <a:pt x="9" y="13"/>
                    <a:pt x="9" y="13"/>
                    <a:pt x="9" y="13"/>
                  </a:cubicBezTo>
                  <a:cubicBezTo>
                    <a:pt x="11" y="13"/>
                    <a:pt x="11" y="13"/>
                    <a:pt x="11" y="13"/>
                  </a:cubicBezTo>
                  <a:cubicBezTo>
                    <a:pt x="7" y="8"/>
                    <a:pt x="7" y="8"/>
                    <a:pt x="7" y="8"/>
                  </a:cubicBezTo>
                  <a:cubicBezTo>
                    <a:pt x="9" y="8"/>
                    <a:pt x="10" y="6"/>
                    <a:pt x="10" y="4"/>
                  </a:cubicBezTo>
                  <a:close/>
                  <a:moveTo>
                    <a:pt x="2" y="2"/>
                  </a:moveTo>
                  <a:cubicBezTo>
                    <a:pt x="6" y="2"/>
                    <a:pt x="6" y="2"/>
                    <a:pt x="6" y="2"/>
                  </a:cubicBezTo>
                  <a:cubicBezTo>
                    <a:pt x="8" y="2"/>
                    <a:pt x="8" y="3"/>
                    <a:pt x="8" y="4"/>
                  </a:cubicBezTo>
                  <a:cubicBezTo>
                    <a:pt x="8" y="5"/>
                    <a:pt x="8" y="6"/>
                    <a:pt x="6" y="6"/>
                  </a:cubicBezTo>
                  <a:cubicBezTo>
                    <a:pt x="2" y="6"/>
                    <a:pt x="2" y="6"/>
                    <a:pt x="2" y="6"/>
                  </a:cubicBezTo>
                  <a:cubicBezTo>
                    <a:pt x="2"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4" name="Freeform 15"/>
            <p:cNvSpPr>
              <a:spLocks noEditPoints="1"/>
            </p:cNvSpPr>
            <p:nvPr userDrawn="1"/>
          </p:nvSpPr>
          <p:spPr bwMode="auto">
            <a:xfrm>
              <a:off x="6731" y="510"/>
              <a:ext cx="34" cy="34"/>
            </a:xfrm>
            <a:custGeom>
              <a:avLst/>
              <a:gdLst>
                <a:gd name="T0" fmla="*/ 21 w 34"/>
                <a:gd name="T1" fmla="*/ 0 h 34"/>
                <a:gd name="T2" fmla="*/ 16 w 34"/>
                <a:gd name="T3" fmla="*/ 0 h 34"/>
                <a:gd name="T4" fmla="*/ 0 w 34"/>
                <a:gd name="T5" fmla="*/ 34 h 34"/>
                <a:gd name="T6" fmla="*/ 5 w 34"/>
                <a:gd name="T7" fmla="*/ 34 h 34"/>
                <a:gd name="T8" fmla="*/ 8 w 34"/>
                <a:gd name="T9" fmla="*/ 26 h 34"/>
                <a:gd name="T10" fmla="*/ 26 w 34"/>
                <a:gd name="T11" fmla="*/ 26 h 34"/>
                <a:gd name="T12" fmla="*/ 29 w 34"/>
                <a:gd name="T13" fmla="*/ 34 h 34"/>
                <a:gd name="T14" fmla="*/ 34 w 34"/>
                <a:gd name="T15" fmla="*/ 34 h 34"/>
                <a:gd name="T16" fmla="*/ 21 w 34"/>
                <a:gd name="T17" fmla="*/ 0 h 34"/>
                <a:gd name="T18" fmla="*/ 21 w 34"/>
                <a:gd name="T19" fmla="*/ 0 h 34"/>
                <a:gd name="T20" fmla="*/ 21 w 34"/>
                <a:gd name="T21" fmla="*/ 0 h 34"/>
                <a:gd name="T22" fmla="*/ 24 w 34"/>
                <a:gd name="T23" fmla="*/ 21 h 34"/>
                <a:gd name="T24" fmla="*/ 10 w 34"/>
                <a:gd name="T25" fmla="*/ 21 h 34"/>
                <a:gd name="T26" fmla="*/ 18 w 34"/>
                <a:gd name="T27" fmla="*/ 5 h 34"/>
                <a:gd name="T28" fmla="*/ 24 w 34"/>
                <a:gd name="T29" fmla="*/ 21 h 34"/>
                <a:gd name="T30" fmla="*/ 24 w 34"/>
                <a:gd name="T31"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34">
                  <a:moveTo>
                    <a:pt x="21" y="0"/>
                  </a:moveTo>
                  <a:lnTo>
                    <a:pt x="16" y="0"/>
                  </a:lnTo>
                  <a:lnTo>
                    <a:pt x="0" y="34"/>
                  </a:lnTo>
                  <a:lnTo>
                    <a:pt x="5" y="34"/>
                  </a:lnTo>
                  <a:lnTo>
                    <a:pt x="8" y="26"/>
                  </a:lnTo>
                  <a:lnTo>
                    <a:pt x="26" y="26"/>
                  </a:lnTo>
                  <a:lnTo>
                    <a:pt x="29" y="34"/>
                  </a:lnTo>
                  <a:lnTo>
                    <a:pt x="34" y="34"/>
                  </a:lnTo>
                  <a:lnTo>
                    <a:pt x="21" y="0"/>
                  </a:lnTo>
                  <a:lnTo>
                    <a:pt x="21" y="0"/>
                  </a:lnTo>
                  <a:lnTo>
                    <a:pt x="21" y="0"/>
                  </a:lnTo>
                  <a:close/>
                  <a:moveTo>
                    <a:pt x="24" y="21"/>
                  </a:moveTo>
                  <a:lnTo>
                    <a:pt x="10" y="21"/>
                  </a:lnTo>
                  <a:lnTo>
                    <a:pt x="18" y="5"/>
                  </a:lnTo>
                  <a:lnTo>
                    <a:pt x="24" y="21"/>
                  </a:lnTo>
                  <a:lnTo>
                    <a:pt x="24"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5" name="Freeform 16"/>
            <p:cNvSpPr>
              <a:spLocks/>
            </p:cNvSpPr>
            <p:nvPr userDrawn="1"/>
          </p:nvSpPr>
          <p:spPr bwMode="auto">
            <a:xfrm>
              <a:off x="6771" y="510"/>
              <a:ext cx="24" cy="34"/>
            </a:xfrm>
            <a:custGeom>
              <a:avLst/>
              <a:gdLst>
                <a:gd name="T0" fmla="*/ 5 w 24"/>
                <a:gd name="T1" fmla="*/ 0 h 34"/>
                <a:gd name="T2" fmla="*/ 0 w 24"/>
                <a:gd name="T3" fmla="*/ 0 h 34"/>
                <a:gd name="T4" fmla="*/ 0 w 24"/>
                <a:gd name="T5" fmla="*/ 34 h 34"/>
                <a:gd name="T6" fmla="*/ 24 w 24"/>
                <a:gd name="T7" fmla="*/ 34 h 34"/>
                <a:gd name="T8" fmla="*/ 24 w 24"/>
                <a:gd name="T9" fmla="*/ 29 h 34"/>
                <a:gd name="T10" fmla="*/ 5 w 24"/>
                <a:gd name="T11" fmla="*/ 29 h 34"/>
                <a:gd name="T12" fmla="*/ 5 w 24"/>
                <a:gd name="T13" fmla="*/ 0 h 34"/>
                <a:gd name="T14" fmla="*/ 5 w 24"/>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4">
                  <a:moveTo>
                    <a:pt x="5" y="0"/>
                  </a:moveTo>
                  <a:lnTo>
                    <a:pt x="0" y="0"/>
                  </a:lnTo>
                  <a:lnTo>
                    <a:pt x="0" y="34"/>
                  </a:lnTo>
                  <a:lnTo>
                    <a:pt x="24" y="34"/>
                  </a:lnTo>
                  <a:lnTo>
                    <a:pt x="24" y="29"/>
                  </a:lnTo>
                  <a:lnTo>
                    <a:pt x="5" y="29"/>
                  </a:lnTo>
                  <a:lnTo>
                    <a:pt x="5" y="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6" name="Freeform 17"/>
            <p:cNvSpPr>
              <a:spLocks/>
            </p:cNvSpPr>
            <p:nvPr userDrawn="1"/>
          </p:nvSpPr>
          <p:spPr bwMode="auto">
            <a:xfrm>
              <a:off x="6797" y="510"/>
              <a:ext cx="6" cy="34"/>
            </a:xfrm>
            <a:custGeom>
              <a:avLst/>
              <a:gdLst>
                <a:gd name="T0" fmla="*/ 0 w 6"/>
                <a:gd name="T1" fmla="*/ 34 h 34"/>
                <a:gd name="T2" fmla="*/ 6 w 6"/>
                <a:gd name="T3" fmla="*/ 34 h 34"/>
                <a:gd name="T4" fmla="*/ 6 w 6"/>
                <a:gd name="T5" fmla="*/ 0 h 34"/>
                <a:gd name="T6" fmla="*/ 0 w 6"/>
                <a:gd name="T7" fmla="*/ 0 h 34"/>
                <a:gd name="T8" fmla="*/ 0 w 6"/>
                <a:gd name="T9" fmla="*/ 34 h 34"/>
                <a:gd name="T10" fmla="*/ 0 w 6"/>
                <a:gd name="T11" fmla="*/ 34 h 34"/>
              </a:gdLst>
              <a:ahLst/>
              <a:cxnLst>
                <a:cxn ang="0">
                  <a:pos x="T0" y="T1"/>
                </a:cxn>
                <a:cxn ang="0">
                  <a:pos x="T2" y="T3"/>
                </a:cxn>
                <a:cxn ang="0">
                  <a:pos x="T4" y="T5"/>
                </a:cxn>
                <a:cxn ang="0">
                  <a:pos x="T6" y="T7"/>
                </a:cxn>
                <a:cxn ang="0">
                  <a:pos x="T8" y="T9"/>
                </a:cxn>
                <a:cxn ang="0">
                  <a:pos x="T10" y="T11"/>
                </a:cxn>
              </a:cxnLst>
              <a:rect l="0" t="0" r="r" b="b"/>
              <a:pathLst>
                <a:path w="6" h="34">
                  <a:moveTo>
                    <a:pt x="0" y="34"/>
                  </a:moveTo>
                  <a:lnTo>
                    <a:pt x="6" y="34"/>
                  </a:lnTo>
                  <a:lnTo>
                    <a:pt x="6" y="0"/>
                  </a:lnTo>
                  <a:lnTo>
                    <a:pt x="0" y="0"/>
                  </a:lnTo>
                  <a:lnTo>
                    <a:pt x="0" y="34"/>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7" name="Freeform 18"/>
            <p:cNvSpPr>
              <a:spLocks noEditPoints="1"/>
            </p:cNvSpPr>
            <p:nvPr userDrawn="1"/>
          </p:nvSpPr>
          <p:spPr bwMode="auto">
            <a:xfrm>
              <a:off x="6808" y="510"/>
              <a:ext cx="37" cy="34"/>
            </a:xfrm>
            <a:custGeom>
              <a:avLst/>
              <a:gdLst>
                <a:gd name="T0" fmla="*/ 21 w 37"/>
                <a:gd name="T1" fmla="*/ 0 h 34"/>
                <a:gd name="T2" fmla="*/ 16 w 37"/>
                <a:gd name="T3" fmla="*/ 0 h 34"/>
                <a:gd name="T4" fmla="*/ 0 w 37"/>
                <a:gd name="T5" fmla="*/ 34 h 34"/>
                <a:gd name="T6" fmla="*/ 8 w 37"/>
                <a:gd name="T7" fmla="*/ 34 h 34"/>
                <a:gd name="T8" fmla="*/ 11 w 37"/>
                <a:gd name="T9" fmla="*/ 26 h 34"/>
                <a:gd name="T10" fmla="*/ 27 w 37"/>
                <a:gd name="T11" fmla="*/ 26 h 34"/>
                <a:gd name="T12" fmla="*/ 29 w 37"/>
                <a:gd name="T13" fmla="*/ 34 h 34"/>
                <a:gd name="T14" fmla="*/ 37 w 37"/>
                <a:gd name="T15" fmla="*/ 34 h 34"/>
                <a:gd name="T16" fmla="*/ 21 w 37"/>
                <a:gd name="T17" fmla="*/ 0 h 34"/>
                <a:gd name="T18" fmla="*/ 21 w 37"/>
                <a:gd name="T19" fmla="*/ 0 h 34"/>
                <a:gd name="T20" fmla="*/ 21 w 37"/>
                <a:gd name="T21" fmla="*/ 0 h 34"/>
                <a:gd name="T22" fmla="*/ 27 w 37"/>
                <a:gd name="T23" fmla="*/ 21 h 34"/>
                <a:gd name="T24" fmla="*/ 13 w 37"/>
                <a:gd name="T25" fmla="*/ 21 h 34"/>
                <a:gd name="T26" fmla="*/ 19 w 37"/>
                <a:gd name="T27" fmla="*/ 5 h 34"/>
                <a:gd name="T28" fmla="*/ 27 w 37"/>
                <a:gd name="T29" fmla="*/ 21 h 34"/>
                <a:gd name="T30" fmla="*/ 27 w 37"/>
                <a:gd name="T31"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4">
                  <a:moveTo>
                    <a:pt x="21" y="0"/>
                  </a:moveTo>
                  <a:lnTo>
                    <a:pt x="16" y="0"/>
                  </a:lnTo>
                  <a:lnTo>
                    <a:pt x="0" y="34"/>
                  </a:lnTo>
                  <a:lnTo>
                    <a:pt x="8" y="34"/>
                  </a:lnTo>
                  <a:lnTo>
                    <a:pt x="11" y="26"/>
                  </a:lnTo>
                  <a:lnTo>
                    <a:pt x="27" y="26"/>
                  </a:lnTo>
                  <a:lnTo>
                    <a:pt x="29" y="34"/>
                  </a:lnTo>
                  <a:lnTo>
                    <a:pt x="37" y="34"/>
                  </a:lnTo>
                  <a:lnTo>
                    <a:pt x="21" y="0"/>
                  </a:lnTo>
                  <a:lnTo>
                    <a:pt x="21" y="0"/>
                  </a:lnTo>
                  <a:lnTo>
                    <a:pt x="21" y="0"/>
                  </a:lnTo>
                  <a:close/>
                  <a:moveTo>
                    <a:pt x="27" y="21"/>
                  </a:moveTo>
                  <a:lnTo>
                    <a:pt x="13" y="21"/>
                  </a:lnTo>
                  <a:lnTo>
                    <a:pt x="19" y="5"/>
                  </a:lnTo>
                  <a:lnTo>
                    <a:pt x="27" y="21"/>
                  </a:lnTo>
                  <a:lnTo>
                    <a:pt x="27"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8" name="Freeform 19"/>
            <p:cNvSpPr>
              <a:spLocks/>
            </p:cNvSpPr>
            <p:nvPr userDrawn="1"/>
          </p:nvSpPr>
          <p:spPr bwMode="auto">
            <a:xfrm>
              <a:off x="6851" y="510"/>
              <a:ext cx="26" cy="34"/>
            </a:xfrm>
            <a:custGeom>
              <a:avLst/>
              <a:gdLst>
                <a:gd name="T0" fmla="*/ 21 w 26"/>
                <a:gd name="T1" fmla="*/ 24 h 34"/>
                <a:gd name="T2" fmla="*/ 2 w 26"/>
                <a:gd name="T3" fmla="*/ 0 h 34"/>
                <a:gd name="T4" fmla="*/ 0 w 26"/>
                <a:gd name="T5" fmla="*/ 0 h 34"/>
                <a:gd name="T6" fmla="*/ 0 w 26"/>
                <a:gd name="T7" fmla="*/ 34 h 34"/>
                <a:gd name="T8" fmla="*/ 5 w 26"/>
                <a:gd name="T9" fmla="*/ 34 h 34"/>
                <a:gd name="T10" fmla="*/ 5 w 26"/>
                <a:gd name="T11" fmla="*/ 10 h 34"/>
                <a:gd name="T12" fmla="*/ 24 w 26"/>
                <a:gd name="T13" fmla="*/ 34 h 34"/>
                <a:gd name="T14" fmla="*/ 26 w 26"/>
                <a:gd name="T15" fmla="*/ 34 h 34"/>
                <a:gd name="T16" fmla="*/ 26 w 26"/>
                <a:gd name="T17" fmla="*/ 0 h 34"/>
                <a:gd name="T18" fmla="*/ 21 w 26"/>
                <a:gd name="T19" fmla="*/ 0 h 34"/>
                <a:gd name="T20" fmla="*/ 21 w 26"/>
                <a:gd name="T21" fmla="*/ 24 h 34"/>
                <a:gd name="T22" fmla="*/ 21 w 26"/>
                <a:gd name="T23"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4">
                  <a:moveTo>
                    <a:pt x="21" y="24"/>
                  </a:moveTo>
                  <a:lnTo>
                    <a:pt x="2" y="0"/>
                  </a:lnTo>
                  <a:lnTo>
                    <a:pt x="0" y="0"/>
                  </a:lnTo>
                  <a:lnTo>
                    <a:pt x="0" y="34"/>
                  </a:lnTo>
                  <a:lnTo>
                    <a:pt x="5" y="34"/>
                  </a:lnTo>
                  <a:lnTo>
                    <a:pt x="5" y="10"/>
                  </a:lnTo>
                  <a:lnTo>
                    <a:pt x="24" y="34"/>
                  </a:lnTo>
                  <a:lnTo>
                    <a:pt x="26" y="34"/>
                  </a:lnTo>
                  <a:lnTo>
                    <a:pt x="26" y="0"/>
                  </a:lnTo>
                  <a:lnTo>
                    <a:pt x="21" y="0"/>
                  </a:lnTo>
                  <a:lnTo>
                    <a:pt x="21" y="24"/>
                  </a:lnTo>
                  <a:lnTo>
                    <a:pt x="21"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9" name="Freeform 20"/>
            <p:cNvSpPr>
              <a:spLocks/>
            </p:cNvSpPr>
            <p:nvPr userDrawn="1"/>
          </p:nvSpPr>
          <p:spPr bwMode="auto">
            <a:xfrm>
              <a:off x="6901" y="510"/>
              <a:ext cx="32" cy="34"/>
            </a:xfrm>
            <a:custGeom>
              <a:avLst/>
              <a:gdLst>
                <a:gd name="T0" fmla="*/ 10 w 12"/>
                <a:gd name="T1" fmla="*/ 10 h 13"/>
                <a:gd name="T2" fmla="*/ 7 w 12"/>
                <a:gd name="T3" fmla="*/ 11 h 13"/>
                <a:gd name="T4" fmla="*/ 2 w 12"/>
                <a:gd name="T5" fmla="*/ 6 h 13"/>
                <a:gd name="T6" fmla="*/ 7 w 12"/>
                <a:gd name="T7" fmla="*/ 2 h 13"/>
                <a:gd name="T8" fmla="*/ 10 w 12"/>
                <a:gd name="T9" fmla="*/ 3 h 13"/>
                <a:gd name="T10" fmla="*/ 10 w 12"/>
                <a:gd name="T11" fmla="*/ 3 h 13"/>
                <a:gd name="T12" fmla="*/ 11 w 12"/>
                <a:gd name="T13" fmla="*/ 2 h 13"/>
                <a:gd name="T14" fmla="*/ 11 w 12"/>
                <a:gd name="T15" fmla="*/ 2 h 13"/>
                <a:gd name="T16" fmla="*/ 7 w 12"/>
                <a:gd name="T17" fmla="*/ 0 h 13"/>
                <a:gd name="T18" fmla="*/ 2 w 12"/>
                <a:gd name="T19" fmla="*/ 2 h 13"/>
                <a:gd name="T20" fmla="*/ 0 w 12"/>
                <a:gd name="T21" fmla="*/ 6 h 13"/>
                <a:gd name="T22" fmla="*/ 7 w 12"/>
                <a:gd name="T23" fmla="*/ 13 h 13"/>
                <a:gd name="T24" fmla="*/ 11 w 12"/>
                <a:gd name="T25" fmla="*/ 11 h 13"/>
                <a:gd name="T26" fmla="*/ 12 w 12"/>
                <a:gd name="T27" fmla="*/ 11 h 13"/>
                <a:gd name="T28" fmla="*/ 10 w 12"/>
                <a:gd name="T29" fmla="*/ 9 h 13"/>
                <a:gd name="T30" fmla="*/ 10 w 12"/>
                <a:gd name="T31"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3">
                  <a:moveTo>
                    <a:pt x="10" y="10"/>
                  </a:moveTo>
                  <a:cubicBezTo>
                    <a:pt x="9" y="10"/>
                    <a:pt x="8" y="11"/>
                    <a:pt x="7" y="11"/>
                  </a:cubicBezTo>
                  <a:cubicBezTo>
                    <a:pt x="3" y="11"/>
                    <a:pt x="2" y="9"/>
                    <a:pt x="2" y="6"/>
                  </a:cubicBezTo>
                  <a:cubicBezTo>
                    <a:pt x="2" y="4"/>
                    <a:pt x="4" y="2"/>
                    <a:pt x="7" y="2"/>
                  </a:cubicBezTo>
                  <a:cubicBezTo>
                    <a:pt x="8" y="2"/>
                    <a:pt x="9" y="2"/>
                    <a:pt x="10" y="3"/>
                  </a:cubicBezTo>
                  <a:cubicBezTo>
                    <a:pt x="10" y="3"/>
                    <a:pt x="10" y="3"/>
                    <a:pt x="10" y="3"/>
                  </a:cubicBezTo>
                  <a:cubicBezTo>
                    <a:pt x="11" y="2"/>
                    <a:pt x="11" y="2"/>
                    <a:pt x="11" y="2"/>
                  </a:cubicBezTo>
                  <a:cubicBezTo>
                    <a:pt x="11" y="2"/>
                    <a:pt x="11" y="2"/>
                    <a:pt x="11" y="2"/>
                  </a:cubicBezTo>
                  <a:cubicBezTo>
                    <a:pt x="10" y="1"/>
                    <a:pt x="8" y="0"/>
                    <a:pt x="7" y="0"/>
                  </a:cubicBezTo>
                  <a:cubicBezTo>
                    <a:pt x="5" y="0"/>
                    <a:pt x="3" y="0"/>
                    <a:pt x="2" y="2"/>
                  </a:cubicBezTo>
                  <a:cubicBezTo>
                    <a:pt x="1" y="3"/>
                    <a:pt x="0" y="5"/>
                    <a:pt x="0" y="6"/>
                  </a:cubicBezTo>
                  <a:cubicBezTo>
                    <a:pt x="0" y="10"/>
                    <a:pt x="2" y="13"/>
                    <a:pt x="7" y="13"/>
                  </a:cubicBezTo>
                  <a:cubicBezTo>
                    <a:pt x="8" y="13"/>
                    <a:pt x="10" y="12"/>
                    <a:pt x="11" y="11"/>
                  </a:cubicBezTo>
                  <a:cubicBezTo>
                    <a:pt x="12" y="11"/>
                    <a:pt x="12" y="11"/>
                    <a:pt x="12" y="11"/>
                  </a:cubicBezTo>
                  <a:cubicBezTo>
                    <a:pt x="10" y="9"/>
                    <a:pt x="10" y="9"/>
                    <a:pt x="10" y="9"/>
                  </a:cubicBezTo>
                  <a:cubicBezTo>
                    <a:pt x="10" y="10"/>
                    <a:pt x="10" y="10"/>
                    <a:pt x="1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0" name="Freeform 21"/>
            <p:cNvSpPr>
              <a:spLocks noEditPoints="1"/>
            </p:cNvSpPr>
            <p:nvPr userDrawn="1"/>
          </p:nvSpPr>
          <p:spPr bwMode="auto">
            <a:xfrm>
              <a:off x="6933" y="510"/>
              <a:ext cx="38" cy="34"/>
            </a:xfrm>
            <a:custGeom>
              <a:avLst/>
              <a:gdLst>
                <a:gd name="T0" fmla="*/ 22 w 38"/>
                <a:gd name="T1" fmla="*/ 0 h 34"/>
                <a:gd name="T2" fmla="*/ 16 w 38"/>
                <a:gd name="T3" fmla="*/ 0 h 34"/>
                <a:gd name="T4" fmla="*/ 0 w 38"/>
                <a:gd name="T5" fmla="*/ 34 h 34"/>
                <a:gd name="T6" fmla="*/ 6 w 38"/>
                <a:gd name="T7" fmla="*/ 34 h 34"/>
                <a:gd name="T8" fmla="*/ 11 w 38"/>
                <a:gd name="T9" fmla="*/ 26 h 34"/>
                <a:gd name="T10" fmla="*/ 27 w 38"/>
                <a:gd name="T11" fmla="*/ 26 h 34"/>
                <a:gd name="T12" fmla="*/ 30 w 38"/>
                <a:gd name="T13" fmla="*/ 34 h 34"/>
                <a:gd name="T14" fmla="*/ 38 w 38"/>
                <a:gd name="T15" fmla="*/ 34 h 34"/>
                <a:gd name="T16" fmla="*/ 22 w 38"/>
                <a:gd name="T17" fmla="*/ 0 h 34"/>
                <a:gd name="T18" fmla="*/ 22 w 38"/>
                <a:gd name="T19" fmla="*/ 0 h 34"/>
                <a:gd name="T20" fmla="*/ 22 w 38"/>
                <a:gd name="T21" fmla="*/ 0 h 34"/>
                <a:gd name="T22" fmla="*/ 24 w 38"/>
                <a:gd name="T23" fmla="*/ 21 h 34"/>
                <a:gd name="T24" fmla="*/ 11 w 38"/>
                <a:gd name="T25" fmla="*/ 21 h 34"/>
                <a:gd name="T26" fmla="*/ 19 w 38"/>
                <a:gd name="T27" fmla="*/ 5 h 34"/>
                <a:gd name="T28" fmla="*/ 24 w 38"/>
                <a:gd name="T29" fmla="*/ 21 h 34"/>
                <a:gd name="T30" fmla="*/ 24 w 38"/>
                <a:gd name="T31"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4">
                  <a:moveTo>
                    <a:pt x="22" y="0"/>
                  </a:moveTo>
                  <a:lnTo>
                    <a:pt x="16" y="0"/>
                  </a:lnTo>
                  <a:lnTo>
                    <a:pt x="0" y="34"/>
                  </a:lnTo>
                  <a:lnTo>
                    <a:pt x="6" y="34"/>
                  </a:lnTo>
                  <a:lnTo>
                    <a:pt x="11" y="26"/>
                  </a:lnTo>
                  <a:lnTo>
                    <a:pt x="27" y="26"/>
                  </a:lnTo>
                  <a:lnTo>
                    <a:pt x="30" y="34"/>
                  </a:lnTo>
                  <a:lnTo>
                    <a:pt x="38" y="34"/>
                  </a:lnTo>
                  <a:lnTo>
                    <a:pt x="22" y="0"/>
                  </a:lnTo>
                  <a:lnTo>
                    <a:pt x="22" y="0"/>
                  </a:lnTo>
                  <a:lnTo>
                    <a:pt x="22" y="0"/>
                  </a:lnTo>
                  <a:close/>
                  <a:moveTo>
                    <a:pt x="24" y="21"/>
                  </a:moveTo>
                  <a:lnTo>
                    <a:pt x="11" y="21"/>
                  </a:lnTo>
                  <a:lnTo>
                    <a:pt x="19" y="5"/>
                  </a:lnTo>
                  <a:lnTo>
                    <a:pt x="24" y="21"/>
                  </a:lnTo>
                  <a:lnTo>
                    <a:pt x="24"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1" name="Freeform 22"/>
            <p:cNvSpPr>
              <a:spLocks/>
            </p:cNvSpPr>
            <p:nvPr userDrawn="1"/>
          </p:nvSpPr>
          <p:spPr bwMode="auto">
            <a:xfrm>
              <a:off x="6968" y="510"/>
              <a:ext cx="27" cy="34"/>
            </a:xfrm>
            <a:custGeom>
              <a:avLst/>
              <a:gdLst>
                <a:gd name="T0" fmla="*/ 0 w 27"/>
                <a:gd name="T1" fmla="*/ 5 h 34"/>
                <a:gd name="T2" fmla="*/ 11 w 27"/>
                <a:gd name="T3" fmla="*/ 5 h 34"/>
                <a:gd name="T4" fmla="*/ 11 w 27"/>
                <a:gd name="T5" fmla="*/ 34 h 34"/>
                <a:gd name="T6" fmla="*/ 16 w 27"/>
                <a:gd name="T7" fmla="*/ 34 h 34"/>
                <a:gd name="T8" fmla="*/ 16 w 27"/>
                <a:gd name="T9" fmla="*/ 5 h 34"/>
                <a:gd name="T10" fmla="*/ 27 w 27"/>
                <a:gd name="T11" fmla="*/ 5 h 34"/>
                <a:gd name="T12" fmla="*/ 27 w 27"/>
                <a:gd name="T13" fmla="*/ 0 h 34"/>
                <a:gd name="T14" fmla="*/ 0 w 27"/>
                <a:gd name="T15" fmla="*/ 0 h 34"/>
                <a:gd name="T16" fmla="*/ 0 w 27"/>
                <a:gd name="T17" fmla="*/ 5 h 34"/>
                <a:gd name="T18" fmla="*/ 0 w 27"/>
                <a:gd name="T19"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34">
                  <a:moveTo>
                    <a:pt x="0" y="5"/>
                  </a:moveTo>
                  <a:lnTo>
                    <a:pt x="11" y="5"/>
                  </a:lnTo>
                  <a:lnTo>
                    <a:pt x="11" y="34"/>
                  </a:lnTo>
                  <a:lnTo>
                    <a:pt x="16" y="34"/>
                  </a:lnTo>
                  <a:lnTo>
                    <a:pt x="16" y="5"/>
                  </a:lnTo>
                  <a:lnTo>
                    <a:pt x="27" y="5"/>
                  </a:lnTo>
                  <a:lnTo>
                    <a:pt x="27" y="0"/>
                  </a:lnTo>
                  <a:lnTo>
                    <a:pt x="0" y="0"/>
                  </a:lnTo>
                  <a:lnTo>
                    <a:pt x="0" y="5"/>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2" name="Freeform 23"/>
            <p:cNvSpPr>
              <a:spLocks/>
            </p:cNvSpPr>
            <p:nvPr userDrawn="1"/>
          </p:nvSpPr>
          <p:spPr bwMode="auto">
            <a:xfrm>
              <a:off x="7000" y="510"/>
              <a:ext cx="29" cy="34"/>
            </a:xfrm>
            <a:custGeom>
              <a:avLst/>
              <a:gdLst>
                <a:gd name="T0" fmla="*/ 24 w 29"/>
                <a:gd name="T1" fmla="*/ 13 h 34"/>
                <a:gd name="T2" fmla="*/ 5 w 29"/>
                <a:gd name="T3" fmla="*/ 13 h 34"/>
                <a:gd name="T4" fmla="*/ 5 w 29"/>
                <a:gd name="T5" fmla="*/ 0 h 34"/>
                <a:gd name="T6" fmla="*/ 0 w 29"/>
                <a:gd name="T7" fmla="*/ 0 h 34"/>
                <a:gd name="T8" fmla="*/ 0 w 29"/>
                <a:gd name="T9" fmla="*/ 34 h 34"/>
                <a:gd name="T10" fmla="*/ 5 w 29"/>
                <a:gd name="T11" fmla="*/ 34 h 34"/>
                <a:gd name="T12" fmla="*/ 5 w 29"/>
                <a:gd name="T13" fmla="*/ 18 h 34"/>
                <a:gd name="T14" fmla="*/ 24 w 29"/>
                <a:gd name="T15" fmla="*/ 18 h 34"/>
                <a:gd name="T16" fmla="*/ 24 w 29"/>
                <a:gd name="T17" fmla="*/ 34 h 34"/>
                <a:gd name="T18" fmla="*/ 29 w 29"/>
                <a:gd name="T19" fmla="*/ 34 h 34"/>
                <a:gd name="T20" fmla="*/ 29 w 29"/>
                <a:gd name="T21" fmla="*/ 0 h 34"/>
                <a:gd name="T22" fmla="*/ 24 w 29"/>
                <a:gd name="T23" fmla="*/ 0 h 34"/>
                <a:gd name="T24" fmla="*/ 24 w 29"/>
                <a:gd name="T25" fmla="*/ 13 h 34"/>
                <a:gd name="T26" fmla="*/ 24 w 29"/>
                <a:gd name="T27"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4">
                  <a:moveTo>
                    <a:pt x="24" y="13"/>
                  </a:moveTo>
                  <a:lnTo>
                    <a:pt x="5" y="13"/>
                  </a:lnTo>
                  <a:lnTo>
                    <a:pt x="5" y="0"/>
                  </a:lnTo>
                  <a:lnTo>
                    <a:pt x="0" y="0"/>
                  </a:lnTo>
                  <a:lnTo>
                    <a:pt x="0" y="34"/>
                  </a:lnTo>
                  <a:lnTo>
                    <a:pt x="5" y="34"/>
                  </a:lnTo>
                  <a:lnTo>
                    <a:pt x="5" y="18"/>
                  </a:lnTo>
                  <a:lnTo>
                    <a:pt x="24" y="18"/>
                  </a:lnTo>
                  <a:lnTo>
                    <a:pt x="24" y="34"/>
                  </a:lnTo>
                  <a:lnTo>
                    <a:pt x="29" y="34"/>
                  </a:lnTo>
                  <a:lnTo>
                    <a:pt x="29" y="0"/>
                  </a:lnTo>
                  <a:lnTo>
                    <a:pt x="24" y="0"/>
                  </a:lnTo>
                  <a:lnTo>
                    <a:pt x="24" y="13"/>
                  </a:lnTo>
                  <a:lnTo>
                    <a:pt x="2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3" name="Freeform 24"/>
            <p:cNvSpPr>
              <a:spLocks noEditPoints="1"/>
            </p:cNvSpPr>
            <p:nvPr userDrawn="1"/>
          </p:nvSpPr>
          <p:spPr bwMode="auto">
            <a:xfrm>
              <a:off x="7035" y="510"/>
              <a:ext cx="34" cy="34"/>
            </a:xfrm>
            <a:custGeom>
              <a:avLst/>
              <a:gdLst>
                <a:gd name="T0" fmla="*/ 6 w 13"/>
                <a:gd name="T1" fmla="*/ 0 h 13"/>
                <a:gd name="T2" fmla="*/ 0 w 13"/>
                <a:gd name="T3" fmla="*/ 6 h 13"/>
                <a:gd name="T4" fmla="*/ 6 w 13"/>
                <a:gd name="T5" fmla="*/ 13 h 13"/>
                <a:gd name="T6" fmla="*/ 13 w 13"/>
                <a:gd name="T7" fmla="*/ 6 h 13"/>
                <a:gd name="T8" fmla="*/ 6 w 13"/>
                <a:gd name="T9" fmla="*/ 0 h 13"/>
                <a:gd name="T10" fmla="*/ 6 w 13"/>
                <a:gd name="T11" fmla="*/ 11 h 13"/>
                <a:gd name="T12" fmla="*/ 2 w 13"/>
                <a:gd name="T13" fmla="*/ 6 h 13"/>
                <a:gd name="T14" fmla="*/ 6 w 13"/>
                <a:gd name="T15" fmla="*/ 2 h 13"/>
                <a:gd name="T16" fmla="*/ 11 w 13"/>
                <a:gd name="T17" fmla="*/ 6 h 13"/>
                <a:gd name="T18" fmla="*/ 6 w 13"/>
                <a:gd name="T19"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3">
                  <a:moveTo>
                    <a:pt x="6" y="0"/>
                  </a:moveTo>
                  <a:cubicBezTo>
                    <a:pt x="3" y="0"/>
                    <a:pt x="0" y="3"/>
                    <a:pt x="0" y="6"/>
                  </a:cubicBezTo>
                  <a:cubicBezTo>
                    <a:pt x="0" y="10"/>
                    <a:pt x="2" y="13"/>
                    <a:pt x="6" y="13"/>
                  </a:cubicBezTo>
                  <a:cubicBezTo>
                    <a:pt x="11" y="13"/>
                    <a:pt x="13" y="10"/>
                    <a:pt x="13" y="6"/>
                  </a:cubicBezTo>
                  <a:cubicBezTo>
                    <a:pt x="13" y="3"/>
                    <a:pt x="11" y="0"/>
                    <a:pt x="6" y="0"/>
                  </a:cubicBezTo>
                  <a:close/>
                  <a:moveTo>
                    <a:pt x="6" y="11"/>
                  </a:moveTo>
                  <a:cubicBezTo>
                    <a:pt x="3" y="11"/>
                    <a:pt x="2" y="9"/>
                    <a:pt x="2" y="6"/>
                  </a:cubicBezTo>
                  <a:cubicBezTo>
                    <a:pt x="2" y="4"/>
                    <a:pt x="3" y="2"/>
                    <a:pt x="6" y="2"/>
                  </a:cubicBezTo>
                  <a:cubicBezTo>
                    <a:pt x="9" y="2"/>
                    <a:pt x="11" y="4"/>
                    <a:pt x="11" y="6"/>
                  </a:cubicBezTo>
                  <a:cubicBezTo>
                    <a:pt x="11" y="9"/>
                    <a:pt x="9" y="11"/>
                    <a:pt x="6"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4" name="Freeform 25"/>
            <p:cNvSpPr>
              <a:spLocks/>
            </p:cNvSpPr>
            <p:nvPr userDrawn="1"/>
          </p:nvSpPr>
          <p:spPr bwMode="auto">
            <a:xfrm>
              <a:off x="7075" y="510"/>
              <a:ext cx="24" cy="34"/>
            </a:xfrm>
            <a:custGeom>
              <a:avLst/>
              <a:gdLst>
                <a:gd name="T0" fmla="*/ 5 w 24"/>
                <a:gd name="T1" fmla="*/ 0 h 34"/>
                <a:gd name="T2" fmla="*/ 0 w 24"/>
                <a:gd name="T3" fmla="*/ 0 h 34"/>
                <a:gd name="T4" fmla="*/ 0 w 24"/>
                <a:gd name="T5" fmla="*/ 34 h 34"/>
                <a:gd name="T6" fmla="*/ 24 w 24"/>
                <a:gd name="T7" fmla="*/ 34 h 34"/>
                <a:gd name="T8" fmla="*/ 24 w 24"/>
                <a:gd name="T9" fmla="*/ 29 h 34"/>
                <a:gd name="T10" fmla="*/ 5 w 24"/>
                <a:gd name="T11" fmla="*/ 29 h 34"/>
                <a:gd name="T12" fmla="*/ 5 w 24"/>
                <a:gd name="T13" fmla="*/ 0 h 34"/>
                <a:gd name="T14" fmla="*/ 5 w 24"/>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4">
                  <a:moveTo>
                    <a:pt x="5" y="0"/>
                  </a:moveTo>
                  <a:lnTo>
                    <a:pt x="0" y="0"/>
                  </a:lnTo>
                  <a:lnTo>
                    <a:pt x="0" y="34"/>
                  </a:lnTo>
                  <a:lnTo>
                    <a:pt x="24" y="34"/>
                  </a:lnTo>
                  <a:lnTo>
                    <a:pt x="24" y="29"/>
                  </a:lnTo>
                  <a:lnTo>
                    <a:pt x="5" y="29"/>
                  </a:lnTo>
                  <a:lnTo>
                    <a:pt x="5" y="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5" name="Freeform 26"/>
            <p:cNvSpPr>
              <a:spLocks/>
            </p:cNvSpPr>
            <p:nvPr userDrawn="1"/>
          </p:nvSpPr>
          <p:spPr bwMode="auto">
            <a:xfrm>
              <a:off x="7101" y="510"/>
              <a:ext cx="6" cy="34"/>
            </a:xfrm>
            <a:custGeom>
              <a:avLst/>
              <a:gdLst>
                <a:gd name="T0" fmla="*/ 0 w 6"/>
                <a:gd name="T1" fmla="*/ 34 h 34"/>
                <a:gd name="T2" fmla="*/ 6 w 6"/>
                <a:gd name="T3" fmla="*/ 34 h 34"/>
                <a:gd name="T4" fmla="*/ 6 w 6"/>
                <a:gd name="T5" fmla="*/ 0 h 34"/>
                <a:gd name="T6" fmla="*/ 0 w 6"/>
                <a:gd name="T7" fmla="*/ 0 h 34"/>
                <a:gd name="T8" fmla="*/ 0 w 6"/>
                <a:gd name="T9" fmla="*/ 34 h 34"/>
                <a:gd name="T10" fmla="*/ 0 w 6"/>
                <a:gd name="T11" fmla="*/ 34 h 34"/>
              </a:gdLst>
              <a:ahLst/>
              <a:cxnLst>
                <a:cxn ang="0">
                  <a:pos x="T0" y="T1"/>
                </a:cxn>
                <a:cxn ang="0">
                  <a:pos x="T2" y="T3"/>
                </a:cxn>
                <a:cxn ang="0">
                  <a:pos x="T4" y="T5"/>
                </a:cxn>
                <a:cxn ang="0">
                  <a:pos x="T6" y="T7"/>
                </a:cxn>
                <a:cxn ang="0">
                  <a:pos x="T8" y="T9"/>
                </a:cxn>
                <a:cxn ang="0">
                  <a:pos x="T10" y="T11"/>
                </a:cxn>
              </a:cxnLst>
              <a:rect l="0" t="0" r="r" b="b"/>
              <a:pathLst>
                <a:path w="6" h="34">
                  <a:moveTo>
                    <a:pt x="0" y="34"/>
                  </a:moveTo>
                  <a:lnTo>
                    <a:pt x="6" y="34"/>
                  </a:lnTo>
                  <a:lnTo>
                    <a:pt x="6" y="0"/>
                  </a:lnTo>
                  <a:lnTo>
                    <a:pt x="0" y="0"/>
                  </a:lnTo>
                  <a:lnTo>
                    <a:pt x="0" y="34"/>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6" name="Freeform 27"/>
            <p:cNvSpPr>
              <a:spLocks/>
            </p:cNvSpPr>
            <p:nvPr userDrawn="1"/>
          </p:nvSpPr>
          <p:spPr bwMode="auto">
            <a:xfrm>
              <a:off x="7115" y="510"/>
              <a:ext cx="29" cy="34"/>
            </a:xfrm>
            <a:custGeom>
              <a:avLst/>
              <a:gdLst>
                <a:gd name="T0" fmla="*/ 9 w 11"/>
                <a:gd name="T1" fmla="*/ 10 h 13"/>
                <a:gd name="T2" fmla="*/ 6 w 11"/>
                <a:gd name="T3" fmla="*/ 11 h 13"/>
                <a:gd name="T4" fmla="*/ 2 w 11"/>
                <a:gd name="T5" fmla="*/ 6 h 13"/>
                <a:gd name="T6" fmla="*/ 6 w 11"/>
                <a:gd name="T7" fmla="*/ 2 h 13"/>
                <a:gd name="T8" fmla="*/ 9 w 11"/>
                <a:gd name="T9" fmla="*/ 3 h 13"/>
                <a:gd name="T10" fmla="*/ 10 w 11"/>
                <a:gd name="T11" fmla="*/ 3 h 13"/>
                <a:gd name="T12" fmla="*/ 11 w 11"/>
                <a:gd name="T13" fmla="*/ 2 h 13"/>
                <a:gd name="T14" fmla="*/ 11 w 11"/>
                <a:gd name="T15" fmla="*/ 2 h 13"/>
                <a:gd name="T16" fmla="*/ 6 w 11"/>
                <a:gd name="T17" fmla="*/ 0 h 13"/>
                <a:gd name="T18" fmla="*/ 1 w 11"/>
                <a:gd name="T19" fmla="*/ 2 h 13"/>
                <a:gd name="T20" fmla="*/ 0 w 11"/>
                <a:gd name="T21" fmla="*/ 6 h 13"/>
                <a:gd name="T22" fmla="*/ 6 w 11"/>
                <a:gd name="T23" fmla="*/ 13 h 13"/>
                <a:gd name="T24" fmla="*/ 11 w 11"/>
                <a:gd name="T25" fmla="*/ 11 h 13"/>
                <a:gd name="T26" fmla="*/ 11 w 11"/>
                <a:gd name="T27" fmla="*/ 11 h 13"/>
                <a:gd name="T28" fmla="*/ 10 w 11"/>
                <a:gd name="T29" fmla="*/ 9 h 13"/>
                <a:gd name="T30" fmla="*/ 9 w 11"/>
                <a:gd name="T31"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3">
                  <a:moveTo>
                    <a:pt x="9" y="10"/>
                  </a:moveTo>
                  <a:cubicBezTo>
                    <a:pt x="9" y="10"/>
                    <a:pt x="7" y="11"/>
                    <a:pt x="6" y="11"/>
                  </a:cubicBezTo>
                  <a:cubicBezTo>
                    <a:pt x="3" y="11"/>
                    <a:pt x="2" y="9"/>
                    <a:pt x="2" y="6"/>
                  </a:cubicBezTo>
                  <a:cubicBezTo>
                    <a:pt x="2" y="4"/>
                    <a:pt x="3" y="2"/>
                    <a:pt x="6" y="2"/>
                  </a:cubicBezTo>
                  <a:cubicBezTo>
                    <a:pt x="7" y="2"/>
                    <a:pt x="8" y="2"/>
                    <a:pt x="9" y="3"/>
                  </a:cubicBezTo>
                  <a:cubicBezTo>
                    <a:pt x="10" y="3"/>
                    <a:pt x="10" y="3"/>
                    <a:pt x="10" y="3"/>
                  </a:cubicBezTo>
                  <a:cubicBezTo>
                    <a:pt x="11" y="2"/>
                    <a:pt x="11" y="2"/>
                    <a:pt x="11" y="2"/>
                  </a:cubicBezTo>
                  <a:cubicBezTo>
                    <a:pt x="11" y="2"/>
                    <a:pt x="11" y="2"/>
                    <a:pt x="11" y="2"/>
                  </a:cubicBezTo>
                  <a:cubicBezTo>
                    <a:pt x="9" y="1"/>
                    <a:pt x="8" y="0"/>
                    <a:pt x="6" y="0"/>
                  </a:cubicBezTo>
                  <a:cubicBezTo>
                    <a:pt x="4" y="0"/>
                    <a:pt x="3" y="0"/>
                    <a:pt x="1" y="2"/>
                  </a:cubicBezTo>
                  <a:cubicBezTo>
                    <a:pt x="0" y="3"/>
                    <a:pt x="0" y="5"/>
                    <a:pt x="0" y="6"/>
                  </a:cubicBezTo>
                  <a:cubicBezTo>
                    <a:pt x="0" y="10"/>
                    <a:pt x="2" y="13"/>
                    <a:pt x="6" y="13"/>
                  </a:cubicBezTo>
                  <a:cubicBezTo>
                    <a:pt x="8" y="13"/>
                    <a:pt x="10" y="12"/>
                    <a:pt x="11" y="11"/>
                  </a:cubicBezTo>
                  <a:cubicBezTo>
                    <a:pt x="11" y="11"/>
                    <a:pt x="11" y="11"/>
                    <a:pt x="11" y="11"/>
                  </a:cubicBezTo>
                  <a:cubicBezTo>
                    <a:pt x="10" y="9"/>
                    <a:pt x="10" y="9"/>
                    <a:pt x="10" y="9"/>
                  </a:cubicBezTo>
                  <a:cubicBezTo>
                    <a:pt x="9" y="10"/>
                    <a:pt x="9" y="10"/>
                    <a:pt x="9"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7" name="Freeform 28"/>
            <p:cNvSpPr>
              <a:spLocks/>
            </p:cNvSpPr>
            <p:nvPr userDrawn="1"/>
          </p:nvSpPr>
          <p:spPr bwMode="auto">
            <a:xfrm>
              <a:off x="7165" y="510"/>
              <a:ext cx="30" cy="34"/>
            </a:xfrm>
            <a:custGeom>
              <a:avLst/>
              <a:gdLst>
                <a:gd name="T0" fmla="*/ 9 w 11"/>
                <a:gd name="T1" fmla="*/ 8 h 13"/>
                <a:gd name="T2" fmla="*/ 5 w 11"/>
                <a:gd name="T3" fmla="*/ 11 h 13"/>
                <a:gd name="T4" fmla="*/ 2 w 11"/>
                <a:gd name="T5" fmla="*/ 8 h 13"/>
                <a:gd name="T6" fmla="*/ 2 w 11"/>
                <a:gd name="T7" fmla="*/ 0 h 13"/>
                <a:gd name="T8" fmla="*/ 0 w 11"/>
                <a:gd name="T9" fmla="*/ 0 h 13"/>
                <a:gd name="T10" fmla="*/ 0 w 11"/>
                <a:gd name="T11" fmla="*/ 8 h 13"/>
                <a:gd name="T12" fmla="*/ 5 w 11"/>
                <a:gd name="T13" fmla="*/ 13 h 13"/>
                <a:gd name="T14" fmla="*/ 11 w 11"/>
                <a:gd name="T15" fmla="*/ 8 h 13"/>
                <a:gd name="T16" fmla="*/ 11 w 11"/>
                <a:gd name="T17" fmla="*/ 0 h 13"/>
                <a:gd name="T18" fmla="*/ 9 w 11"/>
                <a:gd name="T19" fmla="*/ 0 h 13"/>
                <a:gd name="T20" fmla="*/ 9 w 11"/>
                <a:gd name="T21"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3">
                  <a:moveTo>
                    <a:pt x="9" y="8"/>
                  </a:moveTo>
                  <a:cubicBezTo>
                    <a:pt x="9" y="10"/>
                    <a:pt x="7" y="11"/>
                    <a:pt x="5" y="11"/>
                  </a:cubicBezTo>
                  <a:cubicBezTo>
                    <a:pt x="4" y="11"/>
                    <a:pt x="2" y="10"/>
                    <a:pt x="2" y="8"/>
                  </a:cubicBezTo>
                  <a:cubicBezTo>
                    <a:pt x="2" y="0"/>
                    <a:pt x="2" y="0"/>
                    <a:pt x="2" y="0"/>
                  </a:cubicBezTo>
                  <a:cubicBezTo>
                    <a:pt x="0" y="0"/>
                    <a:pt x="0" y="0"/>
                    <a:pt x="0" y="0"/>
                  </a:cubicBezTo>
                  <a:cubicBezTo>
                    <a:pt x="0" y="8"/>
                    <a:pt x="0" y="8"/>
                    <a:pt x="0" y="8"/>
                  </a:cubicBezTo>
                  <a:cubicBezTo>
                    <a:pt x="0" y="11"/>
                    <a:pt x="3" y="13"/>
                    <a:pt x="5" y="13"/>
                  </a:cubicBezTo>
                  <a:cubicBezTo>
                    <a:pt x="8" y="13"/>
                    <a:pt x="11" y="11"/>
                    <a:pt x="11" y="8"/>
                  </a:cubicBezTo>
                  <a:cubicBezTo>
                    <a:pt x="11" y="0"/>
                    <a:pt x="11" y="0"/>
                    <a:pt x="11" y="0"/>
                  </a:cubicBezTo>
                  <a:cubicBezTo>
                    <a:pt x="9" y="0"/>
                    <a:pt x="9" y="0"/>
                    <a:pt x="9" y="0"/>
                  </a:cubicBezTo>
                  <a:cubicBezTo>
                    <a:pt x="9" y="8"/>
                    <a:pt x="9" y="8"/>
                    <a:pt x="9"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8" name="Freeform 29"/>
            <p:cNvSpPr>
              <a:spLocks/>
            </p:cNvSpPr>
            <p:nvPr userDrawn="1"/>
          </p:nvSpPr>
          <p:spPr bwMode="auto">
            <a:xfrm>
              <a:off x="7203" y="510"/>
              <a:ext cx="26" cy="34"/>
            </a:xfrm>
            <a:custGeom>
              <a:avLst/>
              <a:gdLst>
                <a:gd name="T0" fmla="*/ 21 w 26"/>
                <a:gd name="T1" fmla="*/ 24 h 34"/>
                <a:gd name="T2" fmla="*/ 2 w 26"/>
                <a:gd name="T3" fmla="*/ 0 h 34"/>
                <a:gd name="T4" fmla="*/ 0 w 26"/>
                <a:gd name="T5" fmla="*/ 0 h 34"/>
                <a:gd name="T6" fmla="*/ 0 w 26"/>
                <a:gd name="T7" fmla="*/ 34 h 34"/>
                <a:gd name="T8" fmla="*/ 5 w 26"/>
                <a:gd name="T9" fmla="*/ 34 h 34"/>
                <a:gd name="T10" fmla="*/ 5 w 26"/>
                <a:gd name="T11" fmla="*/ 10 h 34"/>
                <a:gd name="T12" fmla="*/ 24 w 26"/>
                <a:gd name="T13" fmla="*/ 34 h 34"/>
                <a:gd name="T14" fmla="*/ 26 w 26"/>
                <a:gd name="T15" fmla="*/ 34 h 34"/>
                <a:gd name="T16" fmla="*/ 26 w 26"/>
                <a:gd name="T17" fmla="*/ 0 h 34"/>
                <a:gd name="T18" fmla="*/ 21 w 26"/>
                <a:gd name="T19" fmla="*/ 0 h 34"/>
                <a:gd name="T20" fmla="*/ 21 w 26"/>
                <a:gd name="T21" fmla="*/ 24 h 34"/>
                <a:gd name="T22" fmla="*/ 21 w 26"/>
                <a:gd name="T23"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4">
                  <a:moveTo>
                    <a:pt x="21" y="24"/>
                  </a:moveTo>
                  <a:lnTo>
                    <a:pt x="2" y="0"/>
                  </a:lnTo>
                  <a:lnTo>
                    <a:pt x="0" y="0"/>
                  </a:lnTo>
                  <a:lnTo>
                    <a:pt x="0" y="34"/>
                  </a:lnTo>
                  <a:lnTo>
                    <a:pt x="5" y="34"/>
                  </a:lnTo>
                  <a:lnTo>
                    <a:pt x="5" y="10"/>
                  </a:lnTo>
                  <a:lnTo>
                    <a:pt x="24" y="34"/>
                  </a:lnTo>
                  <a:lnTo>
                    <a:pt x="26" y="34"/>
                  </a:lnTo>
                  <a:lnTo>
                    <a:pt x="26" y="0"/>
                  </a:lnTo>
                  <a:lnTo>
                    <a:pt x="21" y="0"/>
                  </a:lnTo>
                  <a:lnTo>
                    <a:pt x="21" y="24"/>
                  </a:lnTo>
                  <a:lnTo>
                    <a:pt x="21"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9" name="Freeform 30"/>
            <p:cNvSpPr>
              <a:spLocks/>
            </p:cNvSpPr>
            <p:nvPr userDrawn="1"/>
          </p:nvSpPr>
          <p:spPr bwMode="auto">
            <a:xfrm>
              <a:off x="7240" y="510"/>
              <a:ext cx="5" cy="34"/>
            </a:xfrm>
            <a:custGeom>
              <a:avLst/>
              <a:gdLst>
                <a:gd name="T0" fmla="*/ 0 w 5"/>
                <a:gd name="T1" fmla="*/ 34 h 34"/>
                <a:gd name="T2" fmla="*/ 5 w 5"/>
                <a:gd name="T3" fmla="*/ 34 h 34"/>
                <a:gd name="T4" fmla="*/ 5 w 5"/>
                <a:gd name="T5" fmla="*/ 0 h 34"/>
                <a:gd name="T6" fmla="*/ 0 w 5"/>
                <a:gd name="T7" fmla="*/ 0 h 34"/>
                <a:gd name="T8" fmla="*/ 0 w 5"/>
                <a:gd name="T9" fmla="*/ 34 h 34"/>
                <a:gd name="T10" fmla="*/ 0 w 5"/>
                <a:gd name="T11" fmla="*/ 34 h 34"/>
              </a:gdLst>
              <a:ahLst/>
              <a:cxnLst>
                <a:cxn ang="0">
                  <a:pos x="T0" y="T1"/>
                </a:cxn>
                <a:cxn ang="0">
                  <a:pos x="T2" y="T3"/>
                </a:cxn>
                <a:cxn ang="0">
                  <a:pos x="T4" y="T5"/>
                </a:cxn>
                <a:cxn ang="0">
                  <a:pos x="T6" y="T7"/>
                </a:cxn>
                <a:cxn ang="0">
                  <a:pos x="T8" y="T9"/>
                </a:cxn>
                <a:cxn ang="0">
                  <a:pos x="T10" y="T11"/>
                </a:cxn>
              </a:cxnLst>
              <a:rect l="0" t="0" r="r" b="b"/>
              <a:pathLst>
                <a:path w="5" h="34">
                  <a:moveTo>
                    <a:pt x="0" y="34"/>
                  </a:moveTo>
                  <a:lnTo>
                    <a:pt x="5" y="34"/>
                  </a:lnTo>
                  <a:lnTo>
                    <a:pt x="5" y="0"/>
                  </a:lnTo>
                  <a:lnTo>
                    <a:pt x="0" y="0"/>
                  </a:lnTo>
                  <a:lnTo>
                    <a:pt x="0" y="34"/>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0" name="Freeform 31"/>
            <p:cNvSpPr>
              <a:spLocks/>
            </p:cNvSpPr>
            <p:nvPr userDrawn="1"/>
          </p:nvSpPr>
          <p:spPr bwMode="auto">
            <a:xfrm>
              <a:off x="7251" y="510"/>
              <a:ext cx="32" cy="34"/>
            </a:xfrm>
            <a:custGeom>
              <a:avLst/>
              <a:gdLst>
                <a:gd name="T0" fmla="*/ 5 w 32"/>
                <a:gd name="T1" fmla="*/ 0 h 34"/>
                <a:gd name="T2" fmla="*/ 0 w 32"/>
                <a:gd name="T3" fmla="*/ 0 h 34"/>
                <a:gd name="T4" fmla="*/ 13 w 32"/>
                <a:gd name="T5" fmla="*/ 34 h 34"/>
                <a:gd name="T6" fmla="*/ 18 w 32"/>
                <a:gd name="T7" fmla="*/ 34 h 34"/>
                <a:gd name="T8" fmla="*/ 32 w 32"/>
                <a:gd name="T9" fmla="*/ 0 h 34"/>
                <a:gd name="T10" fmla="*/ 26 w 32"/>
                <a:gd name="T11" fmla="*/ 0 h 34"/>
                <a:gd name="T12" fmla="*/ 16 w 32"/>
                <a:gd name="T13" fmla="*/ 26 h 34"/>
                <a:gd name="T14" fmla="*/ 5 w 32"/>
                <a:gd name="T15" fmla="*/ 0 h 34"/>
                <a:gd name="T16" fmla="*/ 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5" y="0"/>
                  </a:moveTo>
                  <a:lnTo>
                    <a:pt x="0" y="0"/>
                  </a:lnTo>
                  <a:lnTo>
                    <a:pt x="13" y="34"/>
                  </a:lnTo>
                  <a:lnTo>
                    <a:pt x="18" y="34"/>
                  </a:lnTo>
                  <a:lnTo>
                    <a:pt x="32" y="0"/>
                  </a:lnTo>
                  <a:lnTo>
                    <a:pt x="26" y="0"/>
                  </a:lnTo>
                  <a:lnTo>
                    <a:pt x="16" y="26"/>
                  </a:lnTo>
                  <a:lnTo>
                    <a:pt x="5" y="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1" name="Freeform 32"/>
            <p:cNvSpPr>
              <a:spLocks/>
            </p:cNvSpPr>
            <p:nvPr userDrawn="1"/>
          </p:nvSpPr>
          <p:spPr bwMode="auto">
            <a:xfrm>
              <a:off x="7288" y="510"/>
              <a:ext cx="24" cy="34"/>
            </a:xfrm>
            <a:custGeom>
              <a:avLst/>
              <a:gdLst>
                <a:gd name="T0" fmla="*/ 5 w 24"/>
                <a:gd name="T1" fmla="*/ 18 h 34"/>
                <a:gd name="T2" fmla="*/ 24 w 24"/>
                <a:gd name="T3" fmla="*/ 18 h 34"/>
                <a:gd name="T4" fmla="*/ 24 w 24"/>
                <a:gd name="T5" fmla="*/ 13 h 34"/>
                <a:gd name="T6" fmla="*/ 5 w 24"/>
                <a:gd name="T7" fmla="*/ 13 h 34"/>
                <a:gd name="T8" fmla="*/ 5 w 24"/>
                <a:gd name="T9" fmla="*/ 5 h 34"/>
                <a:gd name="T10" fmla="*/ 24 w 24"/>
                <a:gd name="T11" fmla="*/ 5 h 34"/>
                <a:gd name="T12" fmla="*/ 24 w 24"/>
                <a:gd name="T13" fmla="*/ 0 h 34"/>
                <a:gd name="T14" fmla="*/ 0 w 24"/>
                <a:gd name="T15" fmla="*/ 0 h 34"/>
                <a:gd name="T16" fmla="*/ 0 w 24"/>
                <a:gd name="T17" fmla="*/ 34 h 34"/>
                <a:gd name="T18" fmla="*/ 24 w 24"/>
                <a:gd name="T19" fmla="*/ 34 h 34"/>
                <a:gd name="T20" fmla="*/ 24 w 24"/>
                <a:gd name="T21" fmla="*/ 29 h 34"/>
                <a:gd name="T22" fmla="*/ 5 w 24"/>
                <a:gd name="T23" fmla="*/ 29 h 34"/>
                <a:gd name="T24" fmla="*/ 5 w 24"/>
                <a:gd name="T25" fmla="*/ 18 h 34"/>
                <a:gd name="T26" fmla="*/ 5 w 24"/>
                <a:gd name="T2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5" y="18"/>
                  </a:moveTo>
                  <a:lnTo>
                    <a:pt x="24" y="18"/>
                  </a:lnTo>
                  <a:lnTo>
                    <a:pt x="24" y="13"/>
                  </a:lnTo>
                  <a:lnTo>
                    <a:pt x="5" y="13"/>
                  </a:lnTo>
                  <a:lnTo>
                    <a:pt x="5" y="5"/>
                  </a:lnTo>
                  <a:lnTo>
                    <a:pt x="24" y="5"/>
                  </a:lnTo>
                  <a:lnTo>
                    <a:pt x="24" y="0"/>
                  </a:lnTo>
                  <a:lnTo>
                    <a:pt x="0" y="0"/>
                  </a:lnTo>
                  <a:lnTo>
                    <a:pt x="0" y="34"/>
                  </a:lnTo>
                  <a:lnTo>
                    <a:pt x="24" y="34"/>
                  </a:lnTo>
                  <a:lnTo>
                    <a:pt x="24" y="29"/>
                  </a:lnTo>
                  <a:lnTo>
                    <a:pt x="5" y="29"/>
                  </a:lnTo>
                  <a:lnTo>
                    <a:pt x="5" y="18"/>
                  </a:lnTo>
                  <a:lnTo>
                    <a:pt x="5"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2" name="Freeform 33"/>
            <p:cNvSpPr>
              <a:spLocks noEditPoints="1"/>
            </p:cNvSpPr>
            <p:nvPr userDrawn="1"/>
          </p:nvSpPr>
          <p:spPr bwMode="auto">
            <a:xfrm>
              <a:off x="7320" y="510"/>
              <a:ext cx="29" cy="34"/>
            </a:xfrm>
            <a:custGeom>
              <a:avLst/>
              <a:gdLst>
                <a:gd name="T0" fmla="*/ 10 w 11"/>
                <a:gd name="T1" fmla="*/ 4 h 13"/>
                <a:gd name="T2" fmla="*/ 6 w 11"/>
                <a:gd name="T3" fmla="*/ 0 h 13"/>
                <a:gd name="T4" fmla="*/ 0 w 11"/>
                <a:gd name="T5" fmla="*/ 0 h 13"/>
                <a:gd name="T6" fmla="*/ 0 w 11"/>
                <a:gd name="T7" fmla="*/ 13 h 13"/>
                <a:gd name="T8" fmla="*/ 2 w 11"/>
                <a:gd name="T9" fmla="*/ 13 h 13"/>
                <a:gd name="T10" fmla="*/ 2 w 11"/>
                <a:gd name="T11" fmla="*/ 8 h 13"/>
                <a:gd name="T12" fmla="*/ 4 w 11"/>
                <a:gd name="T13" fmla="*/ 8 h 13"/>
                <a:gd name="T14" fmla="*/ 8 w 11"/>
                <a:gd name="T15" fmla="*/ 13 h 13"/>
                <a:gd name="T16" fmla="*/ 11 w 11"/>
                <a:gd name="T17" fmla="*/ 13 h 13"/>
                <a:gd name="T18" fmla="*/ 7 w 11"/>
                <a:gd name="T19" fmla="*/ 8 h 13"/>
                <a:gd name="T20" fmla="*/ 10 w 11"/>
                <a:gd name="T21" fmla="*/ 4 h 13"/>
                <a:gd name="T22" fmla="*/ 2 w 11"/>
                <a:gd name="T23" fmla="*/ 2 h 13"/>
                <a:gd name="T24" fmla="*/ 6 w 11"/>
                <a:gd name="T25" fmla="*/ 2 h 13"/>
                <a:gd name="T26" fmla="*/ 8 w 11"/>
                <a:gd name="T27" fmla="*/ 4 h 13"/>
                <a:gd name="T28" fmla="*/ 6 w 11"/>
                <a:gd name="T29" fmla="*/ 6 h 13"/>
                <a:gd name="T30" fmla="*/ 2 w 11"/>
                <a:gd name="T31" fmla="*/ 6 h 13"/>
                <a:gd name="T32" fmla="*/ 2 w 11"/>
                <a:gd name="T3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3">
                  <a:moveTo>
                    <a:pt x="10" y="4"/>
                  </a:moveTo>
                  <a:cubicBezTo>
                    <a:pt x="10" y="2"/>
                    <a:pt x="9" y="0"/>
                    <a:pt x="6" y="0"/>
                  </a:cubicBezTo>
                  <a:cubicBezTo>
                    <a:pt x="0" y="0"/>
                    <a:pt x="0" y="0"/>
                    <a:pt x="0" y="0"/>
                  </a:cubicBezTo>
                  <a:cubicBezTo>
                    <a:pt x="0" y="13"/>
                    <a:pt x="0" y="13"/>
                    <a:pt x="0" y="13"/>
                  </a:cubicBezTo>
                  <a:cubicBezTo>
                    <a:pt x="2" y="13"/>
                    <a:pt x="2" y="13"/>
                    <a:pt x="2" y="13"/>
                  </a:cubicBezTo>
                  <a:cubicBezTo>
                    <a:pt x="2" y="8"/>
                    <a:pt x="2" y="8"/>
                    <a:pt x="2" y="8"/>
                  </a:cubicBezTo>
                  <a:cubicBezTo>
                    <a:pt x="4" y="8"/>
                    <a:pt x="4" y="8"/>
                    <a:pt x="4" y="8"/>
                  </a:cubicBezTo>
                  <a:cubicBezTo>
                    <a:pt x="8" y="13"/>
                    <a:pt x="8" y="13"/>
                    <a:pt x="8" y="13"/>
                  </a:cubicBezTo>
                  <a:cubicBezTo>
                    <a:pt x="11" y="13"/>
                    <a:pt x="11" y="13"/>
                    <a:pt x="11" y="13"/>
                  </a:cubicBezTo>
                  <a:cubicBezTo>
                    <a:pt x="7" y="8"/>
                    <a:pt x="7" y="8"/>
                    <a:pt x="7" y="8"/>
                  </a:cubicBezTo>
                  <a:cubicBezTo>
                    <a:pt x="9" y="8"/>
                    <a:pt x="10" y="6"/>
                    <a:pt x="10" y="4"/>
                  </a:cubicBezTo>
                  <a:close/>
                  <a:moveTo>
                    <a:pt x="2" y="2"/>
                  </a:moveTo>
                  <a:cubicBezTo>
                    <a:pt x="6" y="2"/>
                    <a:pt x="6" y="2"/>
                    <a:pt x="6" y="2"/>
                  </a:cubicBezTo>
                  <a:cubicBezTo>
                    <a:pt x="7" y="2"/>
                    <a:pt x="8" y="3"/>
                    <a:pt x="8" y="4"/>
                  </a:cubicBezTo>
                  <a:cubicBezTo>
                    <a:pt x="8" y="5"/>
                    <a:pt x="7" y="6"/>
                    <a:pt x="6" y="6"/>
                  </a:cubicBezTo>
                  <a:cubicBezTo>
                    <a:pt x="2" y="6"/>
                    <a:pt x="2" y="6"/>
                    <a:pt x="2" y="6"/>
                  </a:cubicBezTo>
                  <a:cubicBezTo>
                    <a:pt x="2"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3" name="Freeform 34"/>
            <p:cNvSpPr>
              <a:spLocks/>
            </p:cNvSpPr>
            <p:nvPr userDrawn="1"/>
          </p:nvSpPr>
          <p:spPr bwMode="auto">
            <a:xfrm>
              <a:off x="7352" y="510"/>
              <a:ext cx="27" cy="34"/>
            </a:xfrm>
            <a:custGeom>
              <a:avLst/>
              <a:gdLst>
                <a:gd name="T0" fmla="*/ 5 w 10"/>
                <a:gd name="T1" fmla="*/ 5 h 13"/>
                <a:gd name="T2" fmla="*/ 2 w 10"/>
                <a:gd name="T3" fmla="*/ 3 h 13"/>
                <a:gd name="T4" fmla="*/ 5 w 10"/>
                <a:gd name="T5" fmla="*/ 2 h 13"/>
                <a:gd name="T6" fmla="*/ 8 w 10"/>
                <a:gd name="T7" fmla="*/ 3 h 13"/>
                <a:gd name="T8" fmla="*/ 9 w 10"/>
                <a:gd name="T9" fmla="*/ 3 h 13"/>
                <a:gd name="T10" fmla="*/ 10 w 10"/>
                <a:gd name="T11" fmla="*/ 2 h 13"/>
                <a:gd name="T12" fmla="*/ 10 w 10"/>
                <a:gd name="T13" fmla="*/ 2 h 13"/>
                <a:gd name="T14" fmla="*/ 5 w 10"/>
                <a:gd name="T15" fmla="*/ 0 h 13"/>
                <a:gd name="T16" fmla="*/ 1 w 10"/>
                <a:gd name="T17" fmla="*/ 1 h 13"/>
                <a:gd name="T18" fmla="*/ 0 w 10"/>
                <a:gd name="T19" fmla="*/ 3 h 13"/>
                <a:gd name="T20" fmla="*/ 5 w 10"/>
                <a:gd name="T21" fmla="*/ 7 h 13"/>
                <a:gd name="T22" fmla="*/ 8 w 10"/>
                <a:gd name="T23" fmla="*/ 9 h 13"/>
                <a:gd name="T24" fmla="*/ 5 w 10"/>
                <a:gd name="T25" fmla="*/ 11 h 13"/>
                <a:gd name="T26" fmla="*/ 2 w 10"/>
                <a:gd name="T27" fmla="*/ 9 h 13"/>
                <a:gd name="T28" fmla="*/ 1 w 10"/>
                <a:gd name="T29" fmla="*/ 9 h 13"/>
                <a:gd name="T30" fmla="*/ 0 w 10"/>
                <a:gd name="T31" fmla="*/ 10 h 13"/>
                <a:gd name="T32" fmla="*/ 0 w 10"/>
                <a:gd name="T33" fmla="*/ 10 h 13"/>
                <a:gd name="T34" fmla="*/ 5 w 10"/>
                <a:gd name="T35" fmla="*/ 13 h 13"/>
                <a:gd name="T36" fmla="*/ 10 w 10"/>
                <a:gd name="T37" fmla="*/ 9 h 13"/>
                <a:gd name="T38" fmla="*/ 5 w 10"/>
                <a:gd name="T39"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3">
                  <a:moveTo>
                    <a:pt x="5" y="5"/>
                  </a:moveTo>
                  <a:cubicBezTo>
                    <a:pt x="4" y="5"/>
                    <a:pt x="2" y="5"/>
                    <a:pt x="2" y="3"/>
                  </a:cubicBezTo>
                  <a:cubicBezTo>
                    <a:pt x="2" y="2"/>
                    <a:pt x="4" y="2"/>
                    <a:pt x="5" y="2"/>
                  </a:cubicBezTo>
                  <a:cubicBezTo>
                    <a:pt x="7" y="2"/>
                    <a:pt x="8" y="2"/>
                    <a:pt x="8" y="3"/>
                  </a:cubicBezTo>
                  <a:cubicBezTo>
                    <a:pt x="9" y="3"/>
                    <a:pt x="9" y="3"/>
                    <a:pt x="9" y="3"/>
                  </a:cubicBezTo>
                  <a:cubicBezTo>
                    <a:pt x="10" y="2"/>
                    <a:pt x="10" y="2"/>
                    <a:pt x="10" y="2"/>
                  </a:cubicBezTo>
                  <a:cubicBezTo>
                    <a:pt x="10" y="2"/>
                    <a:pt x="10" y="2"/>
                    <a:pt x="10" y="2"/>
                  </a:cubicBezTo>
                  <a:cubicBezTo>
                    <a:pt x="9" y="1"/>
                    <a:pt x="7" y="0"/>
                    <a:pt x="5" y="0"/>
                  </a:cubicBezTo>
                  <a:cubicBezTo>
                    <a:pt x="4" y="0"/>
                    <a:pt x="2" y="0"/>
                    <a:pt x="1" y="1"/>
                  </a:cubicBezTo>
                  <a:cubicBezTo>
                    <a:pt x="1" y="2"/>
                    <a:pt x="0" y="3"/>
                    <a:pt x="0" y="3"/>
                  </a:cubicBezTo>
                  <a:cubicBezTo>
                    <a:pt x="0" y="6"/>
                    <a:pt x="3" y="7"/>
                    <a:pt x="5" y="7"/>
                  </a:cubicBezTo>
                  <a:cubicBezTo>
                    <a:pt x="7" y="7"/>
                    <a:pt x="8" y="8"/>
                    <a:pt x="8" y="9"/>
                  </a:cubicBezTo>
                  <a:cubicBezTo>
                    <a:pt x="8" y="11"/>
                    <a:pt x="6" y="11"/>
                    <a:pt x="5" y="11"/>
                  </a:cubicBezTo>
                  <a:cubicBezTo>
                    <a:pt x="4" y="11"/>
                    <a:pt x="2" y="11"/>
                    <a:pt x="2" y="9"/>
                  </a:cubicBezTo>
                  <a:cubicBezTo>
                    <a:pt x="1" y="9"/>
                    <a:pt x="1" y="9"/>
                    <a:pt x="1" y="9"/>
                  </a:cubicBezTo>
                  <a:cubicBezTo>
                    <a:pt x="0" y="10"/>
                    <a:pt x="0" y="10"/>
                    <a:pt x="0" y="10"/>
                  </a:cubicBezTo>
                  <a:cubicBezTo>
                    <a:pt x="0" y="10"/>
                    <a:pt x="0" y="10"/>
                    <a:pt x="0" y="10"/>
                  </a:cubicBezTo>
                  <a:cubicBezTo>
                    <a:pt x="1" y="12"/>
                    <a:pt x="3" y="13"/>
                    <a:pt x="5" y="13"/>
                  </a:cubicBezTo>
                  <a:cubicBezTo>
                    <a:pt x="8" y="13"/>
                    <a:pt x="10" y="12"/>
                    <a:pt x="10" y="9"/>
                  </a:cubicBezTo>
                  <a:cubicBezTo>
                    <a:pt x="10" y="6"/>
                    <a:pt x="8" y="6"/>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4" name="Freeform 35"/>
            <p:cNvSpPr>
              <a:spLocks/>
            </p:cNvSpPr>
            <p:nvPr userDrawn="1"/>
          </p:nvSpPr>
          <p:spPr bwMode="auto">
            <a:xfrm>
              <a:off x="7387" y="510"/>
              <a:ext cx="5" cy="34"/>
            </a:xfrm>
            <a:custGeom>
              <a:avLst/>
              <a:gdLst>
                <a:gd name="T0" fmla="*/ 0 w 5"/>
                <a:gd name="T1" fmla="*/ 34 h 34"/>
                <a:gd name="T2" fmla="*/ 5 w 5"/>
                <a:gd name="T3" fmla="*/ 34 h 34"/>
                <a:gd name="T4" fmla="*/ 5 w 5"/>
                <a:gd name="T5" fmla="*/ 0 h 34"/>
                <a:gd name="T6" fmla="*/ 0 w 5"/>
                <a:gd name="T7" fmla="*/ 0 h 34"/>
                <a:gd name="T8" fmla="*/ 0 w 5"/>
                <a:gd name="T9" fmla="*/ 34 h 34"/>
                <a:gd name="T10" fmla="*/ 0 w 5"/>
                <a:gd name="T11" fmla="*/ 34 h 34"/>
              </a:gdLst>
              <a:ahLst/>
              <a:cxnLst>
                <a:cxn ang="0">
                  <a:pos x="T0" y="T1"/>
                </a:cxn>
                <a:cxn ang="0">
                  <a:pos x="T2" y="T3"/>
                </a:cxn>
                <a:cxn ang="0">
                  <a:pos x="T4" y="T5"/>
                </a:cxn>
                <a:cxn ang="0">
                  <a:pos x="T6" y="T7"/>
                </a:cxn>
                <a:cxn ang="0">
                  <a:pos x="T8" y="T9"/>
                </a:cxn>
                <a:cxn ang="0">
                  <a:pos x="T10" y="T11"/>
                </a:cxn>
              </a:cxnLst>
              <a:rect l="0" t="0" r="r" b="b"/>
              <a:pathLst>
                <a:path w="5" h="34">
                  <a:moveTo>
                    <a:pt x="0" y="34"/>
                  </a:moveTo>
                  <a:lnTo>
                    <a:pt x="5" y="34"/>
                  </a:lnTo>
                  <a:lnTo>
                    <a:pt x="5" y="0"/>
                  </a:lnTo>
                  <a:lnTo>
                    <a:pt x="0" y="0"/>
                  </a:lnTo>
                  <a:lnTo>
                    <a:pt x="0" y="34"/>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5" name="Freeform 36"/>
            <p:cNvSpPr>
              <a:spLocks/>
            </p:cNvSpPr>
            <p:nvPr userDrawn="1"/>
          </p:nvSpPr>
          <p:spPr bwMode="auto">
            <a:xfrm>
              <a:off x="7397" y="510"/>
              <a:ext cx="56" cy="34"/>
            </a:xfrm>
            <a:custGeom>
              <a:avLst/>
              <a:gdLst>
                <a:gd name="T0" fmla="*/ 32 w 56"/>
                <a:gd name="T1" fmla="*/ 0 h 34"/>
                <a:gd name="T2" fmla="*/ 0 w 56"/>
                <a:gd name="T3" fmla="*/ 0 h 34"/>
                <a:gd name="T4" fmla="*/ 0 w 56"/>
                <a:gd name="T5" fmla="*/ 5 h 34"/>
                <a:gd name="T6" fmla="*/ 11 w 56"/>
                <a:gd name="T7" fmla="*/ 5 h 34"/>
                <a:gd name="T8" fmla="*/ 11 w 56"/>
                <a:gd name="T9" fmla="*/ 34 h 34"/>
                <a:gd name="T10" fmla="*/ 16 w 56"/>
                <a:gd name="T11" fmla="*/ 34 h 34"/>
                <a:gd name="T12" fmla="*/ 16 w 56"/>
                <a:gd name="T13" fmla="*/ 5 h 34"/>
                <a:gd name="T14" fmla="*/ 27 w 56"/>
                <a:gd name="T15" fmla="*/ 5 h 34"/>
                <a:gd name="T16" fmla="*/ 38 w 56"/>
                <a:gd name="T17" fmla="*/ 21 h 34"/>
                <a:gd name="T18" fmla="*/ 38 w 56"/>
                <a:gd name="T19" fmla="*/ 34 h 34"/>
                <a:gd name="T20" fmla="*/ 43 w 56"/>
                <a:gd name="T21" fmla="*/ 34 h 34"/>
                <a:gd name="T22" fmla="*/ 43 w 56"/>
                <a:gd name="T23" fmla="*/ 21 h 34"/>
                <a:gd name="T24" fmla="*/ 56 w 56"/>
                <a:gd name="T25" fmla="*/ 2 h 34"/>
                <a:gd name="T26" fmla="*/ 56 w 56"/>
                <a:gd name="T27" fmla="*/ 0 h 34"/>
                <a:gd name="T28" fmla="*/ 56 w 56"/>
                <a:gd name="T29" fmla="*/ 0 h 34"/>
                <a:gd name="T30" fmla="*/ 51 w 56"/>
                <a:gd name="T31" fmla="*/ 0 h 34"/>
                <a:gd name="T32" fmla="*/ 40 w 56"/>
                <a:gd name="T33" fmla="*/ 16 h 34"/>
                <a:gd name="T34" fmla="*/ 32 w 56"/>
                <a:gd name="T35" fmla="*/ 0 h 34"/>
                <a:gd name="T36" fmla="*/ 32 w 56"/>
                <a:gd name="T3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34">
                  <a:moveTo>
                    <a:pt x="32" y="0"/>
                  </a:moveTo>
                  <a:lnTo>
                    <a:pt x="0" y="0"/>
                  </a:lnTo>
                  <a:lnTo>
                    <a:pt x="0" y="5"/>
                  </a:lnTo>
                  <a:lnTo>
                    <a:pt x="11" y="5"/>
                  </a:lnTo>
                  <a:lnTo>
                    <a:pt x="11" y="34"/>
                  </a:lnTo>
                  <a:lnTo>
                    <a:pt x="16" y="34"/>
                  </a:lnTo>
                  <a:lnTo>
                    <a:pt x="16" y="5"/>
                  </a:lnTo>
                  <a:lnTo>
                    <a:pt x="27" y="5"/>
                  </a:lnTo>
                  <a:lnTo>
                    <a:pt x="38" y="21"/>
                  </a:lnTo>
                  <a:lnTo>
                    <a:pt x="38" y="34"/>
                  </a:lnTo>
                  <a:lnTo>
                    <a:pt x="43" y="34"/>
                  </a:lnTo>
                  <a:lnTo>
                    <a:pt x="43" y="21"/>
                  </a:lnTo>
                  <a:lnTo>
                    <a:pt x="56" y="2"/>
                  </a:lnTo>
                  <a:lnTo>
                    <a:pt x="56" y="0"/>
                  </a:lnTo>
                  <a:lnTo>
                    <a:pt x="56" y="0"/>
                  </a:lnTo>
                  <a:lnTo>
                    <a:pt x="51" y="0"/>
                  </a:lnTo>
                  <a:lnTo>
                    <a:pt x="40" y="16"/>
                  </a:lnTo>
                  <a:lnTo>
                    <a:pt x="32" y="0"/>
                  </a:lnTo>
                  <a:lnTo>
                    <a:pt x="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6" name="Freeform 37"/>
            <p:cNvSpPr>
              <a:spLocks/>
            </p:cNvSpPr>
            <p:nvPr userDrawn="1"/>
          </p:nvSpPr>
          <p:spPr bwMode="auto">
            <a:xfrm>
              <a:off x="7267" y="232"/>
              <a:ext cx="186" cy="238"/>
            </a:xfrm>
            <a:custGeom>
              <a:avLst/>
              <a:gdLst>
                <a:gd name="T0" fmla="*/ 70 w 70"/>
                <a:gd name="T1" fmla="*/ 0 h 89"/>
                <a:gd name="T2" fmla="*/ 70 w 70"/>
                <a:gd name="T3" fmla="*/ 55 h 89"/>
                <a:gd name="T4" fmla="*/ 37 w 70"/>
                <a:gd name="T5" fmla="*/ 89 h 89"/>
                <a:gd name="T6" fmla="*/ 0 w 70"/>
                <a:gd name="T7" fmla="*/ 55 h 89"/>
                <a:gd name="T8" fmla="*/ 0 w 70"/>
                <a:gd name="T9" fmla="*/ 0 h 89"/>
                <a:gd name="T10" fmla="*/ 16 w 70"/>
                <a:gd name="T11" fmla="*/ 0 h 89"/>
                <a:gd name="T12" fmla="*/ 16 w 70"/>
                <a:gd name="T13" fmla="*/ 56 h 89"/>
                <a:gd name="T14" fmla="*/ 38 w 70"/>
                <a:gd name="T15" fmla="*/ 81 h 89"/>
                <a:gd name="T16" fmla="*/ 60 w 70"/>
                <a:gd name="T17" fmla="*/ 56 h 89"/>
                <a:gd name="T18" fmla="*/ 60 w 70"/>
                <a:gd name="T19" fmla="*/ 0 h 89"/>
                <a:gd name="T20" fmla="*/ 70 w 70"/>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89">
                  <a:moveTo>
                    <a:pt x="70" y="0"/>
                  </a:moveTo>
                  <a:cubicBezTo>
                    <a:pt x="70" y="55"/>
                    <a:pt x="70" y="55"/>
                    <a:pt x="70" y="55"/>
                  </a:cubicBezTo>
                  <a:cubicBezTo>
                    <a:pt x="70" y="84"/>
                    <a:pt x="47" y="89"/>
                    <a:pt x="37" y="89"/>
                  </a:cubicBezTo>
                  <a:cubicBezTo>
                    <a:pt x="19" y="89"/>
                    <a:pt x="0" y="83"/>
                    <a:pt x="0" y="55"/>
                  </a:cubicBezTo>
                  <a:cubicBezTo>
                    <a:pt x="0" y="0"/>
                    <a:pt x="0" y="0"/>
                    <a:pt x="0" y="0"/>
                  </a:cubicBezTo>
                  <a:cubicBezTo>
                    <a:pt x="16" y="0"/>
                    <a:pt x="16" y="0"/>
                    <a:pt x="16" y="0"/>
                  </a:cubicBezTo>
                  <a:cubicBezTo>
                    <a:pt x="16" y="56"/>
                    <a:pt x="16" y="56"/>
                    <a:pt x="16" y="56"/>
                  </a:cubicBezTo>
                  <a:cubicBezTo>
                    <a:pt x="16" y="72"/>
                    <a:pt x="24" y="81"/>
                    <a:pt x="38" y="81"/>
                  </a:cubicBezTo>
                  <a:cubicBezTo>
                    <a:pt x="50" y="81"/>
                    <a:pt x="60" y="73"/>
                    <a:pt x="60" y="56"/>
                  </a:cubicBezTo>
                  <a:cubicBezTo>
                    <a:pt x="60" y="0"/>
                    <a:pt x="60" y="0"/>
                    <a:pt x="60" y="0"/>
                  </a:cubicBezTo>
                  <a:cubicBezTo>
                    <a:pt x="70" y="0"/>
                    <a:pt x="70" y="0"/>
                    <a:pt x="7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7" name="Freeform 38"/>
            <p:cNvSpPr>
              <a:spLocks/>
            </p:cNvSpPr>
            <p:nvPr userDrawn="1"/>
          </p:nvSpPr>
          <p:spPr bwMode="auto">
            <a:xfrm>
              <a:off x="7013" y="230"/>
              <a:ext cx="219" cy="240"/>
            </a:xfrm>
            <a:custGeom>
              <a:avLst/>
              <a:gdLst>
                <a:gd name="T0" fmla="*/ 47 w 82"/>
                <a:gd name="T1" fmla="*/ 90 h 90"/>
                <a:gd name="T2" fmla="*/ 0 w 82"/>
                <a:gd name="T3" fmla="*/ 46 h 90"/>
                <a:gd name="T4" fmla="*/ 49 w 82"/>
                <a:gd name="T5" fmla="*/ 0 h 90"/>
                <a:gd name="T6" fmla="*/ 75 w 82"/>
                <a:gd name="T7" fmla="*/ 10 h 90"/>
                <a:gd name="T8" fmla="*/ 82 w 82"/>
                <a:gd name="T9" fmla="*/ 21 h 90"/>
                <a:gd name="T10" fmla="*/ 73 w 82"/>
                <a:gd name="T11" fmla="*/ 30 h 90"/>
                <a:gd name="T12" fmla="*/ 64 w 82"/>
                <a:gd name="T13" fmla="*/ 21 h 90"/>
                <a:gd name="T14" fmla="*/ 67 w 82"/>
                <a:gd name="T15" fmla="*/ 15 h 90"/>
                <a:gd name="T16" fmla="*/ 49 w 82"/>
                <a:gd name="T17" fmla="*/ 8 h 90"/>
                <a:gd name="T18" fmla="*/ 16 w 82"/>
                <a:gd name="T19" fmla="*/ 45 h 90"/>
                <a:gd name="T20" fmla="*/ 51 w 82"/>
                <a:gd name="T21" fmla="*/ 83 h 90"/>
                <a:gd name="T22" fmla="*/ 79 w 82"/>
                <a:gd name="T23" fmla="*/ 72 h 90"/>
                <a:gd name="T24" fmla="*/ 82 w 82"/>
                <a:gd name="T25" fmla="*/ 76 h 90"/>
                <a:gd name="T26" fmla="*/ 47 w 82"/>
                <a:gd name="T2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0">
                  <a:moveTo>
                    <a:pt x="47" y="90"/>
                  </a:moveTo>
                  <a:cubicBezTo>
                    <a:pt x="18" y="90"/>
                    <a:pt x="0" y="70"/>
                    <a:pt x="0" y="46"/>
                  </a:cubicBezTo>
                  <a:cubicBezTo>
                    <a:pt x="0" y="22"/>
                    <a:pt x="19" y="0"/>
                    <a:pt x="49" y="0"/>
                  </a:cubicBezTo>
                  <a:cubicBezTo>
                    <a:pt x="57" y="0"/>
                    <a:pt x="68" y="3"/>
                    <a:pt x="75" y="10"/>
                  </a:cubicBezTo>
                  <a:cubicBezTo>
                    <a:pt x="79" y="13"/>
                    <a:pt x="82" y="17"/>
                    <a:pt x="82" y="21"/>
                  </a:cubicBezTo>
                  <a:cubicBezTo>
                    <a:pt x="82" y="26"/>
                    <a:pt x="78" y="30"/>
                    <a:pt x="73" y="30"/>
                  </a:cubicBezTo>
                  <a:cubicBezTo>
                    <a:pt x="68" y="30"/>
                    <a:pt x="64" y="26"/>
                    <a:pt x="64" y="21"/>
                  </a:cubicBezTo>
                  <a:cubicBezTo>
                    <a:pt x="64" y="19"/>
                    <a:pt x="65" y="17"/>
                    <a:pt x="67" y="15"/>
                  </a:cubicBezTo>
                  <a:cubicBezTo>
                    <a:pt x="63" y="10"/>
                    <a:pt x="55" y="8"/>
                    <a:pt x="49" y="8"/>
                  </a:cubicBezTo>
                  <a:cubicBezTo>
                    <a:pt x="28" y="8"/>
                    <a:pt x="16" y="27"/>
                    <a:pt x="16" y="45"/>
                  </a:cubicBezTo>
                  <a:cubicBezTo>
                    <a:pt x="16" y="65"/>
                    <a:pt x="30" y="83"/>
                    <a:pt x="51" y="83"/>
                  </a:cubicBezTo>
                  <a:cubicBezTo>
                    <a:pt x="61" y="83"/>
                    <a:pt x="70" y="78"/>
                    <a:pt x="79" y="72"/>
                  </a:cubicBezTo>
                  <a:cubicBezTo>
                    <a:pt x="82" y="76"/>
                    <a:pt x="82" y="76"/>
                    <a:pt x="82" y="76"/>
                  </a:cubicBezTo>
                  <a:cubicBezTo>
                    <a:pt x="73" y="86"/>
                    <a:pt x="59" y="90"/>
                    <a:pt x="47" y="9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8" name="Freeform 39"/>
            <p:cNvSpPr>
              <a:spLocks noEditPoints="1"/>
            </p:cNvSpPr>
            <p:nvPr userDrawn="1"/>
          </p:nvSpPr>
          <p:spPr bwMode="auto">
            <a:xfrm>
              <a:off x="6797" y="232"/>
              <a:ext cx="214" cy="235"/>
            </a:xfrm>
            <a:custGeom>
              <a:avLst/>
              <a:gdLst>
                <a:gd name="T0" fmla="*/ 168 w 214"/>
                <a:gd name="T1" fmla="*/ 232 h 235"/>
                <a:gd name="T2" fmla="*/ 214 w 214"/>
                <a:gd name="T3" fmla="*/ 232 h 235"/>
                <a:gd name="T4" fmla="*/ 123 w 214"/>
                <a:gd name="T5" fmla="*/ 0 h 235"/>
                <a:gd name="T6" fmla="*/ 88 w 214"/>
                <a:gd name="T7" fmla="*/ 0 h 235"/>
                <a:gd name="T8" fmla="*/ 0 w 214"/>
                <a:gd name="T9" fmla="*/ 235 h 235"/>
                <a:gd name="T10" fmla="*/ 24 w 214"/>
                <a:gd name="T11" fmla="*/ 235 h 235"/>
                <a:gd name="T12" fmla="*/ 48 w 214"/>
                <a:gd name="T13" fmla="*/ 166 h 235"/>
                <a:gd name="T14" fmla="*/ 144 w 214"/>
                <a:gd name="T15" fmla="*/ 166 h 235"/>
                <a:gd name="T16" fmla="*/ 168 w 214"/>
                <a:gd name="T17" fmla="*/ 232 h 235"/>
                <a:gd name="T18" fmla="*/ 168 w 214"/>
                <a:gd name="T19" fmla="*/ 232 h 235"/>
                <a:gd name="T20" fmla="*/ 56 w 214"/>
                <a:gd name="T21" fmla="*/ 147 h 235"/>
                <a:gd name="T22" fmla="*/ 96 w 214"/>
                <a:gd name="T23" fmla="*/ 38 h 235"/>
                <a:gd name="T24" fmla="*/ 136 w 214"/>
                <a:gd name="T25" fmla="*/ 147 h 235"/>
                <a:gd name="T26" fmla="*/ 56 w 214"/>
                <a:gd name="T27" fmla="*/ 147 h 235"/>
                <a:gd name="T28" fmla="*/ 56 w 214"/>
                <a:gd name="T29" fmla="*/ 14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4" h="235">
                  <a:moveTo>
                    <a:pt x="168" y="232"/>
                  </a:moveTo>
                  <a:lnTo>
                    <a:pt x="214" y="232"/>
                  </a:lnTo>
                  <a:lnTo>
                    <a:pt x="123" y="0"/>
                  </a:lnTo>
                  <a:lnTo>
                    <a:pt x="88" y="0"/>
                  </a:lnTo>
                  <a:lnTo>
                    <a:pt x="0" y="235"/>
                  </a:lnTo>
                  <a:lnTo>
                    <a:pt x="24" y="235"/>
                  </a:lnTo>
                  <a:lnTo>
                    <a:pt x="48" y="166"/>
                  </a:lnTo>
                  <a:lnTo>
                    <a:pt x="144" y="166"/>
                  </a:lnTo>
                  <a:lnTo>
                    <a:pt x="168" y="232"/>
                  </a:lnTo>
                  <a:lnTo>
                    <a:pt x="168" y="232"/>
                  </a:lnTo>
                  <a:close/>
                  <a:moveTo>
                    <a:pt x="56" y="147"/>
                  </a:moveTo>
                  <a:lnTo>
                    <a:pt x="96" y="38"/>
                  </a:lnTo>
                  <a:lnTo>
                    <a:pt x="136" y="147"/>
                  </a:lnTo>
                  <a:lnTo>
                    <a:pt x="56" y="147"/>
                  </a:lnTo>
                  <a:lnTo>
                    <a:pt x="56"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grpSp>
      <p:sp>
        <p:nvSpPr>
          <p:cNvPr id="2" name="Title 1"/>
          <p:cNvSpPr>
            <a:spLocks noGrp="1"/>
          </p:cNvSpPr>
          <p:nvPr>
            <p:ph type="title" hasCustomPrompt="1"/>
          </p:nvPr>
        </p:nvSpPr>
        <p:spPr>
          <a:xfrm>
            <a:off x="6406341" y="1591694"/>
            <a:ext cx="5663740" cy="3674613"/>
          </a:xfrm>
        </p:spPr>
        <p:txBody>
          <a:bodyPr lIns="0" tIns="0" rIns="0" bIns="0" anchor="b" anchorCtr="0">
            <a:noAutofit/>
          </a:bodyPr>
          <a:lstStyle>
            <a:lvl1pPr>
              <a:defRPr sz="28430" b="0" spc="-150">
                <a:solidFill>
                  <a:schemeClr val="bg1"/>
                </a:solidFill>
                <a:latin typeface="Arial" panose="020B0604020202020204" pitchFamily="34" charset="0"/>
                <a:cs typeface="Arial" panose="020B0604020202020204" pitchFamily="34" charset="0"/>
              </a:defRPr>
            </a:lvl1pPr>
          </a:lstStyle>
          <a:p>
            <a:r>
              <a:rPr lang="en-US" dirty="0"/>
              <a:t>1</a:t>
            </a:r>
            <a:endParaRPr lang="en-AU" dirty="0"/>
          </a:p>
        </p:txBody>
      </p:sp>
      <p:sp>
        <p:nvSpPr>
          <p:cNvPr id="47" name="Text Placeholder 46"/>
          <p:cNvSpPr>
            <a:spLocks noGrp="1"/>
          </p:cNvSpPr>
          <p:nvPr>
            <p:ph type="body" sz="quarter" idx="10" hasCustomPrompt="1"/>
          </p:nvPr>
        </p:nvSpPr>
        <p:spPr>
          <a:xfrm>
            <a:off x="499227" y="3246828"/>
            <a:ext cx="4123267" cy="357995"/>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AU" dirty="0"/>
              <a:t>Section title</a:t>
            </a:r>
          </a:p>
        </p:txBody>
      </p:sp>
    </p:spTree>
    <p:extLst>
      <p:ext uri="{BB962C8B-B14F-4D97-AF65-F5344CB8AC3E}">
        <p14:creationId xmlns:p14="http://schemas.microsoft.com/office/powerpoint/2010/main" val="2649963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45" name="Group 4"/>
          <p:cNvGrpSpPr>
            <a:grpSpLocks noChangeAspect="1"/>
          </p:cNvGrpSpPr>
          <p:nvPr userDrawn="1"/>
        </p:nvGrpSpPr>
        <p:grpSpPr bwMode="auto">
          <a:xfrm>
            <a:off x="0" y="-9526"/>
            <a:ext cx="12192000" cy="6876575"/>
            <a:chOff x="0" y="-6"/>
            <a:chExt cx="6810" cy="3841"/>
          </a:xfrm>
        </p:grpSpPr>
        <p:sp>
          <p:nvSpPr>
            <p:cNvPr id="47" name="AutoShape 3"/>
            <p:cNvSpPr>
              <a:spLocks noChangeAspect="1" noChangeArrowheads="1" noTextEdit="1"/>
            </p:cNvSpPr>
            <p:nvPr userDrawn="1"/>
          </p:nvSpPr>
          <p:spPr bwMode="auto">
            <a:xfrm>
              <a:off x="0" y="-6"/>
              <a:ext cx="6810" cy="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49" name="Freeform 5"/>
            <p:cNvSpPr>
              <a:spLocks/>
            </p:cNvSpPr>
            <p:nvPr userDrawn="1"/>
          </p:nvSpPr>
          <p:spPr bwMode="auto">
            <a:xfrm>
              <a:off x="0" y="-4"/>
              <a:ext cx="3672" cy="273"/>
            </a:xfrm>
            <a:custGeom>
              <a:avLst/>
              <a:gdLst>
                <a:gd name="T0" fmla="*/ 0 w 3672"/>
                <a:gd name="T1" fmla="*/ 0 h 273"/>
                <a:gd name="T2" fmla="*/ 0 w 3672"/>
                <a:gd name="T3" fmla="*/ 273 h 273"/>
                <a:gd name="T4" fmla="*/ 3405 w 3672"/>
                <a:gd name="T5" fmla="*/ 273 h 273"/>
                <a:gd name="T6" fmla="*/ 3672 w 3672"/>
                <a:gd name="T7" fmla="*/ 0 h 273"/>
                <a:gd name="T8" fmla="*/ 0 w 3672"/>
                <a:gd name="T9" fmla="*/ 0 h 273"/>
              </a:gdLst>
              <a:ahLst/>
              <a:cxnLst>
                <a:cxn ang="0">
                  <a:pos x="T0" y="T1"/>
                </a:cxn>
                <a:cxn ang="0">
                  <a:pos x="T2" y="T3"/>
                </a:cxn>
                <a:cxn ang="0">
                  <a:pos x="T4" y="T5"/>
                </a:cxn>
                <a:cxn ang="0">
                  <a:pos x="T6" y="T7"/>
                </a:cxn>
                <a:cxn ang="0">
                  <a:pos x="T8" y="T9"/>
                </a:cxn>
              </a:cxnLst>
              <a:rect l="0" t="0" r="r" b="b"/>
              <a:pathLst>
                <a:path w="3672" h="273">
                  <a:moveTo>
                    <a:pt x="0" y="0"/>
                  </a:moveTo>
                  <a:lnTo>
                    <a:pt x="0" y="273"/>
                  </a:lnTo>
                  <a:lnTo>
                    <a:pt x="3405" y="273"/>
                  </a:lnTo>
                  <a:lnTo>
                    <a:pt x="3672" y="0"/>
                  </a:lnTo>
                  <a:lnTo>
                    <a:pt x="0" y="0"/>
                  </a:lnTo>
                  <a:close/>
                </a:path>
              </a:pathLst>
            </a:custGeom>
            <a:solidFill>
              <a:srgbClr val="E8E3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1" name="Freeform 6"/>
            <p:cNvSpPr>
              <a:spLocks/>
            </p:cNvSpPr>
            <p:nvPr userDrawn="1"/>
          </p:nvSpPr>
          <p:spPr bwMode="auto">
            <a:xfrm>
              <a:off x="0" y="-4"/>
              <a:ext cx="3672" cy="273"/>
            </a:xfrm>
            <a:custGeom>
              <a:avLst/>
              <a:gdLst>
                <a:gd name="T0" fmla="*/ 0 w 3672"/>
                <a:gd name="T1" fmla="*/ 0 h 273"/>
                <a:gd name="T2" fmla="*/ 0 w 3672"/>
                <a:gd name="T3" fmla="*/ 273 h 273"/>
                <a:gd name="T4" fmla="*/ 3405 w 3672"/>
                <a:gd name="T5" fmla="*/ 273 h 273"/>
                <a:gd name="T6" fmla="*/ 3672 w 3672"/>
                <a:gd name="T7" fmla="*/ 0 h 273"/>
                <a:gd name="T8" fmla="*/ 0 w 3672"/>
                <a:gd name="T9" fmla="*/ 0 h 273"/>
              </a:gdLst>
              <a:ahLst/>
              <a:cxnLst>
                <a:cxn ang="0">
                  <a:pos x="T0" y="T1"/>
                </a:cxn>
                <a:cxn ang="0">
                  <a:pos x="T2" y="T3"/>
                </a:cxn>
                <a:cxn ang="0">
                  <a:pos x="T4" y="T5"/>
                </a:cxn>
                <a:cxn ang="0">
                  <a:pos x="T6" y="T7"/>
                </a:cxn>
                <a:cxn ang="0">
                  <a:pos x="T8" y="T9"/>
                </a:cxn>
              </a:cxnLst>
              <a:rect l="0" t="0" r="r" b="b"/>
              <a:pathLst>
                <a:path w="3672" h="273">
                  <a:moveTo>
                    <a:pt x="0" y="0"/>
                  </a:moveTo>
                  <a:lnTo>
                    <a:pt x="0" y="273"/>
                  </a:lnTo>
                  <a:lnTo>
                    <a:pt x="3405" y="273"/>
                  </a:lnTo>
                  <a:lnTo>
                    <a:pt x="367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3" name="Freeform 7"/>
            <p:cNvSpPr>
              <a:spLocks/>
            </p:cNvSpPr>
            <p:nvPr userDrawn="1"/>
          </p:nvSpPr>
          <p:spPr bwMode="auto">
            <a:xfrm>
              <a:off x="3405" y="3563"/>
              <a:ext cx="3405" cy="270"/>
            </a:xfrm>
            <a:custGeom>
              <a:avLst/>
              <a:gdLst>
                <a:gd name="T0" fmla="*/ 3405 w 3405"/>
                <a:gd name="T1" fmla="*/ 270 h 270"/>
                <a:gd name="T2" fmla="*/ 3405 w 3405"/>
                <a:gd name="T3" fmla="*/ 0 h 270"/>
                <a:gd name="T4" fmla="*/ 267 w 3405"/>
                <a:gd name="T5" fmla="*/ 0 h 270"/>
                <a:gd name="T6" fmla="*/ 0 w 3405"/>
                <a:gd name="T7" fmla="*/ 270 h 270"/>
                <a:gd name="T8" fmla="*/ 3405 w 3405"/>
                <a:gd name="T9" fmla="*/ 270 h 270"/>
              </a:gdLst>
              <a:ahLst/>
              <a:cxnLst>
                <a:cxn ang="0">
                  <a:pos x="T0" y="T1"/>
                </a:cxn>
                <a:cxn ang="0">
                  <a:pos x="T2" y="T3"/>
                </a:cxn>
                <a:cxn ang="0">
                  <a:pos x="T4" y="T5"/>
                </a:cxn>
                <a:cxn ang="0">
                  <a:pos x="T6" y="T7"/>
                </a:cxn>
                <a:cxn ang="0">
                  <a:pos x="T8" y="T9"/>
                </a:cxn>
              </a:cxnLst>
              <a:rect l="0" t="0" r="r" b="b"/>
              <a:pathLst>
                <a:path w="3405" h="270">
                  <a:moveTo>
                    <a:pt x="3405" y="270"/>
                  </a:moveTo>
                  <a:lnTo>
                    <a:pt x="3405" y="0"/>
                  </a:lnTo>
                  <a:lnTo>
                    <a:pt x="267" y="0"/>
                  </a:lnTo>
                  <a:lnTo>
                    <a:pt x="0" y="270"/>
                  </a:lnTo>
                  <a:lnTo>
                    <a:pt x="3405" y="270"/>
                  </a:lnTo>
                  <a:close/>
                </a:path>
              </a:pathLst>
            </a:custGeom>
            <a:solidFill>
              <a:srgbClr val="E8E3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4" name="Freeform 8"/>
            <p:cNvSpPr>
              <a:spLocks/>
            </p:cNvSpPr>
            <p:nvPr userDrawn="1"/>
          </p:nvSpPr>
          <p:spPr bwMode="auto">
            <a:xfrm>
              <a:off x="3405" y="3563"/>
              <a:ext cx="3405" cy="270"/>
            </a:xfrm>
            <a:custGeom>
              <a:avLst/>
              <a:gdLst>
                <a:gd name="T0" fmla="*/ 3405 w 3405"/>
                <a:gd name="T1" fmla="*/ 270 h 270"/>
                <a:gd name="T2" fmla="*/ 3405 w 3405"/>
                <a:gd name="T3" fmla="*/ 0 h 270"/>
                <a:gd name="T4" fmla="*/ 267 w 3405"/>
                <a:gd name="T5" fmla="*/ 0 h 270"/>
                <a:gd name="T6" fmla="*/ 0 w 3405"/>
                <a:gd name="T7" fmla="*/ 270 h 270"/>
                <a:gd name="T8" fmla="*/ 3405 w 3405"/>
                <a:gd name="T9" fmla="*/ 270 h 270"/>
              </a:gdLst>
              <a:ahLst/>
              <a:cxnLst>
                <a:cxn ang="0">
                  <a:pos x="T0" y="T1"/>
                </a:cxn>
                <a:cxn ang="0">
                  <a:pos x="T2" y="T3"/>
                </a:cxn>
                <a:cxn ang="0">
                  <a:pos x="T4" y="T5"/>
                </a:cxn>
                <a:cxn ang="0">
                  <a:pos x="T6" y="T7"/>
                </a:cxn>
                <a:cxn ang="0">
                  <a:pos x="T8" y="T9"/>
                </a:cxn>
              </a:cxnLst>
              <a:rect l="0" t="0" r="r" b="b"/>
              <a:pathLst>
                <a:path w="3405" h="270">
                  <a:moveTo>
                    <a:pt x="3405" y="270"/>
                  </a:moveTo>
                  <a:lnTo>
                    <a:pt x="3405" y="0"/>
                  </a:lnTo>
                  <a:lnTo>
                    <a:pt x="267" y="0"/>
                  </a:lnTo>
                  <a:lnTo>
                    <a:pt x="0" y="270"/>
                  </a:lnTo>
                  <a:lnTo>
                    <a:pt x="3405" y="2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5" name="Freeform 9"/>
            <p:cNvSpPr>
              <a:spLocks/>
            </p:cNvSpPr>
            <p:nvPr userDrawn="1"/>
          </p:nvSpPr>
          <p:spPr bwMode="auto">
            <a:xfrm>
              <a:off x="5822" y="200"/>
              <a:ext cx="165" cy="213"/>
            </a:xfrm>
            <a:custGeom>
              <a:avLst/>
              <a:gdLst>
                <a:gd name="T0" fmla="*/ 70 w 70"/>
                <a:gd name="T1" fmla="*/ 0 h 90"/>
                <a:gd name="T2" fmla="*/ 70 w 70"/>
                <a:gd name="T3" fmla="*/ 40 h 90"/>
                <a:gd name="T4" fmla="*/ 35 w 70"/>
                <a:gd name="T5" fmla="*/ 90 h 90"/>
                <a:gd name="T6" fmla="*/ 0 w 70"/>
                <a:gd name="T7" fmla="*/ 40 h 90"/>
                <a:gd name="T8" fmla="*/ 0 w 70"/>
                <a:gd name="T9" fmla="*/ 0 h 90"/>
                <a:gd name="T10" fmla="*/ 70 w 70"/>
                <a:gd name="T11" fmla="*/ 0 h 90"/>
              </a:gdLst>
              <a:ahLst/>
              <a:cxnLst>
                <a:cxn ang="0">
                  <a:pos x="T0" y="T1"/>
                </a:cxn>
                <a:cxn ang="0">
                  <a:pos x="T2" y="T3"/>
                </a:cxn>
                <a:cxn ang="0">
                  <a:pos x="T4" y="T5"/>
                </a:cxn>
                <a:cxn ang="0">
                  <a:pos x="T6" y="T7"/>
                </a:cxn>
                <a:cxn ang="0">
                  <a:pos x="T8" y="T9"/>
                </a:cxn>
                <a:cxn ang="0">
                  <a:pos x="T10" y="T11"/>
                </a:cxn>
              </a:cxnLst>
              <a:rect l="0" t="0" r="r" b="b"/>
              <a:pathLst>
                <a:path w="70" h="90">
                  <a:moveTo>
                    <a:pt x="70" y="0"/>
                  </a:moveTo>
                  <a:cubicBezTo>
                    <a:pt x="70" y="40"/>
                    <a:pt x="70" y="40"/>
                    <a:pt x="70" y="40"/>
                  </a:cubicBezTo>
                  <a:cubicBezTo>
                    <a:pt x="70" y="60"/>
                    <a:pt x="57" y="82"/>
                    <a:pt x="35" y="90"/>
                  </a:cubicBezTo>
                  <a:cubicBezTo>
                    <a:pt x="13" y="82"/>
                    <a:pt x="0" y="60"/>
                    <a:pt x="0" y="40"/>
                  </a:cubicBezTo>
                  <a:cubicBezTo>
                    <a:pt x="0" y="0"/>
                    <a:pt x="0" y="0"/>
                    <a:pt x="0" y="0"/>
                  </a:cubicBezTo>
                  <a:cubicBezTo>
                    <a:pt x="70" y="0"/>
                    <a:pt x="70" y="0"/>
                    <a:pt x="70" y="0"/>
                  </a:cubicBezTo>
                  <a:close/>
                </a:path>
              </a:pathLst>
            </a:custGeom>
            <a:solidFill>
              <a:srgbClr val="F21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6" name="Freeform 10"/>
            <p:cNvSpPr>
              <a:spLocks/>
            </p:cNvSpPr>
            <p:nvPr userDrawn="1"/>
          </p:nvSpPr>
          <p:spPr bwMode="auto">
            <a:xfrm>
              <a:off x="5852" y="226"/>
              <a:ext cx="104" cy="137"/>
            </a:xfrm>
            <a:custGeom>
              <a:avLst/>
              <a:gdLst>
                <a:gd name="T0" fmla="*/ 0 w 104"/>
                <a:gd name="T1" fmla="*/ 69 h 137"/>
                <a:gd name="T2" fmla="*/ 52 w 104"/>
                <a:gd name="T3" fmla="*/ 0 h 137"/>
                <a:gd name="T4" fmla="*/ 104 w 104"/>
                <a:gd name="T5" fmla="*/ 69 h 137"/>
                <a:gd name="T6" fmla="*/ 52 w 104"/>
                <a:gd name="T7" fmla="*/ 137 h 137"/>
                <a:gd name="T8" fmla="*/ 0 w 104"/>
                <a:gd name="T9" fmla="*/ 69 h 137"/>
                <a:gd name="T10" fmla="*/ 0 w 104"/>
                <a:gd name="T11" fmla="*/ 69 h 137"/>
              </a:gdLst>
              <a:ahLst/>
              <a:cxnLst>
                <a:cxn ang="0">
                  <a:pos x="T0" y="T1"/>
                </a:cxn>
                <a:cxn ang="0">
                  <a:pos x="T2" y="T3"/>
                </a:cxn>
                <a:cxn ang="0">
                  <a:pos x="T4" y="T5"/>
                </a:cxn>
                <a:cxn ang="0">
                  <a:pos x="T6" y="T7"/>
                </a:cxn>
                <a:cxn ang="0">
                  <a:pos x="T8" y="T9"/>
                </a:cxn>
                <a:cxn ang="0">
                  <a:pos x="T10" y="T11"/>
                </a:cxn>
              </a:cxnLst>
              <a:rect l="0" t="0" r="r" b="b"/>
              <a:pathLst>
                <a:path w="104" h="137">
                  <a:moveTo>
                    <a:pt x="0" y="69"/>
                  </a:moveTo>
                  <a:lnTo>
                    <a:pt x="52" y="0"/>
                  </a:lnTo>
                  <a:lnTo>
                    <a:pt x="104" y="69"/>
                  </a:lnTo>
                  <a:lnTo>
                    <a:pt x="52" y="137"/>
                  </a:lnTo>
                  <a:lnTo>
                    <a:pt x="0" y="69"/>
                  </a:lnTo>
                  <a:lnTo>
                    <a:pt x="0" y="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7" name="Freeform 11"/>
            <p:cNvSpPr>
              <a:spLocks/>
            </p:cNvSpPr>
            <p:nvPr userDrawn="1"/>
          </p:nvSpPr>
          <p:spPr bwMode="auto">
            <a:xfrm>
              <a:off x="5867" y="254"/>
              <a:ext cx="75" cy="90"/>
            </a:xfrm>
            <a:custGeom>
              <a:avLst/>
              <a:gdLst>
                <a:gd name="T0" fmla="*/ 14 w 32"/>
                <a:gd name="T1" fmla="*/ 21 h 38"/>
                <a:gd name="T2" fmla="*/ 16 w 32"/>
                <a:gd name="T3" fmla="*/ 38 h 38"/>
                <a:gd name="T4" fmla="*/ 16 w 32"/>
                <a:gd name="T5" fmla="*/ 38 h 38"/>
                <a:gd name="T6" fmla="*/ 16 w 32"/>
                <a:gd name="T7" fmla="*/ 38 h 38"/>
                <a:gd name="T8" fmla="*/ 18 w 32"/>
                <a:gd name="T9" fmla="*/ 21 h 38"/>
                <a:gd name="T10" fmla="*/ 18 w 32"/>
                <a:gd name="T11" fmla="*/ 19 h 38"/>
                <a:gd name="T12" fmla="*/ 25 w 32"/>
                <a:gd name="T13" fmla="*/ 19 h 38"/>
                <a:gd name="T14" fmla="*/ 25 w 32"/>
                <a:gd name="T15" fmla="*/ 20 h 38"/>
                <a:gd name="T16" fmla="*/ 27 w 32"/>
                <a:gd name="T17" fmla="*/ 22 h 38"/>
                <a:gd name="T18" fmla="*/ 29 w 32"/>
                <a:gd name="T19" fmla="*/ 20 h 38"/>
                <a:gd name="T20" fmla="*/ 29 w 32"/>
                <a:gd name="T21" fmla="*/ 19 h 38"/>
                <a:gd name="T22" fmla="*/ 29 w 32"/>
                <a:gd name="T23" fmla="*/ 19 h 38"/>
                <a:gd name="T24" fmla="*/ 32 w 32"/>
                <a:gd name="T25" fmla="*/ 17 h 38"/>
                <a:gd name="T26" fmla="*/ 29 w 32"/>
                <a:gd name="T27" fmla="*/ 15 h 38"/>
                <a:gd name="T28" fmla="*/ 29 w 32"/>
                <a:gd name="T29" fmla="*/ 15 h 38"/>
                <a:gd name="T30" fmla="*/ 29 w 32"/>
                <a:gd name="T31" fmla="*/ 14 h 38"/>
                <a:gd name="T32" fmla="*/ 27 w 32"/>
                <a:gd name="T33" fmla="*/ 12 h 38"/>
                <a:gd name="T34" fmla="*/ 25 w 32"/>
                <a:gd name="T35" fmla="*/ 14 h 38"/>
                <a:gd name="T36" fmla="*/ 25 w 32"/>
                <a:gd name="T37" fmla="*/ 15 h 38"/>
                <a:gd name="T38" fmla="*/ 18 w 32"/>
                <a:gd name="T39" fmla="*/ 15 h 38"/>
                <a:gd name="T40" fmla="*/ 18 w 32"/>
                <a:gd name="T41" fmla="*/ 7 h 38"/>
                <a:gd name="T42" fmla="*/ 19 w 32"/>
                <a:gd name="T43" fmla="*/ 7 h 38"/>
                <a:gd name="T44" fmla="*/ 21 w 32"/>
                <a:gd name="T45" fmla="*/ 5 h 38"/>
                <a:gd name="T46" fmla="*/ 19 w 32"/>
                <a:gd name="T47" fmla="*/ 3 h 38"/>
                <a:gd name="T48" fmla="*/ 18 w 32"/>
                <a:gd name="T49" fmla="*/ 3 h 38"/>
                <a:gd name="T50" fmla="*/ 18 w 32"/>
                <a:gd name="T51" fmla="*/ 3 h 38"/>
                <a:gd name="T52" fmla="*/ 16 w 32"/>
                <a:gd name="T53" fmla="*/ 0 h 38"/>
                <a:gd name="T54" fmla="*/ 14 w 32"/>
                <a:gd name="T55" fmla="*/ 3 h 38"/>
                <a:gd name="T56" fmla="*/ 14 w 32"/>
                <a:gd name="T57" fmla="*/ 3 h 38"/>
                <a:gd name="T58" fmla="*/ 14 w 32"/>
                <a:gd name="T59" fmla="*/ 3 h 38"/>
                <a:gd name="T60" fmla="*/ 11 w 32"/>
                <a:gd name="T61" fmla="*/ 5 h 38"/>
                <a:gd name="T62" fmla="*/ 14 w 32"/>
                <a:gd name="T63" fmla="*/ 7 h 38"/>
                <a:gd name="T64" fmla="*/ 14 w 32"/>
                <a:gd name="T65" fmla="*/ 7 h 38"/>
                <a:gd name="T66" fmla="*/ 14 w 32"/>
                <a:gd name="T67" fmla="*/ 15 h 38"/>
                <a:gd name="T68" fmla="*/ 14 w 32"/>
                <a:gd name="T69" fmla="*/ 15 h 38"/>
                <a:gd name="T70" fmla="*/ 7 w 32"/>
                <a:gd name="T71" fmla="*/ 15 h 38"/>
                <a:gd name="T72" fmla="*/ 7 w 32"/>
                <a:gd name="T73" fmla="*/ 14 h 38"/>
                <a:gd name="T74" fmla="*/ 5 w 32"/>
                <a:gd name="T75" fmla="*/ 12 h 38"/>
                <a:gd name="T76" fmla="*/ 3 w 32"/>
                <a:gd name="T77" fmla="*/ 14 h 38"/>
                <a:gd name="T78" fmla="*/ 3 w 32"/>
                <a:gd name="T79" fmla="*/ 15 h 38"/>
                <a:gd name="T80" fmla="*/ 3 w 32"/>
                <a:gd name="T81" fmla="*/ 15 h 38"/>
                <a:gd name="T82" fmla="*/ 0 w 32"/>
                <a:gd name="T83" fmla="*/ 17 h 38"/>
                <a:gd name="T84" fmla="*/ 3 w 32"/>
                <a:gd name="T85" fmla="*/ 19 h 38"/>
                <a:gd name="T86" fmla="*/ 3 w 32"/>
                <a:gd name="T87" fmla="*/ 19 h 38"/>
                <a:gd name="T88" fmla="*/ 3 w 32"/>
                <a:gd name="T89" fmla="*/ 20 h 38"/>
                <a:gd name="T90" fmla="*/ 5 w 32"/>
                <a:gd name="T91" fmla="*/ 22 h 38"/>
                <a:gd name="T92" fmla="*/ 7 w 32"/>
                <a:gd name="T93" fmla="*/ 20 h 38"/>
                <a:gd name="T94" fmla="*/ 7 w 32"/>
                <a:gd name="T95" fmla="*/ 19 h 38"/>
                <a:gd name="T96" fmla="*/ 14 w 32"/>
                <a:gd name="T97" fmla="*/ 19 h 38"/>
                <a:gd name="T98" fmla="*/ 14 w 32"/>
                <a:gd name="T99"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 h="38">
                  <a:moveTo>
                    <a:pt x="14" y="21"/>
                  </a:moveTo>
                  <a:cubicBezTo>
                    <a:pt x="14" y="28"/>
                    <a:pt x="16" y="37"/>
                    <a:pt x="16" y="38"/>
                  </a:cubicBezTo>
                  <a:cubicBezTo>
                    <a:pt x="16" y="38"/>
                    <a:pt x="16" y="38"/>
                    <a:pt x="16" y="38"/>
                  </a:cubicBezTo>
                  <a:cubicBezTo>
                    <a:pt x="16" y="38"/>
                    <a:pt x="16" y="38"/>
                    <a:pt x="16" y="38"/>
                  </a:cubicBezTo>
                  <a:cubicBezTo>
                    <a:pt x="16" y="37"/>
                    <a:pt x="18" y="28"/>
                    <a:pt x="18" y="21"/>
                  </a:cubicBezTo>
                  <a:cubicBezTo>
                    <a:pt x="18" y="19"/>
                    <a:pt x="18" y="19"/>
                    <a:pt x="18" y="19"/>
                  </a:cubicBezTo>
                  <a:cubicBezTo>
                    <a:pt x="25" y="19"/>
                    <a:pt x="25" y="19"/>
                    <a:pt x="25" y="19"/>
                  </a:cubicBezTo>
                  <a:cubicBezTo>
                    <a:pt x="25" y="20"/>
                    <a:pt x="25" y="20"/>
                    <a:pt x="25" y="20"/>
                  </a:cubicBezTo>
                  <a:cubicBezTo>
                    <a:pt x="25" y="21"/>
                    <a:pt x="26" y="22"/>
                    <a:pt x="27" y="22"/>
                  </a:cubicBezTo>
                  <a:cubicBezTo>
                    <a:pt x="28" y="22"/>
                    <a:pt x="29" y="21"/>
                    <a:pt x="29" y="20"/>
                  </a:cubicBezTo>
                  <a:cubicBezTo>
                    <a:pt x="29" y="19"/>
                    <a:pt x="29" y="19"/>
                    <a:pt x="29" y="19"/>
                  </a:cubicBezTo>
                  <a:cubicBezTo>
                    <a:pt x="29" y="19"/>
                    <a:pt x="29" y="19"/>
                    <a:pt x="29" y="19"/>
                  </a:cubicBezTo>
                  <a:cubicBezTo>
                    <a:pt x="30" y="19"/>
                    <a:pt x="32" y="18"/>
                    <a:pt x="32" y="17"/>
                  </a:cubicBezTo>
                  <a:cubicBezTo>
                    <a:pt x="32" y="16"/>
                    <a:pt x="30" y="15"/>
                    <a:pt x="29" y="15"/>
                  </a:cubicBezTo>
                  <a:cubicBezTo>
                    <a:pt x="29" y="15"/>
                    <a:pt x="29" y="15"/>
                    <a:pt x="29" y="15"/>
                  </a:cubicBezTo>
                  <a:cubicBezTo>
                    <a:pt x="29" y="14"/>
                    <a:pt x="29" y="14"/>
                    <a:pt x="29" y="14"/>
                  </a:cubicBezTo>
                  <a:cubicBezTo>
                    <a:pt x="29" y="13"/>
                    <a:pt x="28" y="12"/>
                    <a:pt x="27" y="12"/>
                  </a:cubicBezTo>
                  <a:cubicBezTo>
                    <a:pt x="26" y="12"/>
                    <a:pt x="25" y="13"/>
                    <a:pt x="25" y="14"/>
                  </a:cubicBezTo>
                  <a:cubicBezTo>
                    <a:pt x="25" y="15"/>
                    <a:pt x="25" y="15"/>
                    <a:pt x="25" y="15"/>
                  </a:cubicBezTo>
                  <a:cubicBezTo>
                    <a:pt x="18" y="15"/>
                    <a:pt x="18" y="15"/>
                    <a:pt x="18" y="15"/>
                  </a:cubicBezTo>
                  <a:cubicBezTo>
                    <a:pt x="18" y="7"/>
                    <a:pt x="18" y="7"/>
                    <a:pt x="18" y="7"/>
                  </a:cubicBezTo>
                  <a:cubicBezTo>
                    <a:pt x="19" y="7"/>
                    <a:pt x="19" y="7"/>
                    <a:pt x="19" y="7"/>
                  </a:cubicBezTo>
                  <a:cubicBezTo>
                    <a:pt x="20" y="7"/>
                    <a:pt x="21" y="6"/>
                    <a:pt x="21" y="5"/>
                  </a:cubicBezTo>
                  <a:cubicBezTo>
                    <a:pt x="21" y="4"/>
                    <a:pt x="20" y="3"/>
                    <a:pt x="19" y="3"/>
                  </a:cubicBezTo>
                  <a:cubicBezTo>
                    <a:pt x="18" y="3"/>
                    <a:pt x="18" y="3"/>
                    <a:pt x="18" y="3"/>
                  </a:cubicBezTo>
                  <a:cubicBezTo>
                    <a:pt x="18" y="3"/>
                    <a:pt x="18" y="3"/>
                    <a:pt x="18" y="3"/>
                  </a:cubicBezTo>
                  <a:cubicBezTo>
                    <a:pt x="18" y="2"/>
                    <a:pt x="17" y="0"/>
                    <a:pt x="16" y="0"/>
                  </a:cubicBezTo>
                  <a:cubicBezTo>
                    <a:pt x="15" y="0"/>
                    <a:pt x="14" y="2"/>
                    <a:pt x="14" y="3"/>
                  </a:cubicBezTo>
                  <a:cubicBezTo>
                    <a:pt x="14" y="3"/>
                    <a:pt x="14" y="3"/>
                    <a:pt x="14" y="3"/>
                  </a:cubicBezTo>
                  <a:cubicBezTo>
                    <a:pt x="14" y="3"/>
                    <a:pt x="14" y="3"/>
                    <a:pt x="14" y="3"/>
                  </a:cubicBezTo>
                  <a:cubicBezTo>
                    <a:pt x="12" y="3"/>
                    <a:pt x="11" y="4"/>
                    <a:pt x="11" y="5"/>
                  </a:cubicBezTo>
                  <a:cubicBezTo>
                    <a:pt x="11" y="6"/>
                    <a:pt x="12" y="7"/>
                    <a:pt x="14" y="7"/>
                  </a:cubicBezTo>
                  <a:cubicBezTo>
                    <a:pt x="14" y="7"/>
                    <a:pt x="14" y="7"/>
                    <a:pt x="14" y="7"/>
                  </a:cubicBezTo>
                  <a:cubicBezTo>
                    <a:pt x="14" y="15"/>
                    <a:pt x="14" y="15"/>
                    <a:pt x="14" y="15"/>
                  </a:cubicBezTo>
                  <a:cubicBezTo>
                    <a:pt x="14" y="15"/>
                    <a:pt x="14" y="15"/>
                    <a:pt x="14" y="15"/>
                  </a:cubicBezTo>
                  <a:cubicBezTo>
                    <a:pt x="7" y="15"/>
                    <a:pt x="7" y="15"/>
                    <a:pt x="7" y="15"/>
                  </a:cubicBezTo>
                  <a:cubicBezTo>
                    <a:pt x="7" y="14"/>
                    <a:pt x="7" y="14"/>
                    <a:pt x="7" y="14"/>
                  </a:cubicBezTo>
                  <a:cubicBezTo>
                    <a:pt x="7" y="13"/>
                    <a:pt x="7" y="12"/>
                    <a:pt x="5" y="12"/>
                  </a:cubicBezTo>
                  <a:cubicBezTo>
                    <a:pt x="4" y="12"/>
                    <a:pt x="3" y="13"/>
                    <a:pt x="3" y="14"/>
                  </a:cubicBezTo>
                  <a:cubicBezTo>
                    <a:pt x="3" y="15"/>
                    <a:pt x="3" y="15"/>
                    <a:pt x="3" y="15"/>
                  </a:cubicBezTo>
                  <a:cubicBezTo>
                    <a:pt x="3" y="15"/>
                    <a:pt x="3" y="15"/>
                    <a:pt x="3" y="15"/>
                  </a:cubicBezTo>
                  <a:cubicBezTo>
                    <a:pt x="2" y="15"/>
                    <a:pt x="0" y="16"/>
                    <a:pt x="0" y="17"/>
                  </a:cubicBezTo>
                  <a:cubicBezTo>
                    <a:pt x="0" y="18"/>
                    <a:pt x="2" y="19"/>
                    <a:pt x="3" y="19"/>
                  </a:cubicBezTo>
                  <a:cubicBezTo>
                    <a:pt x="3" y="19"/>
                    <a:pt x="3" y="19"/>
                    <a:pt x="3" y="19"/>
                  </a:cubicBezTo>
                  <a:cubicBezTo>
                    <a:pt x="3" y="20"/>
                    <a:pt x="3" y="20"/>
                    <a:pt x="3" y="20"/>
                  </a:cubicBezTo>
                  <a:cubicBezTo>
                    <a:pt x="3" y="21"/>
                    <a:pt x="4" y="22"/>
                    <a:pt x="5" y="22"/>
                  </a:cubicBezTo>
                  <a:cubicBezTo>
                    <a:pt x="7" y="22"/>
                    <a:pt x="7" y="21"/>
                    <a:pt x="7" y="20"/>
                  </a:cubicBezTo>
                  <a:cubicBezTo>
                    <a:pt x="7" y="19"/>
                    <a:pt x="7" y="19"/>
                    <a:pt x="7" y="19"/>
                  </a:cubicBezTo>
                  <a:cubicBezTo>
                    <a:pt x="14" y="19"/>
                    <a:pt x="14" y="19"/>
                    <a:pt x="14" y="19"/>
                  </a:cubicBezTo>
                  <a:cubicBezTo>
                    <a:pt x="14" y="21"/>
                    <a:pt x="14" y="21"/>
                    <a:pt x="14" y="21"/>
                  </a:cubicBezTo>
                  <a:close/>
                </a:path>
              </a:pathLst>
            </a:custGeom>
            <a:solidFill>
              <a:srgbClr val="F21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8" name="Freeform 12"/>
            <p:cNvSpPr>
              <a:spLocks noEditPoints="1"/>
            </p:cNvSpPr>
            <p:nvPr userDrawn="1"/>
          </p:nvSpPr>
          <p:spPr bwMode="auto">
            <a:xfrm>
              <a:off x="5822" y="446"/>
              <a:ext cx="30" cy="31"/>
            </a:xfrm>
            <a:custGeom>
              <a:avLst/>
              <a:gdLst>
                <a:gd name="T0" fmla="*/ 19 w 30"/>
                <a:gd name="T1" fmla="*/ 0 h 31"/>
                <a:gd name="T2" fmla="*/ 14 w 30"/>
                <a:gd name="T3" fmla="*/ 0 h 31"/>
                <a:gd name="T4" fmla="*/ 0 w 30"/>
                <a:gd name="T5" fmla="*/ 31 h 31"/>
                <a:gd name="T6" fmla="*/ 4 w 30"/>
                <a:gd name="T7" fmla="*/ 31 h 31"/>
                <a:gd name="T8" fmla="*/ 7 w 30"/>
                <a:gd name="T9" fmla="*/ 24 h 31"/>
                <a:gd name="T10" fmla="*/ 23 w 30"/>
                <a:gd name="T11" fmla="*/ 24 h 31"/>
                <a:gd name="T12" fmla="*/ 26 w 30"/>
                <a:gd name="T13" fmla="*/ 31 h 31"/>
                <a:gd name="T14" fmla="*/ 30 w 30"/>
                <a:gd name="T15" fmla="*/ 31 h 31"/>
                <a:gd name="T16" fmla="*/ 19 w 30"/>
                <a:gd name="T17" fmla="*/ 0 h 31"/>
                <a:gd name="T18" fmla="*/ 19 w 30"/>
                <a:gd name="T19" fmla="*/ 0 h 31"/>
                <a:gd name="T20" fmla="*/ 19 w 30"/>
                <a:gd name="T21" fmla="*/ 0 h 31"/>
                <a:gd name="T22" fmla="*/ 21 w 30"/>
                <a:gd name="T23" fmla="*/ 19 h 31"/>
                <a:gd name="T24" fmla="*/ 9 w 30"/>
                <a:gd name="T25" fmla="*/ 19 h 31"/>
                <a:gd name="T26" fmla="*/ 16 w 30"/>
                <a:gd name="T27" fmla="*/ 5 h 31"/>
                <a:gd name="T28" fmla="*/ 21 w 30"/>
                <a:gd name="T29" fmla="*/ 19 h 31"/>
                <a:gd name="T30" fmla="*/ 21 w 30"/>
                <a:gd name="T3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1">
                  <a:moveTo>
                    <a:pt x="19" y="0"/>
                  </a:moveTo>
                  <a:lnTo>
                    <a:pt x="14" y="0"/>
                  </a:lnTo>
                  <a:lnTo>
                    <a:pt x="0" y="31"/>
                  </a:lnTo>
                  <a:lnTo>
                    <a:pt x="4" y="31"/>
                  </a:lnTo>
                  <a:lnTo>
                    <a:pt x="7" y="24"/>
                  </a:lnTo>
                  <a:lnTo>
                    <a:pt x="23" y="24"/>
                  </a:lnTo>
                  <a:lnTo>
                    <a:pt x="26" y="31"/>
                  </a:lnTo>
                  <a:lnTo>
                    <a:pt x="30" y="31"/>
                  </a:lnTo>
                  <a:lnTo>
                    <a:pt x="19" y="0"/>
                  </a:lnTo>
                  <a:lnTo>
                    <a:pt x="19" y="0"/>
                  </a:lnTo>
                  <a:lnTo>
                    <a:pt x="19" y="0"/>
                  </a:lnTo>
                  <a:close/>
                  <a:moveTo>
                    <a:pt x="21" y="19"/>
                  </a:moveTo>
                  <a:lnTo>
                    <a:pt x="9" y="19"/>
                  </a:lnTo>
                  <a:lnTo>
                    <a:pt x="16" y="5"/>
                  </a:lnTo>
                  <a:lnTo>
                    <a:pt x="21" y="19"/>
                  </a:lnTo>
                  <a:lnTo>
                    <a:pt x="21" y="19"/>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9" name="Freeform 13"/>
            <p:cNvSpPr>
              <a:spLocks/>
            </p:cNvSpPr>
            <p:nvPr userDrawn="1"/>
          </p:nvSpPr>
          <p:spPr bwMode="auto">
            <a:xfrm>
              <a:off x="5855" y="446"/>
              <a:ext cx="23" cy="31"/>
            </a:xfrm>
            <a:custGeom>
              <a:avLst/>
              <a:gdLst>
                <a:gd name="T0" fmla="*/ 8 w 10"/>
                <a:gd name="T1" fmla="*/ 8 h 13"/>
                <a:gd name="T2" fmla="*/ 5 w 10"/>
                <a:gd name="T3" fmla="*/ 11 h 13"/>
                <a:gd name="T4" fmla="*/ 2 w 10"/>
                <a:gd name="T5" fmla="*/ 8 h 13"/>
                <a:gd name="T6" fmla="*/ 2 w 10"/>
                <a:gd name="T7" fmla="*/ 0 h 13"/>
                <a:gd name="T8" fmla="*/ 0 w 10"/>
                <a:gd name="T9" fmla="*/ 0 h 13"/>
                <a:gd name="T10" fmla="*/ 0 w 10"/>
                <a:gd name="T11" fmla="*/ 8 h 13"/>
                <a:gd name="T12" fmla="*/ 5 w 10"/>
                <a:gd name="T13" fmla="*/ 13 h 13"/>
                <a:gd name="T14" fmla="*/ 10 w 10"/>
                <a:gd name="T15" fmla="*/ 8 h 13"/>
                <a:gd name="T16" fmla="*/ 10 w 10"/>
                <a:gd name="T17" fmla="*/ 0 h 13"/>
                <a:gd name="T18" fmla="*/ 8 w 10"/>
                <a:gd name="T19" fmla="*/ 0 h 13"/>
                <a:gd name="T20" fmla="*/ 8 w 10"/>
                <a:gd name="T21"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8" y="8"/>
                  </a:moveTo>
                  <a:cubicBezTo>
                    <a:pt x="8" y="10"/>
                    <a:pt x="7" y="11"/>
                    <a:pt x="5" y="11"/>
                  </a:cubicBezTo>
                  <a:cubicBezTo>
                    <a:pt x="4" y="11"/>
                    <a:pt x="2" y="10"/>
                    <a:pt x="2" y="8"/>
                  </a:cubicBezTo>
                  <a:cubicBezTo>
                    <a:pt x="2" y="0"/>
                    <a:pt x="2" y="0"/>
                    <a:pt x="2" y="0"/>
                  </a:cubicBezTo>
                  <a:cubicBezTo>
                    <a:pt x="0" y="0"/>
                    <a:pt x="0" y="0"/>
                    <a:pt x="0" y="0"/>
                  </a:cubicBezTo>
                  <a:cubicBezTo>
                    <a:pt x="0" y="8"/>
                    <a:pt x="0" y="8"/>
                    <a:pt x="0" y="8"/>
                  </a:cubicBezTo>
                  <a:cubicBezTo>
                    <a:pt x="0" y="11"/>
                    <a:pt x="3" y="13"/>
                    <a:pt x="5" y="13"/>
                  </a:cubicBezTo>
                  <a:cubicBezTo>
                    <a:pt x="8" y="13"/>
                    <a:pt x="10" y="11"/>
                    <a:pt x="10" y="8"/>
                  </a:cubicBezTo>
                  <a:cubicBezTo>
                    <a:pt x="10" y="0"/>
                    <a:pt x="10" y="0"/>
                    <a:pt x="10" y="0"/>
                  </a:cubicBezTo>
                  <a:cubicBezTo>
                    <a:pt x="8" y="0"/>
                    <a:pt x="8" y="0"/>
                    <a:pt x="8" y="0"/>
                  </a:cubicBezTo>
                  <a:cubicBezTo>
                    <a:pt x="8" y="8"/>
                    <a:pt x="8" y="8"/>
                    <a:pt x="8" y="8"/>
                  </a:cubicBez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0" name="Freeform 14"/>
            <p:cNvSpPr>
              <a:spLocks/>
            </p:cNvSpPr>
            <p:nvPr userDrawn="1"/>
          </p:nvSpPr>
          <p:spPr bwMode="auto">
            <a:xfrm>
              <a:off x="5885" y="446"/>
              <a:ext cx="24" cy="31"/>
            </a:xfrm>
            <a:custGeom>
              <a:avLst/>
              <a:gdLst>
                <a:gd name="T0" fmla="*/ 5 w 10"/>
                <a:gd name="T1" fmla="*/ 5 h 13"/>
                <a:gd name="T2" fmla="*/ 2 w 10"/>
                <a:gd name="T3" fmla="*/ 3 h 13"/>
                <a:gd name="T4" fmla="*/ 5 w 10"/>
                <a:gd name="T5" fmla="*/ 2 h 13"/>
                <a:gd name="T6" fmla="*/ 8 w 10"/>
                <a:gd name="T7" fmla="*/ 3 h 13"/>
                <a:gd name="T8" fmla="*/ 8 w 10"/>
                <a:gd name="T9" fmla="*/ 3 h 13"/>
                <a:gd name="T10" fmla="*/ 10 w 10"/>
                <a:gd name="T11" fmla="*/ 2 h 13"/>
                <a:gd name="T12" fmla="*/ 10 w 10"/>
                <a:gd name="T13" fmla="*/ 2 h 13"/>
                <a:gd name="T14" fmla="*/ 5 w 10"/>
                <a:gd name="T15" fmla="*/ 0 h 13"/>
                <a:gd name="T16" fmla="*/ 1 w 10"/>
                <a:gd name="T17" fmla="*/ 1 h 13"/>
                <a:gd name="T18" fmla="*/ 0 w 10"/>
                <a:gd name="T19" fmla="*/ 3 h 13"/>
                <a:gd name="T20" fmla="*/ 5 w 10"/>
                <a:gd name="T21" fmla="*/ 7 h 13"/>
                <a:gd name="T22" fmla="*/ 8 w 10"/>
                <a:gd name="T23" fmla="*/ 9 h 13"/>
                <a:gd name="T24" fmla="*/ 5 w 10"/>
                <a:gd name="T25" fmla="*/ 11 h 13"/>
                <a:gd name="T26" fmla="*/ 1 w 10"/>
                <a:gd name="T27" fmla="*/ 9 h 13"/>
                <a:gd name="T28" fmla="*/ 1 w 10"/>
                <a:gd name="T29" fmla="*/ 9 h 13"/>
                <a:gd name="T30" fmla="*/ 0 w 10"/>
                <a:gd name="T31" fmla="*/ 10 h 13"/>
                <a:gd name="T32" fmla="*/ 0 w 10"/>
                <a:gd name="T33" fmla="*/ 10 h 13"/>
                <a:gd name="T34" fmla="*/ 5 w 10"/>
                <a:gd name="T35" fmla="*/ 13 h 13"/>
                <a:gd name="T36" fmla="*/ 10 w 10"/>
                <a:gd name="T37" fmla="*/ 9 h 13"/>
                <a:gd name="T38" fmla="*/ 5 w 10"/>
                <a:gd name="T39"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3">
                  <a:moveTo>
                    <a:pt x="5" y="5"/>
                  </a:moveTo>
                  <a:cubicBezTo>
                    <a:pt x="3" y="5"/>
                    <a:pt x="2" y="5"/>
                    <a:pt x="2" y="3"/>
                  </a:cubicBezTo>
                  <a:cubicBezTo>
                    <a:pt x="2" y="2"/>
                    <a:pt x="4" y="2"/>
                    <a:pt x="5" y="2"/>
                  </a:cubicBezTo>
                  <a:cubicBezTo>
                    <a:pt x="6" y="2"/>
                    <a:pt x="8" y="2"/>
                    <a:pt x="8" y="3"/>
                  </a:cubicBezTo>
                  <a:cubicBezTo>
                    <a:pt x="8" y="3"/>
                    <a:pt x="8" y="3"/>
                    <a:pt x="8" y="3"/>
                  </a:cubicBezTo>
                  <a:cubicBezTo>
                    <a:pt x="10" y="2"/>
                    <a:pt x="10" y="2"/>
                    <a:pt x="10" y="2"/>
                  </a:cubicBezTo>
                  <a:cubicBezTo>
                    <a:pt x="10" y="2"/>
                    <a:pt x="10" y="2"/>
                    <a:pt x="10" y="2"/>
                  </a:cubicBezTo>
                  <a:cubicBezTo>
                    <a:pt x="9" y="1"/>
                    <a:pt x="7" y="0"/>
                    <a:pt x="5" y="0"/>
                  </a:cubicBezTo>
                  <a:cubicBezTo>
                    <a:pt x="4" y="0"/>
                    <a:pt x="2" y="0"/>
                    <a:pt x="1" y="1"/>
                  </a:cubicBezTo>
                  <a:cubicBezTo>
                    <a:pt x="0" y="2"/>
                    <a:pt x="0" y="3"/>
                    <a:pt x="0" y="3"/>
                  </a:cubicBezTo>
                  <a:cubicBezTo>
                    <a:pt x="0" y="6"/>
                    <a:pt x="3" y="7"/>
                    <a:pt x="5" y="7"/>
                  </a:cubicBezTo>
                  <a:cubicBezTo>
                    <a:pt x="7" y="7"/>
                    <a:pt x="8" y="8"/>
                    <a:pt x="8" y="9"/>
                  </a:cubicBezTo>
                  <a:cubicBezTo>
                    <a:pt x="8" y="11"/>
                    <a:pt x="6" y="11"/>
                    <a:pt x="5" y="11"/>
                  </a:cubicBezTo>
                  <a:cubicBezTo>
                    <a:pt x="4" y="11"/>
                    <a:pt x="2" y="11"/>
                    <a:pt x="1" y="9"/>
                  </a:cubicBezTo>
                  <a:cubicBezTo>
                    <a:pt x="1" y="9"/>
                    <a:pt x="1" y="9"/>
                    <a:pt x="1" y="9"/>
                  </a:cubicBezTo>
                  <a:cubicBezTo>
                    <a:pt x="0" y="10"/>
                    <a:pt x="0" y="10"/>
                    <a:pt x="0" y="10"/>
                  </a:cubicBezTo>
                  <a:cubicBezTo>
                    <a:pt x="0" y="10"/>
                    <a:pt x="0" y="10"/>
                    <a:pt x="0" y="10"/>
                  </a:cubicBezTo>
                  <a:cubicBezTo>
                    <a:pt x="1" y="12"/>
                    <a:pt x="3" y="13"/>
                    <a:pt x="5" y="13"/>
                  </a:cubicBezTo>
                  <a:cubicBezTo>
                    <a:pt x="8" y="13"/>
                    <a:pt x="10" y="12"/>
                    <a:pt x="10" y="9"/>
                  </a:cubicBezTo>
                  <a:cubicBezTo>
                    <a:pt x="10" y="6"/>
                    <a:pt x="8" y="6"/>
                    <a:pt x="5" y="5"/>
                  </a:cubicBez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1" name="Freeform 15"/>
            <p:cNvSpPr>
              <a:spLocks/>
            </p:cNvSpPr>
            <p:nvPr userDrawn="1"/>
          </p:nvSpPr>
          <p:spPr bwMode="auto">
            <a:xfrm>
              <a:off x="5911" y="446"/>
              <a:ext cx="24" cy="31"/>
            </a:xfrm>
            <a:custGeom>
              <a:avLst/>
              <a:gdLst>
                <a:gd name="T0" fmla="*/ 0 w 24"/>
                <a:gd name="T1" fmla="*/ 5 h 31"/>
                <a:gd name="T2" fmla="*/ 10 w 24"/>
                <a:gd name="T3" fmla="*/ 5 h 31"/>
                <a:gd name="T4" fmla="*/ 10 w 24"/>
                <a:gd name="T5" fmla="*/ 31 h 31"/>
                <a:gd name="T6" fmla="*/ 15 w 24"/>
                <a:gd name="T7" fmla="*/ 31 h 31"/>
                <a:gd name="T8" fmla="*/ 15 w 24"/>
                <a:gd name="T9" fmla="*/ 5 h 31"/>
                <a:gd name="T10" fmla="*/ 24 w 24"/>
                <a:gd name="T11" fmla="*/ 5 h 31"/>
                <a:gd name="T12" fmla="*/ 24 w 24"/>
                <a:gd name="T13" fmla="*/ 0 h 31"/>
                <a:gd name="T14" fmla="*/ 0 w 24"/>
                <a:gd name="T15" fmla="*/ 0 h 31"/>
                <a:gd name="T16" fmla="*/ 0 w 24"/>
                <a:gd name="T17" fmla="*/ 5 h 31"/>
                <a:gd name="T18" fmla="*/ 0 w 24"/>
                <a:gd name="T19"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31">
                  <a:moveTo>
                    <a:pt x="0" y="5"/>
                  </a:moveTo>
                  <a:lnTo>
                    <a:pt x="10" y="5"/>
                  </a:lnTo>
                  <a:lnTo>
                    <a:pt x="10" y="31"/>
                  </a:lnTo>
                  <a:lnTo>
                    <a:pt x="15" y="31"/>
                  </a:lnTo>
                  <a:lnTo>
                    <a:pt x="15" y="5"/>
                  </a:lnTo>
                  <a:lnTo>
                    <a:pt x="24" y="5"/>
                  </a:lnTo>
                  <a:lnTo>
                    <a:pt x="24" y="0"/>
                  </a:lnTo>
                  <a:lnTo>
                    <a:pt x="0" y="0"/>
                  </a:lnTo>
                  <a:lnTo>
                    <a:pt x="0" y="5"/>
                  </a:lnTo>
                  <a:lnTo>
                    <a:pt x="0" y="5"/>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2" name="Freeform 16"/>
            <p:cNvSpPr>
              <a:spLocks noEditPoints="1"/>
            </p:cNvSpPr>
            <p:nvPr userDrawn="1"/>
          </p:nvSpPr>
          <p:spPr bwMode="auto">
            <a:xfrm>
              <a:off x="5940" y="446"/>
              <a:ext cx="26" cy="31"/>
            </a:xfrm>
            <a:custGeom>
              <a:avLst/>
              <a:gdLst>
                <a:gd name="T0" fmla="*/ 10 w 11"/>
                <a:gd name="T1" fmla="*/ 4 h 13"/>
                <a:gd name="T2" fmla="*/ 6 w 11"/>
                <a:gd name="T3" fmla="*/ 0 h 13"/>
                <a:gd name="T4" fmla="*/ 0 w 11"/>
                <a:gd name="T5" fmla="*/ 0 h 13"/>
                <a:gd name="T6" fmla="*/ 0 w 11"/>
                <a:gd name="T7" fmla="*/ 13 h 13"/>
                <a:gd name="T8" fmla="*/ 2 w 11"/>
                <a:gd name="T9" fmla="*/ 13 h 13"/>
                <a:gd name="T10" fmla="*/ 2 w 11"/>
                <a:gd name="T11" fmla="*/ 8 h 13"/>
                <a:gd name="T12" fmla="*/ 5 w 11"/>
                <a:gd name="T13" fmla="*/ 8 h 13"/>
                <a:gd name="T14" fmla="*/ 9 w 11"/>
                <a:gd name="T15" fmla="*/ 13 h 13"/>
                <a:gd name="T16" fmla="*/ 11 w 11"/>
                <a:gd name="T17" fmla="*/ 13 h 13"/>
                <a:gd name="T18" fmla="*/ 7 w 11"/>
                <a:gd name="T19" fmla="*/ 8 h 13"/>
                <a:gd name="T20" fmla="*/ 10 w 11"/>
                <a:gd name="T21" fmla="*/ 4 h 13"/>
                <a:gd name="T22" fmla="*/ 2 w 11"/>
                <a:gd name="T23" fmla="*/ 2 h 13"/>
                <a:gd name="T24" fmla="*/ 6 w 11"/>
                <a:gd name="T25" fmla="*/ 2 h 13"/>
                <a:gd name="T26" fmla="*/ 8 w 11"/>
                <a:gd name="T27" fmla="*/ 4 h 13"/>
                <a:gd name="T28" fmla="*/ 6 w 11"/>
                <a:gd name="T29" fmla="*/ 6 h 13"/>
                <a:gd name="T30" fmla="*/ 2 w 11"/>
                <a:gd name="T31" fmla="*/ 6 h 13"/>
                <a:gd name="T32" fmla="*/ 2 w 11"/>
                <a:gd name="T3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3">
                  <a:moveTo>
                    <a:pt x="10" y="4"/>
                  </a:moveTo>
                  <a:cubicBezTo>
                    <a:pt x="10" y="2"/>
                    <a:pt x="9" y="0"/>
                    <a:pt x="6" y="0"/>
                  </a:cubicBezTo>
                  <a:cubicBezTo>
                    <a:pt x="0" y="0"/>
                    <a:pt x="0" y="0"/>
                    <a:pt x="0" y="0"/>
                  </a:cubicBezTo>
                  <a:cubicBezTo>
                    <a:pt x="0" y="13"/>
                    <a:pt x="0" y="13"/>
                    <a:pt x="0" y="13"/>
                  </a:cubicBezTo>
                  <a:cubicBezTo>
                    <a:pt x="2" y="13"/>
                    <a:pt x="2" y="13"/>
                    <a:pt x="2" y="13"/>
                  </a:cubicBezTo>
                  <a:cubicBezTo>
                    <a:pt x="2" y="8"/>
                    <a:pt x="2" y="8"/>
                    <a:pt x="2" y="8"/>
                  </a:cubicBezTo>
                  <a:cubicBezTo>
                    <a:pt x="5" y="8"/>
                    <a:pt x="5" y="8"/>
                    <a:pt x="5" y="8"/>
                  </a:cubicBezTo>
                  <a:cubicBezTo>
                    <a:pt x="9" y="13"/>
                    <a:pt x="9" y="13"/>
                    <a:pt x="9" y="13"/>
                  </a:cubicBezTo>
                  <a:cubicBezTo>
                    <a:pt x="11" y="13"/>
                    <a:pt x="11" y="13"/>
                    <a:pt x="11" y="13"/>
                  </a:cubicBezTo>
                  <a:cubicBezTo>
                    <a:pt x="7" y="8"/>
                    <a:pt x="7" y="8"/>
                    <a:pt x="7" y="8"/>
                  </a:cubicBezTo>
                  <a:cubicBezTo>
                    <a:pt x="9" y="8"/>
                    <a:pt x="10" y="6"/>
                    <a:pt x="10" y="4"/>
                  </a:cubicBezTo>
                  <a:close/>
                  <a:moveTo>
                    <a:pt x="2" y="2"/>
                  </a:moveTo>
                  <a:cubicBezTo>
                    <a:pt x="6" y="2"/>
                    <a:pt x="6" y="2"/>
                    <a:pt x="6" y="2"/>
                  </a:cubicBezTo>
                  <a:cubicBezTo>
                    <a:pt x="8" y="2"/>
                    <a:pt x="8" y="3"/>
                    <a:pt x="8" y="4"/>
                  </a:cubicBezTo>
                  <a:cubicBezTo>
                    <a:pt x="8" y="5"/>
                    <a:pt x="8" y="6"/>
                    <a:pt x="6" y="6"/>
                  </a:cubicBezTo>
                  <a:cubicBezTo>
                    <a:pt x="2" y="6"/>
                    <a:pt x="2" y="6"/>
                    <a:pt x="2" y="6"/>
                  </a:cubicBezTo>
                  <a:cubicBezTo>
                    <a:pt x="2" y="2"/>
                    <a:pt x="2" y="2"/>
                    <a:pt x="2" y="2"/>
                  </a:cubicBez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3" name="Freeform 17"/>
            <p:cNvSpPr>
              <a:spLocks noEditPoints="1"/>
            </p:cNvSpPr>
            <p:nvPr userDrawn="1"/>
          </p:nvSpPr>
          <p:spPr bwMode="auto">
            <a:xfrm>
              <a:off x="5968" y="446"/>
              <a:ext cx="31" cy="31"/>
            </a:xfrm>
            <a:custGeom>
              <a:avLst/>
              <a:gdLst>
                <a:gd name="T0" fmla="*/ 19 w 31"/>
                <a:gd name="T1" fmla="*/ 0 h 31"/>
                <a:gd name="T2" fmla="*/ 14 w 31"/>
                <a:gd name="T3" fmla="*/ 0 h 31"/>
                <a:gd name="T4" fmla="*/ 0 w 31"/>
                <a:gd name="T5" fmla="*/ 31 h 31"/>
                <a:gd name="T6" fmla="*/ 5 w 31"/>
                <a:gd name="T7" fmla="*/ 31 h 31"/>
                <a:gd name="T8" fmla="*/ 7 w 31"/>
                <a:gd name="T9" fmla="*/ 24 h 31"/>
                <a:gd name="T10" fmla="*/ 24 w 31"/>
                <a:gd name="T11" fmla="*/ 24 h 31"/>
                <a:gd name="T12" fmla="*/ 26 w 31"/>
                <a:gd name="T13" fmla="*/ 31 h 31"/>
                <a:gd name="T14" fmla="*/ 31 w 31"/>
                <a:gd name="T15" fmla="*/ 31 h 31"/>
                <a:gd name="T16" fmla="*/ 19 w 31"/>
                <a:gd name="T17" fmla="*/ 0 h 31"/>
                <a:gd name="T18" fmla="*/ 19 w 31"/>
                <a:gd name="T19" fmla="*/ 0 h 31"/>
                <a:gd name="T20" fmla="*/ 19 w 31"/>
                <a:gd name="T21" fmla="*/ 0 h 31"/>
                <a:gd name="T22" fmla="*/ 21 w 31"/>
                <a:gd name="T23" fmla="*/ 19 h 31"/>
                <a:gd name="T24" fmla="*/ 10 w 31"/>
                <a:gd name="T25" fmla="*/ 19 h 31"/>
                <a:gd name="T26" fmla="*/ 17 w 31"/>
                <a:gd name="T27" fmla="*/ 5 h 31"/>
                <a:gd name="T28" fmla="*/ 21 w 31"/>
                <a:gd name="T29" fmla="*/ 19 h 31"/>
                <a:gd name="T30" fmla="*/ 21 w 31"/>
                <a:gd name="T3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31">
                  <a:moveTo>
                    <a:pt x="19" y="0"/>
                  </a:moveTo>
                  <a:lnTo>
                    <a:pt x="14" y="0"/>
                  </a:lnTo>
                  <a:lnTo>
                    <a:pt x="0" y="31"/>
                  </a:lnTo>
                  <a:lnTo>
                    <a:pt x="5" y="31"/>
                  </a:lnTo>
                  <a:lnTo>
                    <a:pt x="7" y="24"/>
                  </a:lnTo>
                  <a:lnTo>
                    <a:pt x="24" y="24"/>
                  </a:lnTo>
                  <a:lnTo>
                    <a:pt x="26" y="31"/>
                  </a:lnTo>
                  <a:lnTo>
                    <a:pt x="31" y="31"/>
                  </a:lnTo>
                  <a:lnTo>
                    <a:pt x="19" y="0"/>
                  </a:lnTo>
                  <a:lnTo>
                    <a:pt x="19" y="0"/>
                  </a:lnTo>
                  <a:lnTo>
                    <a:pt x="19" y="0"/>
                  </a:lnTo>
                  <a:close/>
                  <a:moveTo>
                    <a:pt x="21" y="19"/>
                  </a:moveTo>
                  <a:lnTo>
                    <a:pt x="10" y="19"/>
                  </a:lnTo>
                  <a:lnTo>
                    <a:pt x="17" y="5"/>
                  </a:lnTo>
                  <a:lnTo>
                    <a:pt x="21" y="19"/>
                  </a:lnTo>
                  <a:lnTo>
                    <a:pt x="21" y="19"/>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4" name="Freeform 18"/>
            <p:cNvSpPr>
              <a:spLocks/>
            </p:cNvSpPr>
            <p:nvPr userDrawn="1"/>
          </p:nvSpPr>
          <p:spPr bwMode="auto">
            <a:xfrm>
              <a:off x="6004" y="446"/>
              <a:ext cx="21" cy="31"/>
            </a:xfrm>
            <a:custGeom>
              <a:avLst/>
              <a:gdLst>
                <a:gd name="T0" fmla="*/ 4 w 21"/>
                <a:gd name="T1" fmla="*/ 0 h 31"/>
                <a:gd name="T2" fmla="*/ 0 w 21"/>
                <a:gd name="T3" fmla="*/ 0 h 31"/>
                <a:gd name="T4" fmla="*/ 0 w 21"/>
                <a:gd name="T5" fmla="*/ 31 h 31"/>
                <a:gd name="T6" fmla="*/ 21 w 21"/>
                <a:gd name="T7" fmla="*/ 31 h 31"/>
                <a:gd name="T8" fmla="*/ 21 w 21"/>
                <a:gd name="T9" fmla="*/ 26 h 31"/>
                <a:gd name="T10" fmla="*/ 4 w 21"/>
                <a:gd name="T11" fmla="*/ 26 h 31"/>
                <a:gd name="T12" fmla="*/ 4 w 21"/>
                <a:gd name="T13" fmla="*/ 0 h 31"/>
                <a:gd name="T14" fmla="*/ 4 w 21"/>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1">
                  <a:moveTo>
                    <a:pt x="4" y="0"/>
                  </a:moveTo>
                  <a:lnTo>
                    <a:pt x="0" y="0"/>
                  </a:lnTo>
                  <a:lnTo>
                    <a:pt x="0" y="31"/>
                  </a:lnTo>
                  <a:lnTo>
                    <a:pt x="21" y="31"/>
                  </a:lnTo>
                  <a:lnTo>
                    <a:pt x="21" y="26"/>
                  </a:lnTo>
                  <a:lnTo>
                    <a:pt x="4" y="26"/>
                  </a:lnTo>
                  <a:lnTo>
                    <a:pt x="4" y="0"/>
                  </a:lnTo>
                  <a:lnTo>
                    <a:pt x="4" y="0"/>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5" name="Freeform 19"/>
            <p:cNvSpPr>
              <a:spLocks/>
            </p:cNvSpPr>
            <p:nvPr userDrawn="1"/>
          </p:nvSpPr>
          <p:spPr bwMode="auto">
            <a:xfrm>
              <a:off x="6027" y="446"/>
              <a:ext cx="5" cy="31"/>
            </a:xfrm>
            <a:custGeom>
              <a:avLst/>
              <a:gdLst>
                <a:gd name="T0" fmla="*/ 0 w 5"/>
                <a:gd name="T1" fmla="*/ 31 h 31"/>
                <a:gd name="T2" fmla="*/ 5 w 5"/>
                <a:gd name="T3" fmla="*/ 31 h 31"/>
                <a:gd name="T4" fmla="*/ 5 w 5"/>
                <a:gd name="T5" fmla="*/ 0 h 31"/>
                <a:gd name="T6" fmla="*/ 0 w 5"/>
                <a:gd name="T7" fmla="*/ 0 h 31"/>
                <a:gd name="T8" fmla="*/ 0 w 5"/>
                <a:gd name="T9" fmla="*/ 31 h 31"/>
                <a:gd name="T10" fmla="*/ 0 w 5"/>
                <a:gd name="T11" fmla="*/ 31 h 31"/>
              </a:gdLst>
              <a:ahLst/>
              <a:cxnLst>
                <a:cxn ang="0">
                  <a:pos x="T0" y="T1"/>
                </a:cxn>
                <a:cxn ang="0">
                  <a:pos x="T2" y="T3"/>
                </a:cxn>
                <a:cxn ang="0">
                  <a:pos x="T4" y="T5"/>
                </a:cxn>
                <a:cxn ang="0">
                  <a:pos x="T6" y="T7"/>
                </a:cxn>
                <a:cxn ang="0">
                  <a:pos x="T8" y="T9"/>
                </a:cxn>
                <a:cxn ang="0">
                  <a:pos x="T10" y="T11"/>
                </a:cxn>
              </a:cxnLst>
              <a:rect l="0" t="0" r="r" b="b"/>
              <a:pathLst>
                <a:path w="5" h="31">
                  <a:moveTo>
                    <a:pt x="0" y="31"/>
                  </a:moveTo>
                  <a:lnTo>
                    <a:pt x="5" y="31"/>
                  </a:lnTo>
                  <a:lnTo>
                    <a:pt x="5" y="0"/>
                  </a:lnTo>
                  <a:lnTo>
                    <a:pt x="0" y="0"/>
                  </a:lnTo>
                  <a:lnTo>
                    <a:pt x="0" y="31"/>
                  </a:lnTo>
                  <a:lnTo>
                    <a:pt x="0" y="31"/>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6" name="Freeform 20"/>
            <p:cNvSpPr>
              <a:spLocks noEditPoints="1"/>
            </p:cNvSpPr>
            <p:nvPr userDrawn="1"/>
          </p:nvSpPr>
          <p:spPr bwMode="auto">
            <a:xfrm>
              <a:off x="6037" y="446"/>
              <a:ext cx="33" cy="31"/>
            </a:xfrm>
            <a:custGeom>
              <a:avLst/>
              <a:gdLst>
                <a:gd name="T0" fmla="*/ 19 w 33"/>
                <a:gd name="T1" fmla="*/ 0 h 31"/>
                <a:gd name="T2" fmla="*/ 14 w 33"/>
                <a:gd name="T3" fmla="*/ 0 h 31"/>
                <a:gd name="T4" fmla="*/ 0 w 33"/>
                <a:gd name="T5" fmla="*/ 31 h 31"/>
                <a:gd name="T6" fmla="*/ 7 w 33"/>
                <a:gd name="T7" fmla="*/ 31 h 31"/>
                <a:gd name="T8" fmla="*/ 9 w 33"/>
                <a:gd name="T9" fmla="*/ 24 h 31"/>
                <a:gd name="T10" fmla="*/ 23 w 33"/>
                <a:gd name="T11" fmla="*/ 24 h 31"/>
                <a:gd name="T12" fmla="*/ 26 w 33"/>
                <a:gd name="T13" fmla="*/ 31 h 31"/>
                <a:gd name="T14" fmla="*/ 33 w 33"/>
                <a:gd name="T15" fmla="*/ 31 h 31"/>
                <a:gd name="T16" fmla="*/ 19 w 33"/>
                <a:gd name="T17" fmla="*/ 0 h 31"/>
                <a:gd name="T18" fmla="*/ 19 w 33"/>
                <a:gd name="T19" fmla="*/ 0 h 31"/>
                <a:gd name="T20" fmla="*/ 19 w 33"/>
                <a:gd name="T21" fmla="*/ 0 h 31"/>
                <a:gd name="T22" fmla="*/ 23 w 33"/>
                <a:gd name="T23" fmla="*/ 19 h 31"/>
                <a:gd name="T24" fmla="*/ 12 w 33"/>
                <a:gd name="T25" fmla="*/ 19 h 31"/>
                <a:gd name="T26" fmla="*/ 16 w 33"/>
                <a:gd name="T27" fmla="*/ 5 h 31"/>
                <a:gd name="T28" fmla="*/ 23 w 33"/>
                <a:gd name="T29" fmla="*/ 19 h 31"/>
                <a:gd name="T30" fmla="*/ 23 w 33"/>
                <a:gd name="T3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31">
                  <a:moveTo>
                    <a:pt x="19" y="0"/>
                  </a:moveTo>
                  <a:lnTo>
                    <a:pt x="14" y="0"/>
                  </a:lnTo>
                  <a:lnTo>
                    <a:pt x="0" y="31"/>
                  </a:lnTo>
                  <a:lnTo>
                    <a:pt x="7" y="31"/>
                  </a:lnTo>
                  <a:lnTo>
                    <a:pt x="9" y="24"/>
                  </a:lnTo>
                  <a:lnTo>
                    <a:pt x="23" y="24"/>
                  </a:lnTo>
                  <a:lnTo>
                    <a:pt x="26" y="31"/>
                  </a:lnTo>
                  <a:lnTo>
                    <a:pt x="33" y="31"/>
                  </a:lnTo>
                  <a:lnTo>
                    <a:pt x="19" y="0"/>
                  </a:lnTo>
                  <a:lnTo>
                    <a:pt x="19" y="0"/>
                  </a:lnTo>
                  <a:lnTo>
                    <a:pt x="19" y="0"/>
                  </a:lnTo>
                  <a:close/>
                  <a:moveTo>
                    <a:pt x="23" y="19"/>
                  </a:moveTo>
                  <a:lnTo>
                    <a:pt x="12" y="19"/>
                  </a:lnTo>
                  <a:lnTo>
                    <a:pt x="16" y="5"/>
                  </a:lnTo>
                  <a:lnTo>
                    <a:pt x="23" y="19"/>
                  </a:lnTo>
                  <a:lnTo>
                    <a:pt x="23" y="19"/>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7" name="Freeform 21"/>
            <p:cNvSpPr>
              <a:spLocks/>
            </p:cNvSpPr>
            <p:nvPr userDrawn="1"/>
          </p:nvSpPr>
          <p:spPr bwMode="auto">
            <a:xfrm>
              <a:off x="6075" y="446"/>
              <a:ext cx="23" cy="31"/>
            </a:xfrm>
            <a:custGeom>
              <a:avLst/>
              <a:gdLst>
                <a:gd name="T0" fmla="*/ 19 w 23"/>
                <a:gd name="T1" fmla="*/ 21 h 31"/>
                <a:gd name="T2" fmla="*/ 2 w 23"/>
                <a:gd name="T3" fmla="*/ 0 h 31"/>
                <a:gd name="T4" fmla="*/ 0 w 23"/>
                <a:gd name="T5" fmla="*/ 0 h 31"/>
                <a:gd name="T6" fmla="*/ 0 w 23"/>
                <a:gd name="T7" fmla="*/ 31 h 31"/>
                <a:gd name="T8" fmla="*/ 4 w 23"/>
                <a:gd name="T9" fmla="*/ 31 h 31"/>
                <a:gd name="T10" fmla="*/ 4 w 23"/>
                <a:gd name="T11" fmla="*/ 10 h 31"/>
                <a:gd name="T12" fmla="*/ 21 w 23"/>
                <a:gd name="T13" fmla="*/ 31 h 31"/>
                <a:gd name="T14" fmla="*/ 23 w 23"/>
                <a:gd name="T15" fmla="*/ 31 h 31"/>
                <a:gd name="T16" fmla="*/ 23 w 23"/>
                <a:gd name="T17" fmla="*/ 0 h 31"/>
                <a:gd name="T18" fmla="*/ 19 w 23"/>
                <a:gd name="T19" fmla="*/ 0 h 31"/>
                <a:gd name="T20" fmla="*/ 19 w 23"/>
                <a:gd name="T21" fmla="*/ 21 h 31"/>
                <a:gd name="T22" fmla="*/ 19 w 23"/>
                <a:gd name="T23" fmla="*/ 2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1">
                  <a:moveTo>
                    <a:pt x="19" y="21"/>
                  </a:moveTo>
                  <a:lnTo>
                    <a:pt x="2" y="0"/>
                  </a:lnTo>
                  <a:lnTo>
                    <a:pt x="0" y="0"/>
                  </a:lnTo>
                  <a:lnTo>
                    <a:pt x="0" y="31"/>
                  </a:lnTo>
                  <a:lnTo>
                    <a:pt x="4" y="31"/>
                  </a:lnTo>
                  <a:lnTo>
                    <a:pt x="4" y="10"/>
                  </a:lnTo>
                  <a:lnTo>
                    <a:pt x="21" y="31"/>
                  </a:lnTo>
                  <a:lnTo>
                    <a:pt x="23" y="31"/>
                  </a:lnTo>
                  <a:lnTo>
                    <a:pt x="23" y="0"/>
                  </a:lnTo>
                  <a:lnTo>
                    <a:pt x="19" y="0"/>
                  </a:lnTo>
                  <a:lnTo>
                    <a:pt x="19" y="21"/>
                  </a:lnTo>
                  <a:lnTo>
                    <a:pt x="19" y="21"/>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8" name="Freeform 22"/>
            <p:cNvSpPr>
              <a:spLocks/>
            </p:cNvSpPr>
            <p:nvPr userDrawn="1"/>
          </p:nvSpPr>
          <p:spPr bwMode="auto">
            <a:xfrm>
              <a:off x="6120" y="446"/>
              <a:ext cx="28" cy="31"/>
            </a:xfrm>
            <a:custGeom>
              <a:avLst/>
              <a:gdLst>
                <a:gd name="T0" fmla="*/ 10 w 12"/>
                <a:gd name="T1" fmla="*/ 10 h 13"/>
                <a:gd name="T2" fmla="*/ 7 w 12"/>
                <a:gd name="T3" fmla="*/ 11 h 13"/>
                <a:gd name="T4" fmla="*/ 2 w 12"/>
                <a:gd name="T5" fmla="*/ 6 h 13"/>
                <a:gd name="T6" fmla="*/ 7 w 12"/>
                <a:gd name="T7" fmla="*/ 2 h 13"/>
                <a:gd name="T8" fmla="*/ 10 w 12"/>
                <a:gd name="T9" fmla="*/ 3 h 13"/>
                <a:gd name="T10" fmla="*/ 10 w 12"/>
                <a:gd name="T11" fmla="*/ 3 h 13"/>
                <a:gd name="T12" fmla="*/ 11 w 12"/>
                <a:gd name="T13" fmla="*/ 2 h 13"/>
                <a:gd name="T14" fmla="*/ 11 w 12"/>
                <a:gd name="T15" fmla="*/ 2 h 13"/>
                <a:gd name="T16" fmla="*/ 7 w 12"/>
                <a:gd name="T17" fmla="*/ 0 h 13"/>
                <a:gd name="T18" fmla="*/ 2 w 12"/>
                <a:gd name="T19" fmla="*/ 2 h 13"/>
                <a:gd name="T20" fmla="*/ 0 w 12"/>
                <a:gd name="T21" fmla="*/ 6 h 13"/>
                <a:gd name="T22" fmla="*/ 7 w 12"/>
                <a:gd name="T23" fmla="*/ 13 h 13"/>
                <a:gd name="T24" fmla="*/ 11 w 12"/>
                <a:gd name="T25" fmla="*/ 11 h 13"/>
                <a:gd name="T26" fmla="*/ 12 w 12"/>
                <a:gd name="T27" fmla="*/ 11 h 13"/>
                <a:gd name="T28" fmla="*/ 10 w 12"/>
                <a:gd name="T29" fmla="*/ 9 h 13"/>
                <a:gd name="T30" fmla="*/ 10 w 12"/>
                <a:gd name="T31"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3">
                  <a:moveTo>
                    <a:pt x="10" y="10"/>
                  </a:moveTo>
                  <a:cubicBezTo>
                    <a:pt x="9" y="10"/>
                    <a:pt x="8" y="11"/>
                    <a:pt x="7" y="11"/>
                  </a:cubicBezTo>
                  <a:cubicBezTo>
                    <a:pt x="3" y="11"/>
                    <a:pt x="2" y="9"/>
                    <a:pt x="2" y="6"/>
                  </a:cubicBezTo>
                  <a:cubicBezTo>
                    <a:pt x="2" y="4"/>
                    <a:pt x="4" y="2"/>
                    <a:pt x="7" y="2"/>
                  </a:cubicBezTo>
                  <a:cubicBezTo>
                    <a:pt x="8" y="2"/>
                    <a:pt x="9" y="2"/>
                    <a:pt x="10" y="3"/>
                  </a:cubicBezTo>
                  <a:cubicBezTo>
                    <a:pt x="10" y="3"/>
                    <a:pt x="10" y="3"/>
                    <a:pt x="10" y="3"/>
                  </a:cubicBezTo>
                  <a:cubicBezTo>
                    <a:pt x="11" y="2"/>
                    <a:pt x="11" y="2"/>
                    <a:pt x="11" y="2"/>
                  </a:cubicBezTo>
                  <a:cubicBezTo>
                    <a:pt x="11" y="2"/>
                    <a:pt x="11" y="2"/>
                    <a:pt x="11" y="2"/>
                  </a:cubicBezTo>
                  <a:cubicBezTo>
                    <a:pt x="10" y="1"/>
                    <a:pt x="8" y="0"/>
                    <a:pt x="7" y="0"/>
                  </a:cubicBezTo>
                  <a:cubicBezTo>
                    <a:pt x="5" y="0"/>
                    <a:pt x="3" y="0"/>
                    <a:pt x="2" y="2"/>
                  </a:cubicBezTo>
                  <a:cubicBezTo>
                    <a:pt x="1" y="3"/>
                    <a:pt x="0" y="5"/>
                    <a:pt x="0" y="6"/>
                  </a:cubicBezTo>
                  <a:cubicBezTo>
                    <a:pt x="0" y="10"/>
                    <a:pt x="2" y="13"/>
                    <a:pt x="7" y="13"/>
                  </a:cubicBezTo>
                  <a:cubicBezTo>
                    <a:pt x="8" y="13"/>
                    <a:pt x="10" y="12"/>
                    <a:pt x="11" y="11"/>
                  </a:cubicBezTo>
                  <a:cubicBezTo>
                    <a:pt x="12" y="11"/>
                    <a:pt x="12" y="11"/>
                    <a:pt x="12" y="11"/>
                  </a:cubicBezTo>
                  <a:cubicBezTo>
                    <a:pt x="10" y="9"/>
                    <a:pt x="10" y="9"/>
                    <a:pt x="10" y="9"/>
                  </a:cubicBezTo>
                  <a:cubicBezTo>
                    <a:pt x="10" y="10"/>
                    <a:pt x="10" y="10"/>
                    <a:pt x="10" y="10"/>
                  </a:cubicBez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9" name="Freeform 23"/>
            <p:cNvSpPr>
              <a:spLocks noEditPoints="1"/>
            </p:cNvSpPr>
            <p:nvPr userDrawn="1"/>
          </p:nvSpPr>
          <p:spPr bwMode="auto">
            <a:xfrm>
              <a:off x="6148" y="446"/>
              <a:ext cx="33" cy="31"/>
            </a:xfrm>
            <a:custGeom>
              <a:avLst/>
              <a:gdLst>
                <a:gd name="T0" fmla="*/ 19 w 33"/>
                <a:gd name="T1" fmla="*/ 0 h 31"/>
                <a:gd name="T2" fmla="*/ 14 w 33"/>
                <a:gd name="T3" fmla="*/ 0 h 31"/>
                <a:gd name="T4" fmla="*/ 0 w 33"/>
                <a:gd name="T5" fmla="*/ 31 h 31"/>
                <a:gd name="T6" fmla="*/ 5 w 33"/>
                <a:gd name="T7" fmla="*/ 31 h 31"/>
                <a:gd name="T8" fmla="*/ 9 w 33"/>
                <a:gd name="T9" fmla="*/ 24 h 31"/>
                <a:gd name="T10" fmla="*/ 24 w 33"/>
                <a:gd name="T11" fmla="*/ 24 h 31"/>
                <a:gd name="T12" fmla="*/ 26 w 33"/>
                <a:gd name="T13" fmla="*/ 31 h 31"/>
                <a:gd name="T14" fmla="*/ 33 w 33"/>
                <a:gd name="T15" fmla="*/ 31 h 31"/>
                <a:gd name="T16" fmla="*/ 19 w 33"/>
                <a:gd name="T17" fmla="*/ 0 h 31"/>
                <a:gd name="T18" fmla="*/ 19 w 33"/>
                <a:gd name="T19" fmla="*/ 0 h 31"/>
                <a:gd name="T20" fmla="*/ 19 w 33"/>
                <a:gd name="T21" fmla="*/ 0 h 31"/>
                <a:gd name="T22" fmla="*/ 21 w 33"/>
                <a:gd name="T23" fmla="*/ 19 h 31"/>
                <a:gd name="T24" fmla="*/ 9 w 33"/>
                <a:gd name="T25" fmla="*/ 19 h 31"/>
                <a:gd name="T26" fmla="*/ 16 w 33"/>
                <a:gd name="T27" fmla="*/ 5 h 31"/>
                <a:gd name="T28" fmla="*/ 21 w 33"/>
                <a:gd name="T29" fmla="*/ 19 h 31"/>
                <a:gd name="T30" fmla="*/ 21 w 33"/>
                <a:gd name="T3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31">
                  <a:moveTo>
                    <a:pt x="19" y="0"/>
                  </a:moveTo>
                  <a:lnTo>
                    <a:pt x="14" y="0"/>
                  </a:lnTo>
                  <a:lnTo>
                    <a:pt x="0" y="31"/>
                  </a:lnTo>
                  <a:lnTo>
                    <a:pt x="5" y="31"/>
                  </a:lnTo>
                  <a:lnTo>
                    <a:pt x="9" y="24"/>
                  </a:lnTo>
                  <a:lnTo>
                    <a:pt x="24" y="24"/>
                  </a:lnTo>
                  <a:lnTo>
                    <a:pt x="26" y="31"/>
                  </a:lnTo>
                  <a:lnTo>
                    <a:pt x="33" y="31"/>
                  </a:lnTo>
                  <a:lnTo>
                    <a:pt x="19" y="0"/>
                  </a:lnTo>
                  <a:lnTo>
                    <a:pt x="19" y="0"/>
                  </a:lnTo>
                  <a:lnTo>
                    <a:pt x="19" y="0"/>
                  </a:lnTo>
                  <a:close/>
                  <a:moveTo>
                    <a:pt x="21" y="19"/>
                  </a:moveTo>
                  <a:lnTo>
                    <a:pt x="9" y="19"/>
                  </a:lnTo>
                  <a:lnTo>
                    <a:pt x="16" y="5"/>
                  </a:lnTo>
                  <a:lnTo>
                    <a:pt x="21" y="19"/>
                  </a:lnTo>
                  <a:lnTo>
                    <a:pt x="21" y="19"/>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0" name="Freeform 24"/>
            <p:cNvSpPr>
              <a:spLocks/>
            </p:cNvSpPr>
            <p:nvPr userDrawn="1"/>
          </p:nvSpPr>
          <p:spPr bwMode="auto">
            <a:xfrm>
              <a:off x="6179" y="446"/>
              <a:ext cx="23" cy="31"/>
            </a:xfrm>
            <a:custGeom>
              <a:avLst/>
              <a:gdLst>
                <a:gd name="T0" fmla="*/ 0 w 23"/>
                <a:gd name="T1" fmla="*/ 5 h 31"/>
                <a:gd name="T2" fmla="*/ 9 w 23"/>
                <a:gd name="T3" fmla="*/ 5 h 31"/>
                <a:gd name="T4" fmla="*/ 9 w 23"/>
                <a:gd name="T5" fmla="*/ 31 h 31"/>
                <a:gd name="T6" fmla="*/ 14 w 23"/>
                <a:gd name="T7" fmla="*/ 31 h 31"/>
                <a:gd name="T8" fmla="*/ 14 w 23"/>
                <a:gd name="T9" fmla="*/ 5 h 31"/>
                <a:gd name="T10" fmla="*/ 23 w 23"/>
                <a:gd name="T11" fmla="*/ 5 h 31"/>
                <a:gd name="T12" fmla="*/ 23 w 23"/>
                <a:gd name="T13" fmla="*/ 0 h 31"/>
                <a:gd name="T14" fmla="*/ 0 w 23"/>
                <a:gd name="T15" fmla="*/ 0 h 31"/>
                <a:gd name="T16" fmla="*/ 0 w 23"/>
                <a:gd name="T17" fmla="*/ 5 h 31"/>
                <a:gd name="T18" fmla="*/ 0 w 23"/>
                <a:gd name="T19"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1">
                  <a:moveTo>
                    <a:pt x="0" y="5"/>
                  </a:moveTo>
                  <a:lnTo>
                    <a:pt x="9" y="5"/>
                  </a:lnTo>
                  <a:lnTo>
                    <a:pt x="9" y="31"/>
                  </a:lnTo>
                  <a:lnTo>
                    <a:pt x="14" y="31"/>
                  </a:lnTo>
                  <a:lnTo>
                    <a:pt x="14" y="5"/>
                  </a:lnTo>
                  <a:lnTo>
                    <a:pt x="23" y="5"/>
                  </a:lnTo>
                  <a:lnTo>
                    <a:pt x="23" y="0"/>
                  </a:lnTo>
                  <a:lnTo>
                    <a:pt x="0" y="0"/>
                  </a:lnTo>
                  <a:lnTo>
                    <a:pt x="0" y="5"/>
                  </a:lnTo>
                  <a:lnTo>
                    <a:pt x="0" y="5"/>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1" name="Freeform 25"/>
            <p:cNvSpPr>
              <a:spLocks/>
            </p:cNvSpPr>
            <p:nvPr userDrawn="1"/>
          </p:nvSpPr>
          <p:spPr bwMode="auto">
            <a:xfrm>
              <a:off x="6207" y="446"/>
              <a:ext cx="26" cy="31"/>
            </a:xfrm>
            <a:custGeom>
              <a:avLst/>
              <a:gdLst>
                <a:gd name="T0" fmla="*/ 21 w 26"/>
                <a:gd name="T1" fmla="*/ 12 h 31"/>
                <a:gd name="T2" fmla="*/ 5 w 26"/>
                <a:gd name="T3" fmla="*/ 12 h 31"/>
                <a:gd name="T4" fmla="*/ 5 w 26"/>
                <a:gd name="T5" fmla="*/ 0 h 31"/>
                <a:gd name="T6" fmla="*/ 0 w 26"/>
                <a:gd name="T7" fmla="*/ 0 h 31"/>
                <a:gd name="T8" fmla="*/ 0 w 26"/>
                <a:gd name="T9" fmla="*/ 31 h 31"/>
                <a:gd name="T10" fmla="*/ 5 w 26"/>
                <a:gd name="T11" fmla="*/ 31 h 31"/>
                <a:gd name="T12" fmla="*/ 5 w 26"/>
                <a:gd name="T13" fmla="*/ 17 h 31"/>
                <a:gd name="T14" fmla="*/ 21 w 26"/>
                <a:gd name="T15" fmla="*/ 17 h 31"/>
                <a:gd name="T16" fmla="*/ 21 w 26"/>
                <a:gd name="T17" fmla="*/ 31 h 31"/>
                <a:gd name="T18" fmla="*/ 26 w 26"/>
                <a:gd name="T19" fmla="*/ 31 h 31"/>
                <a:gd name="T20" fmla="*/ 26 w 26"/>
                <a:gd name="T21" fmla="*/ 0 h 31"/>
                <a:gd name="T22" fmla="*/ 21 w 26"/>
                <a:gd name="T23" fmla="*/ 0 h 31"/>
                <a:gd name="T24" fmla="*/ 21 w 26"/>
                <a:gd name="T25" fmla="*/ 12 h 31"/>
                <a:gd name="T26" fmla="*/ 21 w 26"/>
                <a:gd name="T27"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1">
                  <a:moveTo>
                    <a:pt x="21" y="12"/>
                  </a:moveTo>
                  <a:lnTo>
                    <a:pt x="5" y="12"/>
                  </a:lnTo>
                  <a:lnTo>
                    <a:pt x="5" y="0"/>
                  </a:lnTo>
                  <a:lnTo>
                    <a:pt x="0" y="0"/>
                  </a:lnTo>
                  <a:lnTo>
                    <a:pt x="0" y="31"/>
                  </a:lnTo>
                  <a:lnTo>
                    <a:pt x="5" y="31"/>
                  </a:lnTo>
                  <a:lnTo>
                    <a:pt x="5" y="17"/>
                  </a:lnTo>
                  <a:lnTo>
                    <a:pt x="21" y="17"/>
                  </a:lnTo>
                  <a:lnTo>
                    <a:pt x="21" y="31"/>
                  </a:lnTo>
                  <a:lnTo>
                    <a:pt x="26" y="31"/>
                  </a:lnTo>
                  <a:lnTo>
                    <a:pt x="26" y="0"/>
                  </a:lnTo>
                  <a:lnTo>
                    <a:pt x="21" y="0"/>
                  </a:lnTo>
                  <a:lnTo>
                    <a:pt x="21" y="12"/>
                  </a:lnTo>
                  <a:lnTo>
                    <a:pt x="21" y="12"/>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2" name="Freeform 26"/>
            <p:cNvSpPr>
              <a:spLocks noEditPoints="1"/>
            </p:cNvSpPr>
            <p:nvPr userDrawn="1"/>
          </p:nvSpPr>
          <p:spPr bwMode="auto">
            <a:xfrm>
              <a:off x="6238" y="446"/>
              <a:ext cx="31" cy="31"/>
            </a:xfrm>
            <a:custGeom>
              <a:avLst/>
              <a:gdLst>
                <a:gd name="T0" fmla="*/ 6 w 13"/>
                <a:gd name="T1" fmla="*/ 0 h 13"/>
                <a:gd name="T2" fmla="*/ 0 w 13"/>
                <a:gd name="T3" fmla="*/ 6 h 13"/>
                <a:gd name="T4" fmla="*/ 6 w 13"/>
                <a:gd name="T5" fmla="*/ 13 h 13"/>
                <a:gd name="T6" fmla="*/ 13 w 13"/>
                <a:gd name="T7" fmla="*/ 6 h 13"/>
                <a:gd name="T8" fmla="*/ 6 w 13"/>
                <a:gd name="T9" fmla="*/ 0 h 13"/>
                <a:gd name="T10" fmla="*/ 6 w 13"/>
                <a:gd name="T11" fmla="*/ 11 h 13"/>
                <a:gd name="T12" fmla="*/ 2 w 13"/>
                <a:gd name="T13" fmla="*/ 6 h 13"/>
                <a:gd name="T14" fmla="*/ 6 w 13"/>
                <a:gd name="T15" fmla="*/ 2 h 13"/>
                <a:gd name="T16" fmla="*/ 11 w 13"/>
                <a:gd name="T17" fmla="*/ 6 h 13"/>
                <a:gd name="T18" fmla="*/ 6 w 13"/>
                <a:gd name="T19"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3">
                  <a:moveTo>
                    <a:pt x="6" y="0"/>
                  </a:moveTo>
                  <a:cubicBezTo>
                    <a:pt x="3" y="0"/>
                    <a:pt x="0" y="3"/>
                    <a:pt x="0" y="6"/>
                  </a:cubicBezTo>
                  <a:cubicBezTo>
                    <a:pt x="0" y="10"/>
                    <a:pt x="2" y="13"/>
                    <a:pt x="6" y="13"/>
                  </a:cubicBezTo>
                  <a:cubicBezTo>
                    <a:pt x="11" y="13"/>
                    <a:pt x="13" y="10"/>
                    <a:pt x="13" y="6"/>
                  </a:cubicBezTo>
                  <a:cubicBezTo>
                    <a:pt x="13" y="3"/>
                    <a:pt x="11" y="0"/>
                    <a:pt x="6" y="0"/>
                  </a:cubicBezTo>
                  <a:close/>
                  <a:moveTo>
                    <a:pt x="6" y="11"/>
                  </a:moveTo>
                  <a:cubicBezTo>
                    <a:pt x="3" y="11"/>
                    <a:pt x="2" y="9"/>
                    <a:pt x="2" y="6"/>
                  </a:cubicBezTo>
                  <a:cubicBezTo>
                    <a:pt x="2" y="4"/>
                    <a:pt x="3" y="2"/>
                    <a:pt x="6" y="2"/>
                  </a:cubicBezTo>
                  <a:cubicBezTo>
                    <a:pt x="9" y="2"/>
                    <a:pt x="11" y="4"/>
                    <a:pt x="11" y="6"/>
                  </a:cubicBezTo>
                  <a:cubicBezTo>
                    <a:pt x="11" y="9"/>
                    <a:pt x="9" y="11"/>
                    <a:pt x="6" y="11"/>
                  </a:cubicBez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3" name="Freeform 27"/>
            <p:cNvSpPr>
              <a:spLocks/>
            </p:cNvSpPr>
            <p:nvPr userDrawn="1"/>
          </p:nvSpPr>
          <p:spPr bwMode="auto">
            <a:xfrm>
              <a:off x="6273" y="446"/>
              <a:ext cx="22" cy="31"/>
            </a:xfrm>
            <a:custGeom>
              <a:avLst/>
              <a:gdLst>
                <a:gd name="T0" fmla="*/ 5 w 22"/>
                <a:gd name="T1" fmla="*/ 0 h 31"/>
                <a:gd name="T2" fmla="*/ 0 w 22"/>
                <a:gd name="T3" fmla="*/ 0 h 31"/>
                <a:gd name="T4" fmla="*/ 0 w 22"/>
                <a:gd name="T5" fmla="*/ 31 h 31"/>
                <a:gd name="T6" fmla="*/ 22 w 22"/>
                <a:gd name="T7" fmla="*/ 31 h 31"/>
                <a:gd name="T8" fmla="*/ 22 w 22"/>
                <a:gd name="T9" fmla="*/ 26 h 31"/>
                <a:gd name="T10" fmla="*/ 5 w 22"/>
                <a:gd name="T11" fmla="*/ 26 h 31"/>
                <a:gd name="T12" fmla="*/ 5 w 22"/>
                <a:gd name="T13" fmla="*/ 0 h 31"/>
                <a:gd name="T14" fmla="*/ 5 w 22"/>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1">
                  <a:moveTo>
                    <a:pt x="5" y="0"/>
                  </a:moveTo>
                  <a:lnTo>
                    <a:pt x="0" y="0"/>
                  </a:lnTo>
                  <a:lnTo>
                    <a:pt x="0" y="31"/>
                  </a:lnTo>
                  <a:lnTo>
                    <a:pt x="22" y="31"/>
                  </a:lnTo>
                  <a:lnTo>
                    <a:pt x="22" y="26"/>
                  </a:lnTo>
                  <a:lnTo>
                    <a:pt x="5" y="26"/>
                  </a:lnTo>
                  <a:lnTo>
                    <a:pt x="5" y="0"/>
                  </a:lnTo>
                  <a:lnTo>
                    <a:pt x="5" y="0"/>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4" name="Freeform 28"/>
            <p:cNvSpPr>
              <a:spLocks/>
            </p:cNvSpPr>
            <p:nvPr userDrawn="1"/>
          </p:nvSpPr>
          <p:spPr bwMode="auto">
            <a:xfrm>
              <a:off x="6297" y="446"/>
              <a:ext cx="5" cy="31"/>
            </a:xfrm>
            <a:custGeom>
              <a:avLst/>
              <a:gdLst>
                <a:gd name="T0" fmla="*/ 0 w 5"/>
                <a:gd name="T1" fmla="*/ 31 h 31"/>
                <a:gd name="T2" fmla="*/ 5 w 5"/>
                <a:gd name="T3" fmla="*/ 31 h 31"/>
                <a:gd name="T4" fmla="*/ 5 w 5"/>
                <a:gd name="T5" fmla="*/ 0 h 31"/>
                <a:gd name="T6" fmla="*/ 0 w 5"/>
                <a:gd name="T7" fmla="*/ 0 h 31"/>
                <a:gd name="T8" fmla="*/ 0 w 5"/>
                <a:gd name="T9" fmla="*/ 31 h 31"/>
                <a:gd name="T10" fmla="*/ 0 w 5"/>
                <a:gd name="T11" fmla="*/ 31 h 31"/>
              </a:gdLst>
              <a:ahLst/>
              <a:cxnLst>
                <a:cxn ang="0">
                  <a:pos x="T0" y="T1"/>
                </a:cxn>
                <a:cxn ang="0">
                  <a:pos x="T2" y="T3"/>
                </a:cxn>
                <a:cxn ang="0">
                  <a:pos x="T4" y="T5"/>
                </a:cxn>
                <a:cxn ang="0">
                  <a:pos x="T6" y="T7"/>
                </a:cxn>
                <a:cxn ang="0">
                  <a:pos x="T8" y="T9"/>
                </a:cxn>
                <a:cxn ang="0">
                  <a:pos x="T10" y="T11"/>
                </a:cxn>
              </a:cxnLst>
              <a:rect l="0" t="0" r="r" b="b"/>
              <a:pathLst>
                <a:path w="5" h="31">
                  <a:moveTo>
                    <a:pt x="0" y="31"/>
                  </a:moveTo>
                  <a:lnTo>
                    <a:pt x="5" y="31"/>
                  </a:lnTo>
                  <a:lnTo>
                    <a:pt x="5" y="0"/>
                  </a:lnTo>
                  <a:lnTo>
                    <a:pt x="0" y="0"/>
                  </a:lnTo>
                  <a:lnTo>
                    <a:pt x="0" y="31"/>
                  </a:lnTo>
                  <a:lnTo>
                    <a:pt x="0" y="31"/>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5" name="Freeform 29"/>
            <p:cNvSpPr>
              <a:spLocks/>
            </p:cNvSpPr>
            <p:nvPr userDrawn="1"/>
          </p:nvSpPr>
          <p:spPr bwMode="auto">
            <a:xfrm>
              <a:off x="6309" y="446"/>
              <a:ext cx="26" cy="31"/>
            </a:xfrm>
            <a:custGeom>
              <a:avLst/>
              <a:gdLst>
                <a:gd name="T0" fmla="*/ 9 w 11"/>
                <a:gd name="T1" fmla="*/ 10 h 13"/>
                <a:gd name="T2" fmla="*/ 6 w 11"/>
                <a:gd name="T3" fmla="*/ 11 h 13"/>
                <a:gd name="T4" fmla="*/ 2 w 11"/>
                <a:gd name="T5" fmla="*/ 6 h 13"/>
                <a:gd name="T6" fmla="*/ 6 w 11"/>
                <a:gd name="T7" fmla="*/ 2 h 13"/>
                <a:gd name="T8" fmla="*/ 9 w 11"/>
                <a:gd name="T9" fmla="*/ 3 h 13"/>
                <a:gd name="T10" fmla="*/ 10 w 11"/>
                <a:gd name="T11" fmla="*/ 3 h 13"/>
                <a:gd name="T12" fmla="*/ 11 w 11"/>
                <a:gd name="T13" fmla="*/ 2 h 13"/>
                <a:gd name="T14" fmla="*/ 11 w 11"/>
                <a:gd name="T15" fmla="*/ 2 h 13"/>
                <a:gd name="T16" fmla="*/ 6 w 11"/>
                <a:gd name="T17" fmla="*/ 0 h 13"/>
                <a:gd name="T18" fmla="*/ 1 w 11"/>
                <a:gd name="T19" fmla="*/ 2 h 13"/>
                <a:gd name="T20" fmla="*/ 0 w 11"/>
                <a:gd name="T21" fmla="*/ 6 h 13"/>
                <a:gd name="T22" fmla="*/ 6 w 11"/>
                <a:gd name="T23" fmla="*/ 13 h 13"/>
                <a:gd name="T24" fmla="*/ 11 w 11"/>
                <a:gd name="T25" fmla="*/ 11 h 13"/>
                <a:gd name="T26" fmla="*/ 11 w 11"/>
                <a:gd name="T27" fmla="*/ 11 h 13"/>
                <a:gd name="T28" fmla="*/ 10 w 11"/>
                <a:gd name="T29" fmla="*/ 9 h 13"/>
                <a:gd name="T30" fmla="*/ 9 w 11"/>
                <a:gd name="T31"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3">
                  <a:moveTo>
                    <a:pt x="9" y="10"/>
                  </a:moveTo>
                  <a:cubicBezTo>
                    <a:pt x="9" y="10"/>
                    <a:pt x="7" y="11"/>
                    <a:pt x="6" y="11"/>
                  </a:cubicBezTo>
                  <a:cubicBezTo>
                    <a:pt x="3" y="11"/>
                    <a:pt x="2" y="9"/>
                    <a:pt x="2" y="6"/>
                  </a:cubicBezTo>
                  <a:cubicBezTo>
                    <a:pt x="2" y="4"/>
                    <a:pt x="3" y="2"/>
                    <a:pt x="6" y="2"/>
                  </a:cubicBezTo>
                  <a:cubicBezTo>
                    <a:pt x="7" y="2"/>
                    <a:pt x="8" y="2"/>
                    <a:pt x="9" y="3"/>
                  </a:cubicBezTo>
                  <a:cubicBezTo>
                    <a:pt x="10" y="3"/>
                    <a:pt x="10" y="3"/>
                    <a:pt x="10" y="3"/>
                  </a:cubicBezTo>
                  <a:cubicBezTo>
                    <a:pt x="11" y="2"/>
                    <a:pt x="11" y="2"/>
                    <a:pt x="11" y="2"/>
                  </a:cubicBezTo>
                  <a:cubicBezTo>
                    <a:pt x="11" y="2"/>
                    <a:pt x="11" y="2"/>
                    <a:pt x="11" y="2"/>
                  </a:cubicBezTo>
                  <a:cubicBezTo>
                    <a:pt x="9" y="1"/>
                    <a:pt x="8" y="0"/>
                    <a:pt x="6" y="0"/>
                  </a:cubicBezTo>
                  <a:cubicBezTo>
                    <a:pt x="4" y="0"/>
                    <a:pt x="3" y="0"/>
                    <a:pt x="1" y="2"/>
                  </a:cubicBezTo>
                  <a:cubicBezTo>
                    <a:pt x="0" y="3"/>
                    <a:pt x="0" y="5"/>
                    <a:pt x="0" y="6"/>
                  </a:cubicBezTo>
                  <a:cubicBezTo>
                    <a:pt x="0" y="10"/>
                    <a:pt x="2" y="13"/>
                    <a:pt x="6" y="13"/>
                  </a:cubicBezTo>
                  <a:cubicBezTo>
                    <a:pt x="8" y="13"/>
                    <a:pt x="10" y="12"/>
                    <a:pt x="11" y="11"/>
                  </a:cubicBezTo>
                  <a:cubicBezTo>
                    <a:pt x="11" y="11"/>
                    <a:pt x="11" y="11"/>
                    <a:pt x="11" y="11"/>
                  </a:cubicBezTo>
                  <a:cubicBezTo>
                    <a:pt x="10" y="9"/>
                    <a:pt x="10" y="9"/>
                    <a:pt x="10" y="9"/>
                  </a:cubicBezTo>
                  <a:cubicBezTo>
                    <a:pt x="9" y="10"/>
                    <a:pt x="9" y="10"/>
                    <a:pt x="9" y="10"/>
                  </a:cubicBez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6" name="Freeform 30"/>
            <p:cNvSpPr>
              <a:spLocks/>
            </p:cNvSpPr>
            <p:nvPr userDrawn="1"/>
          </p:nvSpPr>
          <p:spPr bwMode="auto">
            <a:xfrm>
              <a:off x="6354" y="446"/>
              <a:ext cx="26" cy="31"/>
            </a:xfrm>
            <a:custGeom>
              <a:avLst/>
              <a:gdLst>
                <a:gd name="T0" fmla="*/ 9 w 11"/>
                <a:gd name="T1" fmla="*/ 8 h 13"/>
                <a:gd name="T2" fmla="*/ 5 w 11"/>
                <a:gd name="T3" fmla="*/ 11 h 13"/>
                <a:gd name="T4" fmla="*/ 2 w 11"/>
                <a:gd name="T5" fmla="*/ 8 h 13"/>
                <a:gd name="T6" fmla="*/ 2 w 11"/>
                <a:gd name="T7" fmla="*/ 0 h 13"/>
                <a:gd name="T8" fmla="*/ 0 w 11"/>
                <a:gd name="T9" fmla="*/ 0 h 13"/>
                <a:gd name="T10" fmla="*/ 0 w 11"/>
                <a:gd name="T11" fmla="*/ 8 h 13"/>
                <a:gd name="T12" fmla="*/ 5 w 11"/>
                <a:gd name="T13" fmla="*/ 13 h 13"/>
                <a:gd name="T14" fmla="*/ 11 w 11"/>
                <a:gd name="T15" fmla="*/ 8 h 13"/>
                <a:gd name="T16" fmla="*/ 11 w 11"/>
                <a:gd name="T17" fmla="*/ 0 h 13"/>
                <a:gd name="T18" fmla="*/ 9 w 11"/>
                <a:gd name="T19" fmla="*/ 0 h 13"/>
                <a:gd name="T20" fmla="*/ 9 w 11"/>
                <a:gd name="T21"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3">
                  <a:moveTo>
                    <a:pt x="9" y="8"/>
                  </a:moveTo>
                  <a:cubicBezTo>
                    <a:pt x="9" y="10"/>
                    <a:pt x="7" y="11"/>
                    <a:pt x="5" y="11"/>
                  </a:cubicBezTo>
                  <a:cubicBezTo>
                    <a:pt x="4" y="11"/>
                    <a:pt x="2" y="10"/>
                    <a:pt x="2" y="8"/>
                  </a:cubicBezTo>
                  <a:cubicBezTo>
                    <a:pt x="2" y="0"/>
                    <a:pt x="2" y="0"/>
                    <a:pt x="2" y="0"/>
                  </a:cubicBezTo>
                  <a:cubicBezTo>
                    <a:pt x="0" y="0"/>
                    <a:pt x="0" y="0"/>
                    <a:pt x="0" y="0"/>
                  </a:cubicBezTo>
                  <a:cubicBezTo>
                    <a:pt x="0" y="8"/>
                    <a:pt x="0" y="8"/>
                    <a:pt x="0" y="8"/>
                  </a:cubicBezTo>
                  <a:cubicBezTo>
                    <a:pt x="0" y="11"/>
                    <a:pt x="3" y="13"/>
                    <a:pt x="5" y="13"/>
                  </a:cubicBezTo>
                  <a:cubicBezTo>
                    <a:pt x="8" y="13"/>
                    <a:pt x="11" y="11"/>
                    <a:pt x="11" y="8"/>
                  </a:cubicBezTo>
                  <a:cubicBezTo>
                    <a:pt x="11" y="0"/>
                    <a:pt x="11" y="0"/>
                    <a:pt x="11" y="0"/>
                  </a:cubicBezTo>
                  <a:cubicBezTo>
                    <a:pt x="9" y="0"/>
                    <a:pt x="9" y="0"/>
                    <a:pt x="9" y="0"/>
                  </a:cubicBezTo>
                  <a:cubicBezTo>
                    <a:pt x="9" y="8"/>
                    <a:pt x="9" y="8"/>
                    <a:pt x="9" y="8"/>
                  </a:cubicBez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7" name="Freeform 31"/>
            <p:cNvSpPr>
              <a:spLocks/>
            </p:cNvSpPr>
            <p:nvPr userDrawn="1"/>
          </p:nvSpPr>
          <p:spPr bwMode="auto">
            <a:xfrm>
              <a:off x="6387" y="446"/>
              <a:ext cx="23" cy="31"/>
            </a:xfrm>
            <a:custGeom>
              <a:avLst/>
              <a:gdLst>
                <a:gd name="T0" fmla="*/ 19 w 23"/>
                <a:gd name="T1" fmla="*/ 21 h 31"/>
                <a:gd name="T2" fmla="*/ 2 w 23"/>
                <a:gd name="T3" fmla="*/ 0 h 31"/>
                <a:gd name="T4" fmla="*/ 0 w 23"/>
                <a:gd name="T5" fmla="*/ 0 h 31"/>
                <a:gd name="T6" fmla="*/ 0 w 23"/>
                <a:gd name="T7" fmla="*/ 31 h 31"/>
                <a:gd name="T8" fmla="*/ 4 w 23"/>
                <a:gd name="T9" fmla="*/ 31 h 31"/>
                <a:gd name="T10" fmla="*/ 4 w 23"/>
                <a:gd name="T11" fmla="*/ 10 h 31"/>
                <a:gd name="T12" fmla="*/ 21 w 23"/>
                <a:gd name="T13" fmla="*/ 31 h 31"/>
                <a:gd name="T14" fmla="*/ 23 w 23"/>
                <a:gd name="T15" fmla="*/ 31 h 31"/>
                <a:gd name="T16" fmla="*/ 23 w 23"/>
                <a:gd name="T17" fmla="*/ 0 h 31"/>
                <a:gd name="T18" fmla="*/ 19 w 23"/>
                <a:gd name="T19" fmla="*/ 0 h 31"/>
                <a:gd name="T20" fmla="*/ 19 w 23"/>
                <a:gd name="T21" fmla="*/ 21 h 31"/>
                <a:gd name="T22" fmla="*/ 19 w 23"/>
                <a:gd name="T23" fmla="*/ 2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1">
                  <a:moveTo>
                    <a:pt x="19" y="21"/>
                  </a:moveTo>
                  <a:lnTo>
                    <a:pt x="2" y="0"/>
                  </a:lnTo>
                  <a:lnTo>
                    <a:pt x="0" y="0"/>
                  </a:lnTo>
                  <a:lnTo>
                    <a:pt x="0" y="31"/>
                  </a:lnTo>
                  <a:lnTo>
                    <a:pt x="4" y="31"/>
                  </a:lnTo>
                  <a:lnTo>
                    <a:pt x="4" y="10"/>
                  </a:lnTo>
                  <a:lnTo>
                    <a:pt x="21" y="31"/>
                  </a:lnTo>
                  <a:lnTo>
                    <a:pt x="23" y="31"/>
                  </a:lnTo>
                  <a:lnTo>
                    <a:pt x="23" y="0"/>
                  </a:lnTo>
                  <a:lnTo>
                    <a:pt x="19" y="0"/>
                  </a:lnTo>
                  <a:lnTo>
                    <a:pt x="19" y="21"/>
                  </a:lnTo>
                  <a:lnTo>
                    <a:pt x="19" y="21"/>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8" name="Freeform 32"/>
            <p:cNvSpPr>
              <a:spLocks/>
            </p:cNvSpPr>
            <p:nvPr userDrawn="1"/>
          </p:nvSpPr>
          <p:spPr bwMode="auto">
            <a:xfrm>
              <a:off x="6420" y="446"/>
              <a:ext cx="5" cy="31"/>
            </a:xfrm>
            <a:custGeom>
              <a:avLst/>
              <a:gdLst>
                <a:gd name="T0" fmla="*/ 0 w 5"/>
                <a:gd name="T1" fmla="*/ 31 h 31"/>
                <a:gd name="T2" fmla="*/ 5 w 5"/>
                <a:gd name="T3" fmla="*/ 31 h 31"/>
                <a:gd name="T4" fmla="*/ 5 w 5"/>
                <a:gd name="T5" fmla="*/ 0 h 31"/>
                <a:gd name="T6" fmla="*/ 0 w 5"/>
                <a:gd name="T7" fmla="*/ 0 h 31"/>
                <a:gd name="T8" fmla="*/ 0 w 5"/>
                <a:gd name="T9" fmla="*/ 31 h 31"/>
                <a:gd name="T10" fmla="*/ 0 w 5"/>
                <a:gd name="T11" fmla="*/ 31 h 31"/>
              </a:gdLst>
              <a:ahLst/>
              <a:cxnLst>
                <a:cxn ang="0">
                  <a:pos x="T0" y="T1"/>
                </a:cxn>
                <a:cxn ang="0">
                  <a:pos x="T2" y="T3"/>
                </a:cxn>
                <a:cxn ang="0">
                  <a:pos x="T4" y="T5"/>
                </a:cxn>
                <a:cxn ang="0">
                  <a:pos x="T6" y="T7"/>
                </a:cxn>
                <a:cxn ang="0">
                  <a:pos x="T8" y="T9"/>
                </a:cxn>
                <a:cxn ang="0">
                  <a:pos x="T10" y="T11"/>
                </a:cxn>
              </a:cxnLst>
              <a:rect l="0" t="0" r="r" b="b"/>
              <a:pathLst>
                <a:path w="5" h="31">
                  <a:moveTo>
                    <a:pt x="0" y="31"/>
                  </a:moveTo>
                  <a:lnTo>
                    <a:pt x="5" y="31"/>
                  </a:lnTo>
                  <a:lnTo>
                    <a:pt x="5" y="0"/>
                  </a:lnTo>
                  <a:lnTo>
                    <a:pt x="0" y="0"/>
                  </a:lnTo>
                  <a:lnTo>
                    <a:pt x="0" y="31"/>
                  </a:lnTo>
                  <a:lnTo>
                    <a:pt x="0" y="31"/>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9" name="Freeform 33"/>
            <p:cNvSpPr>
              <a:spLocks/>
            </p:cNvSpPr>
            <p:nvPr userDrawn="1"/>
          </p:nvSpPr>
          <p:spPr bwMode="auto">
            <a:xfrm>
              <a:off x="6429" y="446"/>
              <a:ext cx="29" cy="31"/>
            </a:xfrm>
            <a:custGeom>
              <a:avLst/>
              <a:gdLst>
                <a:gd name="T0" fmla="*/ 5 w 29"/>
                <a:gd name="T1" fmla="*/ 0 h 31"/>
                <a:gd name="T2" fmla="*/ 0 w 29"/>
                <a:gd name="T3" fmla="*/ 0 h 31"/>
                <a:gd name="T4" fmla="*/ 12 w 29"/>
                <a:gd name="T5" fmla="*/ 31 h 31"/>
                <a:gd name="T6" fmla="*/ 17 w 29"/>
                <a:gd name="T7" fmla="*/ 31 h 31"/>
                <a:gd name="T8" fmla="*/ 29 w 29"/>
                <a:gd name="T9" fmla="*/ 0 h 31"/>
                <a:gd name="T10" fmla="*/ 24 w 29"/>
                <a:gd name="T11" fmla="*/ 0 h 31"/>
                <a:gd name="T12" fmla="*/ 14 w 29"/>
                <a:gd name="T13" fmla="*/ 24 h 31"/>
                <a:gd name="T14" fmla="*/ 5 w 29"/>
                <a:gd name="T15" fmla="*/ 0 h 31"/>
                <a:gd name="T16" fmla="*/ 5 w 29"/>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31">
                  <a:moveTo>
                    <a:pt x="5" y="0"/>
                  </a:moveTo>
                  <a:lnTo>
                    <a:pt x="0" y="0"/>
                  </a:lnTo>
                  <a:lnTo>
                    <a:pt x="12" y="31"/>
                  </a:lnTo>
                  <a:lnTo>
                    <a:pt x="17" y="31"/>
                  </a:lnTo>
                  <a:lnTo>
                    <a:pt x="29" y="0"/>
                  </a:lnTo>
                  <a:lnTo>
                    <a:pt x="24" y="0"/>
                  </a:lnTo>
                  <a:lnTo>
                    <a:pt x="14" y="24"/>
                  </a:lnTo>
                  <a:lnTo>
                    <a:pt x="5" y="0"/>
                  </a:lnTo>
                  <a:lnTo>
                    <a:pt x="5" y="0"/>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80" name="Freeform 34"/>
            <p:cNvSpPr>
              <a:spLocks/>
            </p:cNvSpPr>
            <p:nvPr userDrawn="1"/>
          </p:nvSpPr>
          <p:spPr bwMode="auto">
            <a:xfrm>
              <a:off x="6462" y="446"/>
              <a:ext cx="22" cy="31"/>
            </a:xfrm>
            <a:custGeom>
              <a:avLst/>
              <a:gdLst>
                <a:gd name="T0" fmla="*/ 5 w 22"/>
                <a:gd name="T1" fmla="*/ 17 h 31"/>
                <a:gd name="T2" fmla="*/ 22 w 22"/>
                <a:gd name="T3" fmla="*/ 17 h 31"/>
                <a:gd name="T4" fmla="*/ 22 w 22"/>
                <a:gd name="T5" fmla="*/ 12 h 31"/>
                <a:gd name="T6" fmla="*/ 5 w 22"/>
                <a:gd name="T7" fmla="*/ 12 h 31"/>
                <a:gd name="T8" fmla="*/ 5 w 22"/>
                <a:gd name="T9" fmla="*/ 5 h 31"/>
                <a:gd name="T10" fmla="*/ 22 w 22"/>
                <a:gd name="T11" fmla="*/ 5 h 31"/>
                <a:gd name="T12" fmla="*/ 22 w 22"/>
                <a:gd name="T13" fmla="*/ 0 h 31"/>
                <a:gd name="T14" fmla="*/ 0 w 22"/>
                <a:gd name="T15" fmla="*/ 0 h 31"/>
                <a:gd name="T16" fmla="*/ 0 w 22"/>
                <a:gd name="T17" fmla="*/ 31 h 31"/>
                <a:gd name="T18" fmla="*/ 22 w 22"/>
                <a:gd name="T19" fmla="*/ 31 h 31"/>
                <a:gd name="T20" fmla="*/ 22 w 22"/>
                <a:gd name="T21" fmla="*/ 26 h 31"/>
                <a:gd name="T22" fmla="*/ 5 w 22"/>
                <a:gd name="T23" fmla="*/ 26 h 31"/>
                <a:gd name="T24" fmla="*/ 5 w 22"/>
                <a:gd name="T25" fmla="*/ 17 h 31"/>
                <a:gd name="T26" fmla="*/ 5 w 22"/>
                <a:gd name="T27"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31">
                  <a:moveTo>
                    <a:pt x="5" y="17"/>
                  </a:moveTo>
                  <a:lnTo>
                    <a:pt x="22" y="17"/>
                  </a:lnTo>
                  <a:lnTo>
                    <a:pt x="22" y="12"/>
                  </a:lnTo>
                  <a:lnTo>
                    <a:pt x="5" y="12"/>
                  </a:lnTo>
                  <a:lnTo>
                    <a:pt x="5" y="5"/>
                  </a:lnTo>
                  <a:lnTo>
                    <a:pt x="22" y="5"/>
                  </a:lnTo>
                  <a:lnTo>
                    <a:pt x="22" y="0"/>
                  </a:lnTo>
                  <a:lnTo>
                    <a:pt x="0" y="0"/>
                  </a:lnTo>
                  <a:lnTo>
                    <a:pt x="0" y="31"/>
                  </a:lnTo>
                  <a:lnTo>
                    <a:pt x="22" y="31"/>
                  </a:lnTo>
                  <a:lnTo>
                    <a:pt x="22" y="26"/>
                  </a:lnTo>
                  <a:lnTo>
                    <a:pt x="5" y="26"/>
                  </a:lnTo>
                  <a:lnTo>
                    <a:pt x="5" y="17"/>
                  </a:lnTo>
                  <a:lnTo>
                    <a:pt x="5" y="17"/>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81" name="Freeform 35"/>
            <p:cNvSpPr>
              <a:spLocks noEditPoints="1"/>
            </p:cNvSpPr>
            <p:nvPr userDrawn="1"/>
          </p:nvSpPr>
          <p:spPr bwMode="auto">
            <a:xfrm>
              <a:off x="6491" y="446"/>
              <a:ext cx="26" cy="31"/>
            </a:xfrm>
            <a:custGeom>
              <a:avLst/>
              <a:gdLst>
                <a:gd name="T0" fmla="*/ 10 w 11"/>
                <a:gd name="T1" fmla="*/ 4 h 13"/>
                <a:gd name="T2" fmla="*/ 6 w 11"/>
                <a:gd name="T3" fmla="*/ 0 h 13"/>
                <a:gd name="T4" fmla="*/ 0 w 11"/>
                <a:gd name="T5" fmla="*/ 0 h 13"/>
                <a:gd name="T6" fmla="*/ 0 w 11"/>
                <a:gd name="T7" fmla="*/ 13 h 13"/>
                <a:gd name="T8" fmla="*/ 2 w 11"/>
                <a:gd name="T9" fmla="*/ 13 h 13"/>
                <a:gd name="T10" fmla="*/ 2 w 11"/>
                <a:gd name="T11" fmla="*/ 8 h 13"/>
                <a:gd name="T12" fmla="*/ 4 w 11"/>
                <a:gd name="T13" fmla="*/ 8 h 13"/>
                <a:gd name="T14" fmla="*/ 8 w 11"/>
                <a:gd name="T15" fmla="*/ 13 h 13"/>
                <a:gd name="T16" fmla="*/ 11 w 11"/>
                <a:gd name="T17" fmla="*/ 13 h 13"/>
                <a:gd name="T18" fmla="*/ 7 w 11"/>
                <a:gd name="T19" fmla="*/ 8 h 13"/>
                <a:gd name="T20" fmla="*/ 10 w 11"/>
                <a:gd name="T21" fmla="*/ 4 h 13"/>
                <a:gd name="T22" fmla="*/ 2 w 11"/>
                <a:gd name="T23" fmla="*/ 2 h 13"/>
                <a:gd name="T24" fmla="*/ 6 w 11"/>
                <a:gd name="T25" fmla="*/ 2 h 13"/>
                <a:gd name="T26" fmla="*/ 8 w 11"/>
                <a:gd name="T27" fmla="*/ 4 h 13"/>
                <a:gd name="T28" fmla="*/ 6 w 11"/>
                <a:gd name="T29" fmla="*/ 6 h 13"/>
                <a:gd name="T30" fmla="*/ 2 w 11"/>
                <a:gd name="T31" fmla="*/ 6 h 13"/>
                <a:gd name="T32" fmla="*/ 2 w 11"/>
                <a:gd name="T3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3">
                  <a:moveTo>
                    <a:pt x="10" y="4"/>
                  </a:moveTo>
                  <a:cubicBezTo>
                    <a:pt x="10" y="2"/>
                    <a:pt x="9" y="0"/>
                    <a:pt x="6" y="0"/>
                  </a:cubicBezTo>
                  <a:cubicBezTo>
                    <a:pt x="0" y="0"/>
                    <a:pt x="0" y="0"/>
                    <a:pt x="0" y="0"/>
                  </a:cubicBezTo>
                  <a:cubicBezTo>
                    <a:pt x="0" y="13"/>
                    <a:pt x="0" y="13"/>
                    <a:pt x="0" y="13"/>
                  </a:cubicBezTo>
                  <a:cubicBezTo>
                    <a:pt x="2" y="13"/>
                    <a:pt x="2" y="13"/>
                    <a:pt x="2" y="13"/>
                  </a:cubicBezTo>
                  <a:cubicBezTo>
                    <a:pt x="2" y="8"/>
                    <a:pt x="2" y="8"/>
                    <a:pt x="2" y="8"/>
                  </a:cubicBezTo>
                  <a:cubicBezTo>
                    <a:pt x="4" y="8"/>
                    <a:pt x="4" y="8"/>
                    <a:pt x="4" y="8"/>
                  </a:cubicBezTo>
                  <a:cubicBezTo>
                    <a:pt x="8" y="13"/>
                    <a:pt x="8" y="13"/>
                    <a:pt x="8" y="13"/>
                  </a:cubicBezTo>
                  <a:cubicBezTo>
                    <a:pt x="11" y="13"/>
                    <a:pt x="11" y="13"/>
                    <a:pt x="11" y="13"/>
                  </a:cubicBezTo>
                  <a:cubicBezTo>
                    <a:pt x="7" y="8"/>
                    <a:pt x="7" y="8"/>
                    <a:pt x="7" y="8"/>
                  </a:cubicBezTo>
                  <a:cubicBezTo>
                    <a:pt x="9" y="8"/>
                    <a:pt x="10" y="6"/>
                    <a:pt x="10" y="4"/>
                  </a:cubicBezTo>
                  <a:close/>
                  <a:moveTo>
                    <a:pt x="2" y="2"/>
                  </a:moveTo>
                  <a:cubicBezTo>
                    <a:pt x="6" y="2"/>
                    <a:pt x="6" y="2"/>
                    <a:pt x="6" y="2"/>
                  </a:cubicBezTo>
                  <a:cubicBezTo>
                    <a:pt x="7" y="2"/>
                    <a:pt x="8" y="3"/>
                    <a:pt x="8" y="4"/>
                  </a:cubicBezTo>
                  <a:cubicBezTo>
                    <a:pt x="8" y="5"/>
                    <a:pt x="7" y="6"/>
                    <a:pt x="6" y="6"/>
                  </a:cubicBezTo>
                  <a:cubicBezTo>
                    <a:pt x="2" y="6"/>
                    <a:pt x="2" y="6"/>
                    <a:pt x="2" y="6"/>
                  </a:cubicBezTo>
                  <a:cubicBezTo>
                    <a:pt x="2" y="2"/>
                    <a:pt x="2" y="2"/>
                    <a:pt x="2" y="2"/>
                  </a:cubicBez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82" name="Freeform 36"/>
            <p:cNvSpPr>
              <a:spLocks/>
            </p:cNvSpPr>
            <p:nvPr userDrawn="1"/>
          </p:nvSpPr>
          <p:spPr bwMode="auto">
            <a:xfrm>
              <a:off x="6519" y="446"/>
              <a:ext cx="24" cy="31"/>
            </a:xfrm>
            <a:custGeom>
              <a:avLst/>
              <a:gdLst>
                <a:gd name="T0" fmla="*/ 5 w 10"/>
                <a:gd name="T1" fmla="*/ 5 h 13"/>
                <a:gd name="T2" fmla="*/ 2 w 10"/>
                <a:gd name="T3" fmla="*/ 3 h 13"/>
                <a:gd name="T4" fmla="*/ 5 w 10"/>
                <a:gd name="T5" fmla="*/ 2 h 13"/>
                <a:gd name="T6" fmla="*/ 8 w 10"/>
                <a:gd name="T7" fmla="*/ 3 h 13"/>
                <a:gd name="T8" fmla="*/ 9 w 10"/>
                <a:gd name="T9" fmla="*/ 3 h 13"/>
                <a:gd name="T10" fmla="*/ 10 w 10"/>
                <a:gd name="T11" fmla="*/ 2 h 13"/>
                <a:gd name="T12" fmla="*/ 10 w 10"/>
                <a:gd name="T13" fmla="*/ 2 h 13"/>
                <a:gd name="T14" fmla="*/ 5 w 10"/>
                <a:gd name="T15" fmla="*/ 0 h 13"/>
                <a:gd name="T16" fmla="*/ 1 w 10"/>
                <a:gd name="T17" fmla="*/ 1 h 13"/>
                <a:gd name="T18" fmla="*/ 0 w 10"/>
                <a:gd name="T19" fmla="*/ 3 h 13"/>
                <a:gd name="T20" fmla="*/ 5 w 10"/>
                <a:gd name="T21" fmla="*/ 7 h 13"/>
                <a:gd name="T22" fmla="*/ 8 w 10"/>
                <a:gd name="T23" fmla="*/ 9 h 13"/>
                <a:gd name="T24" fmla="*/ 5 w 10"/>
                <a:gd name="T25" fmla="*/ 11 h 13"/>
                <a:gd name="T26" fmla="*/ 2 w 10"/>
                <a:gd name="T27" fmla="*/ 9 h 13"/>
                <a:gd name="T28" fmla="*/ 1 w 10"/>
                <a:gd name="T29" fmla="*/ 9 h 13"/>
                <a:gd name="T30" fmla="*/ 0 w 10"/>
                <a:gd name="T31" fmla="*/ 10 h 13"/>
                <a:gd name="T32" fmla="*/ 0 w 10"/>
                <a:gd name="T33" fmla="*/ 10 h 13"/>
                <a:gd name="T34" fmla="*/ 5 w 10"/>
                <a:gd name="T35" fmla="*/ 13 h 13"/>
                <a:gd name="T36" fmla="*/ 10 w 10"/>
                <a:gd name="T37" fmla="*/ 9 h 13"/>
                <a:gd name="T38" fmla="*/ 5 w 10"/>
                <a:gd name="T39"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3">
                  <a:moveTo>
                    <a:pt x="5" y="5"/>
                  </a:moveTo>
                  <a:cubicBezTo>
                    <a:pt x="4" y="5"/>
                    <a:pt x="2" y="5"/>
                    <a:pt x="2" y="3"/>
                  </a:cubicBezTo>
                  <a:cubicBezTo>
                    <a:pt x="2" y="2"/>
                    <a:pt x="4" y="2"/>
                    <a:pt x="5" y="2"/>
                  </a:cubicBezTo>
                  <a:cubicBezTo>
                    <a:pt x="7" y="2"/>
                    <a:pt x="8" y="2"/>
                    <a:pt x="8" y="3"/>
                  </a:cubicBezTo>
                  <a:cubicBezTo>
                    <a:pt x="9" y="3"/>
                    <a:pt x="9" y="3"/>
                    <a:pt x="9" y="3"/>
                  </a:cubicBezTo>
                  <a:cubicBezTo>
                    <a:pt x="10" y="2"/>
                    <a:pt x="10" y="2"/>
                    <a:pt x="10" y="2"/>
                  </a:cubicBezTo>
                  <a:cubicBezTo>
                    <a:pt x="10" y="2"/>
                    <a:pt x="10" y="2"/>
                    <a:pt x="10" y="2"/>
                  </a:cubicBezTo>
                  <a:cubicBezTo>
                    <a:pt x="9" y="1"/>
                    <a:pt x="7" y="0"/>
                    <a:pt x="5" y="0"/>
                  </a:cubicBezTo>
                  <a:cubicBezTo>
                    <a:pt x="4" y="0"/>
                    <a:pt x="2" y="0"/>
                    <a:pt x="1" y="1"/>
                  </a:cubicBezTo>
                  <a:cubicBezTo>
                    <a:pt x="1" y="2"/>
                    <a:pt x="0" y="3"/>
                    <a:pt x="0" y="3"/>
                  </a:cubicBezTo>
                  <a:cubicBezTo>
                    <a:pt x="0" y="6"/>
                    <a:pt x="3" y="7"/>
                    <a:pt x="5" y="7"/>
                  </a:cubicBezTo>
                  <a:cubicBezTo>
                    <a:pt x="7" y="7"/>
                    <a:pt x="8" y="8"/>
                    <a:pt x="8" y="9"/>
                  </a:cubicBezTo>
                  <a:cubicBezTo>
                    <a:pt x="8" y="11"/>
                    <a:pt x="6" y="11"/>
                    <a:pt x="5" y="11"/>
                  </a:cubicBezTo>
                  <a:cubicBezTo>
                    <a:pt x="4" y="11"/>
                    <a:pt x="2" y="11"/>
                    <a:pt x="2" y="9"/>
                  </a:cubicBezTo>
                  <a:cubicBezTo>
                    <a:pt x="1" y="9"/>
                    <a:pt x="1" y="9"/>
                    <a:pt x="1" y="9"/>
                  </a:cubicBezTo>
                  <a:cubicBezTo>
                    <a:pt x="0" y="10"/>
                    <a:pt x="0" y="10"/>
                    <a:pt x="0" y="10"/>
                  </a:cubicBezTo>
                  <a:cubicBezTo>
                    <a:pt x="0" y="10"/>
                    <a:pt x="0" y="10"/>
                    <a:pt x="0" y="10"/>
                  </a:cubicBezTo>
                  <a:cubicBezTo>
                    <a:pt x="1" y="12"/>
                    <a:pt x="3" y="13"/>
                    <a:pt x="5" y="13"/>
                  </a:cubicBezTo>
                  <a:cubicBezTo>
                    <a:pt x="8" y="13"/>
                    <a:pt x="10" y="12"/>
                    <a:pt x="10" y="9"/>
                  </a:cubicBezTo>
                  <a:cubicBezTo>
                    <a:pt x="10" y="6"/>
                    <a:pt x="8" y="6"/>
                    <a:pt x="5" y="5"/>
                  </a:cubicBez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83" name="Freeform 37"/>
            <p:cNvSpPr>
              <a:spLocks/>
            </p:cNvSpPr>
            <p:nvPr userDrawn="1"/>
          </p:nvSpPr>
          <p:spPr bwMode="auto">
            <a:xfrm>
              <a:off x="6550" y="446"/>
              <a:ext cx="5" cy="31"/>
            </a:xfrm>
            <a:custGeom>
              <a:avLst/>
              <a:gdLst>
                <a:gd name="T0" fmla="*/ 0 w 5"/>
                <a:gd name="T1" fmla="*/ 31 h 31"/>
                <a:gd name="T2" fmla="*/ 5 w 5"/>
                <a:gd name="T3" fmla="*/ 31 h 31"/>
                <a:gd name="T4" fmla="*/ 5 w 5"/>
                <a:gd name="T5" fmla="*/ 0 h 31"/>
                <a:gd name="T6" fmla="*/ 0 w 5"/>
                <a:gd name="T7" fmla="*/ 0 h 31"/>
                <a:gd name="T8" fmla="*/ 0 w 5"/>
                <a:gd name="T9" fmla="*/ 31 h 31"/>
                <a:gd name="T10" fmla="*/ 0 w 5"/>
                <a:gd name="T11" fmla="*/ 31 h 31"/>
              </a:gdLst>
              <a:ahLst/>
              <a:cxnLst>
                <a:cxn ang="0">
                  <a:pos x="T0" y="T1"/>
                </a:cxn>
                <a:cxn ang="0">
                  <a:pos x="T2" y="T3"/>
                </a:cxn>
                <a:cxn ang="0">
                  <a:pos x="T4" y="T5"/>
                </a:cxn>
                <a:cxn ang="0">
                  <a:pos x="T6" y="T7"/>
                </a:cxn>
                <a:cxn ang="0">
                  <a:pos x="T8" y="T9"/>
                </a:cxn>
                <a:cxn ang="0">
                  <a:pos x="T10" y="T11"/>
                </a:cxn>
              </a:cxnLst>
              <a:rect l="0" t="0" r="r" b="b"/>
              <a:pathLst>
                <a:path w="5" h="31">
                  <a:moveTo>
                    <a:pt x="0" y="31"/>
                  </a:moveTo>
                  <a:lnTo>
                    <a:pt x="5" y="31"/>
                  </a:lnTo>
                  <a:lnTo>
                    <a:pt x="5" y="0"/>
                  </a:lnTo>
                  <a:lnTo>
                    <a:pt x="0" y="0"/>
                  </a:lnTo>
                  <a:lnTo>
                    <a:pt x="0" y="31"/>
                  </a:lnTo>
                  <a:lnTo>
                    <a:pt x="0" y="31"/>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84" name="Freeform 38"/>
            <p:cNvSpPr>
              <a:spLocks/>
            </p:cNvSpPr>
            <p:nvPr userDrawn="1"/>
          </p:nvSpPr>
          <p:spPr bwMode="auto">
            <a:xfrm>
              <a:off x="6559" y="446"/>
              <a:ext cx="50" cy="31"/>
            </a:xfrm>
            <a:custGeom>
              <a:avLst/>
              <a:gdLst>
                <a:gd name="T0" fmla="*/ 29 w 50"/>
                <a:gd name="T1" fmla="*/ 0 h 31"/>
                <a:gd name="T2" fmla="*/ 0 w 50"/>
                <a:gd name="T3" fmla="*/ 0 h 31"/>
                <a:gd name="T4" fmla="*/ 0 w 50"/>
                <a:gd name="T5" fmla="*/ 5 h 31"/>
                <a:gd name="T6" fmla="*/ 10 w 50"/>
                <a:gd name="T7" fmla="*/ 5 h 31"/>
                <a:gd name="T8" fmla="*/ 10 w 50"/>
                <a:gd name="T9" fmla="*/ 31 h 31"/>
                <a:gd name="T10" fmla="*/ 15 w 50"/>
                <a:gd name="T11" fmla="*/ 31 h 31"/>
                <a:gd name="T12" fmla="*/ 15 w 50"/>
                <a:gd name="T13" fmla="*/ 5 h 31"/>
                <a:gd name="T14" fmla="*/ 24 w 50"/>
                <a:gd name="T15" fmla="*/ 5 h 31"/>
                <a:gd name="T16" fmla="*/ 33 w 50"/>
                <a:gd name="T17" fmla="*/ 19 h 31"/>
                <a:gd name="T18" fmla="*/ 33 w 50"/>
                <a:gd name="T19" fmla="*/ 31 h 31"/>
                <a:gd name="T20" fmla="*/ 38 w 50"/>
                <a:gd name="T21" fmla="*/ 31 h 31"/>
                <a:gd name="T22" fmla="*/ 38 w 50"/>
                <a:gd name="T23" fmla="*/ 19 h 31"/>
                <a:gd name="T24" fmla="*/ 50 w 50"/>
                <a:gd name="T25" fmla="*/ 3 h 31"/>
                <a:gd name="T26" fmla="*/ 50 w 50"/>
                <a:gd name="T27" fmla="*/ 0 h 31"/>
                <a:gd name="T28" fmla="*/ 50 w 50"/>
                <a:gd name="T29" fmla="*/ 0 h 31"/>
                <a:gd name="T30" fmla="*/ 45 w 50"/>
                <a:gd name="T31" fmla="*/ 0 h 31"/>
                <a:gd name="T32" fmla="*/ 36 w 50"/>
                <a:gd name="T33" fmla="*/ 14 h 31"/>
                <a:gd name="T34" fmla="*/ 29 w 50"/>
                <a:gd name="T35" fmla="*/ 0 h 31"/>
                <a:gd name="T36" fmla="*/ 29 w 50"/>
                <a:gd name="T3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31">
                  <a:moveTo>
                    <a:pt x="29" y="0"/>
                  </a:moveTo>
                  <a:lnTo>
                    <a:pt x="0" y="0"/>
                  </a:lnTo>
                  <a:lnTo>
                    <a:pt x="0" y="5"/>
                  </a:lnTo>
                  <a:lnTo>
                    <a:pt x="10" y="5"/>
                  </a:lnTo>
                  <a:lnTo>
                    <a:pt x="10" y="31"/>
                  </a:lnTo>
                  <a:lnTo>
                    <a:pt x="15" y="31"/>
                  </a:lnTo>
                  <a:lnTo>
                    <a:pt x="15" y="5"/>
                  </a:lnTo>
                  <a:lnTo>
                    <a:pt x="24" y="5"/>
                  </a:lnTo>
                  <a:lnTo>
                    <a:pt x="33" y="19"/>
                  </a:lnTo>
                  <a:lnTo>
                    <a:pt x="33" y="31"/>
                  </a:lnTo>
                  <a:lnTo>
                    <a:pt x="38" y="31"/>
                  </a:lnTo>
                  <a:lnTo>
                    <a:pt x="38" y="19"/>
                  </a:lnTo>
                  <a:lnTo>
                    <a:pt x="50" y="3"/>
                  </a:lnTo>
                  <a:lnTo>
                    <a:pt x="50" y="0"/>
                  </a:lnTo>
                  <a:lnTo>
                    <a:pt x="50" y="0"/>
                  </a:lnTo>
                  <a:lnTo>
                    <a:pt x="45" y="0"/>
                  </a:lnTo>
                  <a:lnTo>
                    <a:pt x="36" y="14"/>
                  </a:lnTo>
                  <a:lnTo>
                    <a:pt x="29" y="0"/>
                  </a:lnTo>
                  <a:lnTo>
                    <a:pt x="29" y="0"/>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85" name="Freeform 39"/>
            <p:cNvSpPr>
              <a:spLocks/>
            </p:cNvSpPr>
            <p:nvPr userDrawn="1"/>
          </p:nvSpPr>
          <p:spPr bwMode="auto">
            <a:xfrm>
              <a:off x="6443" y="200"/>
              <a:ext cx="166" cy="211"/>
            </a:xfrm>
            <a:custGeom>
              <a:avLst/>
              <a:gdLst>
                <a:gd name="T0" fmla="*/ 70 w 70"/>
                <a:gd name="T1" fmla="*/ 0 h 89"/>
                <a:gd name="T2" fmla="*/ 70 w 70"/>
                <a:gd name="T3" fmla="*/ 55 h 89"/>
                <a:gd name="T4" fmla="*/ 37 w 70"/>
                <a:gd name="T5" fmla="*/ 89 h 89"/>
                <a:gd name="T6" fmla="*/ 0 w 70"/>
                <a:gd name="T7" fmla="*/ 55 h 89"/>
                <a:gd name="T8" fmla="*/ 0 w 70"/>
                <a:gd name="T9" fmla="*/ 0 h 89"/>
                <a:gd name="T10" fmla="*/ 16 w 70"/>
                <a:gd name="T11" fmla="*/ 0 h 89"/>
                <a:gd name="T12" fmla="*/ 16 w 70"/>
                <a:gd name="T13" fmla="*/ 56 h 89"/>
                <a:gd name="T14" fmla="*/ 38 w 70"/>
                <a:gd name="T15" fmla="*/ 81 h 89"/>
                <a:gd name="T16" fmla="*/ 60 w 70"/>
                <a:gd name="T17" fmla="*/ 56 h 89"/>
                <a:gd name="T18" fmla="*/ 60 w 70"/>
                <a:gd name="T19" fmla="*/ 0 h 89"/>
                <a:gd name="T20" fmla="*/ 70 w 70"/>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89">
                  <a:moveTo>
                    <a:pt x="70" y="0"/>
                  </a:moveTo>
                  <a:cubicBezTo>
                    <a:pt x="70" y="55"/>
                    <a:pt x="70" y="55"/>
                    <a:pt x="70" y="55"/>
                  </a:cubicBezTo>
                  <a:cubicBezTo>
                    <a:pt x="70" y="84"/>
                    <a:pt x="47" y="89"/>
                    <a:pt x="37" y="89"/>
                  </a:cubicBezTo>
                  <a:cubicBezTo>
                    <a:pt x="19" y="89"/>
                    <a:pt x="0" y="83"/>
                    <a:pt x="0" y="55"/>
                  </a:cubicBezTo>
                  <a:cubicBezTo>
                    <a:pt x="0" y="0"/>
                    <a:pt x="0" y="0"/>
                    <a:pt x="0" y="0"/>
                  </a:cubicBezTo>
                  <a:cubicBezTo>
                    <a:pt x="16" y="0"/>
                    <a:pt x="16" y="0"/>
                    <a:pt x="16" y="0"/>
                  </a:cubicBezTo>
                  <a:cubicBezTo>
                    <a:pt x="16" y="56"/>
                    <a:pt x="16" y="56"/>
                    <a:pt x="16" y="56"/>
                  </a:cubicBezTo>
                  <a:cubicBezTo>
                    <a:pt x="16" y="72"/>
                    <a:pt x="24" y="81"/>
                    <a:pt x="38" y="81"/>
                  </a:cubicBezTo>
                  <a:cubicBezTo>
                    <a:pt x="50" y="81"/>
                    <a:pt x="60" y="73"/>
                    <a:pt x="60" y="56"/>
                  </a:cubicBezTo>
                  <a:cubicBezTo>
                    <a:pt x="60" y="0"/>
                    <a:pt x="60" y="0"/>
                    <a:pt x="60" y="0"/>
                  </a:cubicBezTo>
                  <a:cubicBezTo>
                    <a:pt x="70" y="0"/>
                    <a:pt x="70" y="0"/>
                    <a:pt x="70" y="0"/>
                  </a:cubicBez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86" name="Freeform 40"/>
            <p:cNvSpPr>
              <a:spLocks/>
            </p:cNvSpPr>
            <p:nvPr userDrawn="1"/>
          </p:nvSpPr>
          <p:spPr bwMode="auto">
            <a:xfrm>
              <a:off x="6219" y="198"/>
              <a:ext cx="194" cy="213"/>
            </a:xfrm>
            <a:custGeom>
              <a:avLst/>
              <a:gdLst>
                <a:gd name="T0" fmla="*/ 47 w 82"/>
                <a:gd name="T1" fmla="*/ 90 h 90"/>
                <a:gd name="T2" fmla="*/ 0 w 82"/>
                <a:gd name="T3" fmla="*/ 46 h 90"/>
                <a:gd name="T4" fmla="*/ 49 w 82"/>
                <a:gd name="T5" fmla="*/ 0 h 90"/>
                <a:gd name="T6" fmla="*/ 75 w 82"/>
                <a:gd name="T7" fmla="*/ 10 h 90"/>
                <a:gd name="T8" fmla="*/ 82 w 82"/>
                <a:gd name="T9" fmla="*/ 21 h 90"/>
                <a:gd name="T10" fmla="*/ 73 w 82"/>
                <a:gd name="T11" fmla="*/ 30 h 90"/>
                <a:gd name="T12" fmla="*/ 64 w 82"/>
                <a:gd name="T13" fmla="*/ 21 h 90"/>
                <a:gd name="T14" fmla="*/ 67 w 82"/>
                <a:gd name="T15" fmla="*/ 15 h 90"/>
                <a:gd name="T16" fmla="*/ 49 w 82"/>
                <a:gd name="T17" fmla="*/ 8 h 90"/>
                <a:gd name="T18" fmla="*/ 16 w 82"/>
                <a:gd name="T19" fmla="*/ 45 h 90"/>
                <a:gd name="T20" fmla="*/ 51 w 82"/>
                <a:gd name="T21" fmla="*/ 83 h 90"/>
                <a:gd name="T22" fmla="*/ 79 w 82"/>
                <a:gd name="T23" fmla="*/ 72 h 90"/>
                <a:gd name="T24" fmla="*/ 82 w 82"/>
                <a:gd name="T25" fmla="*/ 76 h 90"/>
                <a:gd name="T26" fmla="*/ 47 w 82"/>
                <a:gd name="T2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0">
                  <a:moveTo>
                    <a:pt x="47" y="90"/>
                  </a:moveTo>
                  <a:cubicBezTo>
                    <a:pt x="18" y="90"/>
                    <a:pt x="0" y="70"/>
                    <a:pt x="0" y="46"/>
                  </a:cubicBezTo>
                  <a:cubicBezTo>
                    <a:pt x="0" y="22"/>
                    <a:pt x="19" y="0"/>
                    <a:pt x="49" y="0"/>
                  </a:cubicBezTo>
                  <a:cubicBezTo>
                    <a:pt x="57" y="0"/>
                    <a:pt x="68" y="3"/>
                    <a:pt x="75" y="10"/>
                  </a:cubicBezTo>
                  <a:cubicBezTo>
                    <a:pt x="79" y="13"/>
                    <a:pt x="82" y="17"/>
                    <a:pt x="82" y="21"/>
                  </a:cubicBezTo>
                  <a:cubicBezTo>
                    <a:pt x="82" y="26"/>
                    <a:pt x="78" y="30"/>
                    <a:pt x="73" y="30"/>
                  </a:cubicBezTo>
                  <a:cubicBezTo>
                    <a:pt x="68" y="30"/>
                    <a:pt x="64" y="26"/>
                    <a:pt x="64" y="21"/>
                  </a:cubicBezTo>
                  <a:cubicBezTo>
                    <a:pt x="64" y="19"/>
                    <a:pt x="65" y="17"/>
                    <a:pt x="67" y="15"/>
                  </a:cubicBezTo>
                  <a:cubicBezTo>
                    <a:pt x="63" y="10"/>
                    <a:pt x="55" y="8"/>
                    <a:pt x="49" y="8"/>
                  </a:cubicBezTo>
                  <a:cubicBezTo>
                    <a:pt x="28" y="8"/>
                    <a:pt x="16" y="27"/>
                    <a:pt x="16" y="45"/>
                  </a:cubicBezTo>
                  <a:cubicBezTo>
                    <a:pt x="16" y="65"/>
                    <a:pt x="30" y="83"/>
                    <a:pt x="51" y="83"/>
                  </a:cubicBezTo>
                  <a:cubicBezTo>
                    <a:pt x="61" y="83"/>
                    <a:pt x="70" y="78"/>
                    <a:pt x="79" y="72"/>
                  </a:cubicBezTo>
                  <a:cubicBezTo>
                    <a:pt x="82" y="76"/>
                    <a:pt x="82" y="76"/>
                    <a:pt x="82" y="76"/>
                  </a:cubicBezTo>
                  <a:cubicBezTo>
                    <a:pt x="73" y="86"/>
                    <a:pt x="59" y="90"/>
                    <a:pt x="47" y="90"/>
                  </a:cubicBez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87" name="Freeform 41"/>
            <p:cNvSpPr>
              <a:spLocks noEditPoints="1"/>
            </p:cNvSpPr>
            <p:nvPr userDrawn="1"/>
          </p:nvSpPr>
          <p:spPr bwMode="auto">
            <a:xfrm>
              <a:off x="6027" y="200"/>
              <a:ext cx="189" cy="208"/>
            </a:xfrm>
            <a:custGeom>
              <a:avLst/>
              <a:gdLst>
                <a:gd name="T0" fmla="*/ 149 w 189"/>
                <a:gd name="T1" fmla="*/ 206 h 208"/>
                <a:gd name="T2" fmla="*/ 189 w 189"/>
                <a:gd name="T3" fmla="*/ 206 h 208"/>
                <a:gd name="T4" fmla="*/ 109 w 189"/>
                <a:gd name="T5" fmla="*/ 0 h 208"/>
                <a:gd name="T6" fmla="*/ 78 w 189"/>
                <a:gd name="T7" fmla="*/ 0 h 208"/>
                <a:gd name="T8" fmla="*/ 0 w 189"/>
                <a:gd name="T9" fmla="*/ 208 h 208"/>
                <a:gd name="T10" fmla="*/ 22 w 189"/>
                <a:gd name="T11" fmla="*/ 208 h 208"/>
                <a:gd name="T12" fmla="*/ 43 w 189"/>
                <a:gd name="T13" fmla="*/ 147 h 208"/>
                <a:gd name="T14" fmla="*/ 128 w 189"/>
                <a:gd name="T15" fmla="*/ 147 h 208"/>
                <a:gd name="T16" fmla="*/ 149 w 189"/>
                <a:gd name="T17" fmla="*/ 206 h 208"/>
                <a:gd name="T18" fmla="*/ 149 w 189"/>
                <a:gd name="T19" fmla="*/ 206 h 208"/>
                <a:gd name="T20" fmla="*/ 50 w 189"/>
                <a:gd name="T21" fmla="*/ 130 h 208"/>
                <a:gd name="T22" fmla="*/ 85 w 189"/>
                <a:gd name="T23" fmla="*/ 33 h 208"/>
                <a:gd name="T24" fmla="*/ 121 w 189"/>
                <a:gd name="T25" fmla="*/ 130 h 208"/>
                <a:gd name="T26" fmla="*/ 50 w 189"/>
                <a:gd name="T27" fmla="*/ 130 h 208"/>
                <a:gd name="T28" fmla="*/ 50 w 189"/>
                <a:gd name="T29" fmla="*/ 13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 h="208">
                  <a:moveTo>
                    <a:pt x="149" y="206"/>
                  </a:moveTo>
                  <a:lnTo>
                    <a:pt x="189" y="206"/>
                  </a:lnTo>
                  <a:lnTo>
                    <a:pt x="109" y="0"/>
                  </a:lnTo>
                  <a:lnTo>
                    <a:pt x="78" y="0"/>
                  </a:lnTo>
                  <a:lnTo>
                    <a:pt x="0" y="208"/>
                  </a:lnTo>
                  <a:lnTo>
                    <a:pt x="22" y="208"/>
                  </a:lnTo>
                  <a:lnTo>
                    <a:pt x="43" y="147"/>
                  </a:lnTo>
                  <a:lnTo>
                    <a:pt x="128" y="147"/>
                  </a:lnTo>
                  <a:lnTo>
                    <a:pt x="149" y="206"/>
                  </a:lnTo>
                  <a:lnTo>
                    <a:pt x="149" y="206"/>
                  </a:lnTo>
                  <a:close/>
                  <a:moveTo>
                    <a:pt x="50" y="130"/>
                  </a:moveTo>
                  <a:lnTo>
                    <a:pt x="85" y="33"/>
                  </a:lnTo>
                  <a:lnTo>
                    <a:pt x="121" y="130"/>
                  </a:lnTo>
                  <a:lnTo>
                    <a:pt x="50" y="130"/>
                  </a:lnTo>
                  <a:lnTo>
                    <a:pt x="50" y="130"/>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grpSp>
      <p:sp>
        <p:nvSpPr>
          <p:cNvPr id="2" name="Title 1"/>
          <p:cNvSpPr>
            <a:spLocks noGrp="1"/>
          </p:cNvSpPr>
          <p:nvPr>
            <p:ph type="title" hasCustomPrompt="1"/>
          </p:nvPr>
        </p:nvSpPr>
        <p:spPr>
          <a:xfrm>
            <a:off x="587829" y="699121"/>
            <a:ext cx="9588284" cy="493981"/>
          </a:xfrm>
        </p:spPr>
        <p:txBody>
          <a:bodyPr>
            <a:spAutoFit/>
          </a:bodyPr>
          <a:lstStyle>
            <a:lvl1pPr>
              <a:defRPr sz="2900" b="1">
                <a:solidFill>
                  <a:srgbClr val="3D3935"/>
                </a:solidFill>
                <a:latin typeface="Arial" panose="020B0604020202020204" pitchFamily="34" charset="0"/>
                <a:cs typeface="Arial" panose="020B0604020202020204" pitchFamily="34" charset="0"/>
              </a:defRPr>
            </a:lvl1pPr>
          </a:lstStyle>
          <a:p>
            <a:r>
              <a:rPr lang="en-US" dirty="0"/>
              <a:t>Heading</a:t>
            </a:r>
            <a:endParaRPr lang="en-AU" dirty="0"/>
          </a:p>
        </p:txBody>
      </p:sp>
      <p:sp>
        <p:nvSpPr>
          <p:cNvPr id="46" name="Text Placeholder 45"/>
          <p:cNvSpPr>
            <a:spLocks noGrp="1"/>
          </p:cNvSpPr>
          <p:nvPr>
            <p:ph type="body" sz="quarter" idx="13" hasCustomPrompt="1"/>
          </p:nvPr>
        </p:nvSpPr>
        <p:spPr>
          <a:xfrm>
            <a:off x="587829" y="1294276"/>
            <a:ext cx="9588284" cy="449716"/>
          </a:xfrm>
        </p:spPr>
        <p:txBody>
          <a:bodyPr anchor="ctr">
            <a:noAutofit/>
          </a:bodyPr>
          <a:lstStyle>
            <a:lvl1pPr marL="0" indent="0">
              <a:buNone/>
              <a:defRPr sz="2700">
                <a:solidFill>
                  <a:srgbClr val="3D3935"/>
                </a:solidFill>
                <a:latin typeface="Arial" panose="020B0604020202020204" pitchFamily="34" charset="0"/>
                <a:cs typeface="Arial" panose="020B0604020202020204" pitchFamily="34" charset="0"/>
              </a:defRPr>
            </a:lvl1pPr>
          </a:lstStyle>
          <a:p>
            <a:pPr lvl="0"/>
            <a:r>
              <a:rPr lang="en-AU" dirty="0"/>
              <a:t>Sub Title</a:t>
            </a:r>
          </a:p>
        </p:txBody>
      </p:sp>
      <p:sp>
        <p:nvSpPr>
          <p:cNvPr id="48" name="Text Placeholder 47"/>
          <p:cNvSpPr>
            <a:spLocks noGrp="1"/>
          </p:cNvSpPr>
          <p:nvPr>
            <p:ph type="body" sz="quarter" idx="14" hasCustomPrompt="1"/>
          </p:nvPr>
        </p:nvSpPr>
        <p:spPr>
          <a:xfrm>
            <a:off x="587829" y="2327234"/>
            <a:ext cx="10517716" cy="359681"/>
          </a:xfrm>
        </p:spPr>
        <p:txBody>
          <a:bodyPr anchor="ctr">
            <a:noAutofit/>
          </a:bodyPr>
          <a:lstStyle>
            <a:lvl1pPr marL="0" indent="0">
              <a:buNone/>
              <a:defRPr sz="2400" b="1" baseline="0">
                <a:solidFill>
                  <a:srgbClr val="3D3935"/>
                </a:solidFill>
                <a:latin typeface="Arial" panose="020B0604020202020204" pitchFamily="34" charset="0"/>
                <a:cs typeface="Arial" panose="020B0604020202020204" pitchFamily="34" charset="0"/>
              </a:defRPr>
            </a:lvl1pPr>
          </a:lstStyle>
          <a:p>
            <a:pPr lvl="0"/>
            <a:r>
              <a:rPr lang="en-AU" dirty="0"/>
              <a:t>Sub heading</a:t>
            </a:r>
          </a:p>
        </p:txBody>
      </p:sp>
      <p:sp>
        <p:nvSpPr>
          <p:cNvPr id="50" name="Text Placeholder 49"/>
          <p:cNvSpPr>
            <a:spLocks noGrp="1"/>
          </p:cNvSpPr>
          <p:nvPr>
            <p:ph type="body" sz="quarter" idx="15" hasCustomPrompt="1"/>
          </p:nvPr>
        </p:nvSpPr>
        <p:spPr>
          <a:xfrm>
            <a:off x="587829" y="2692472"/>
            <a:ext cx="10517717" cy="3095510"/>
          </a:xfrm>
        </p:spPr>
        <p:txBody>
          <a:bodyPr>
            <a:normAutofit/>
          </a:bodyPr>
          <a:lstStyle>
            <a:lvl1pPr marL="0" indent="0">
              <a:buNone/>
              <a:defRPr sz="2000">
                <a:solidFill>
                  <a:srgbClr val="3D3935"/>
                </a:solidFill>
                <a:latin typeface="Arial" panose="020B0604020202020204" pitchFamily="34" charset="0"/>
                <a:cs typeface="Arial" panose="020B0604020202020204" pitchFamily="34" charset="0"/>
              </a:defRPr>
            </a:lvl1pPr>
          </a:lstStyle>
          <a:p>
            <a:pPr lvl="0"/>
            <a:r>
              <a:rPr lang="en-AU" dirty="0"/>
              <a:t>Body</a:t>
            </a:r>
          </a:p>
        </p:txBody>
      </p:sp>
      <p:sp>
        <p:nvSpPr>
          <p:cNvPr id="52" name="Text Placeholder 51"/>
          <p:cNvSpPr>
            <a:spLocks noGrp="1"/>
          </p:cNvSpPr>
          <p:nvPr>
            <p:ph type="body" sz="quarter" idx="16" hasCustomPrompt="1"/>
          </p:nvPr>
        </p:nvSpPr>
        <p:spPr>
          <a:xfrm>
            <a:off x="587829" y="-8733"/>
            <a:ext cx="5791199" cy="462758"/>
          </a:xfrm>
        </p:spPr>
        <p:txBody>
          <a:bodyPr anchor="ctr">
            <a:normAutofit/>
          </a:bodyPr>
          <a:lstStyle>
            <a:lvl1pPr marL="0" indent="0">
              <a:buNone/>
              <a:defRPr sz="1500" b="1">
                <a:solidFill>
                  <a:srgbClr val="3D3935"/>
                </a:solidFill>
                <a:latin typeface="Arial" panose="020B0604020202020204" pitchFamily="34" charset="0"/>
                <a:cs typeface="Arial" panose="020B0604020202020204" pitchFamily="34" charset="0"/>
              </a:defRPr>
            </a:lvl1pPr>
          </a:lstStyle>
          <a:p>
            <a:pPr lvl="0"/>
            <a:r>
              <a:rPr lang="en-AU" dirty="0"/>
              <a:t>Section heading</a:t>
            </a:r>
          </a:p>
        </p:txBody>
      </p:sp>
      <p:sp>
        <p:nvSpPr>
          <p:cNvPr id="6" name="Slide Number Placeholder 5"/>
          <p:cNvSpPr>
            <a:spLocks noGrp="1"/>
          </p:cNvSpPr>
          <p:nvPr>
            <p:ph type="sldNum" sz="quarter" idx="18"/>
          </p:nvPr>
        </p:nvSpPr>
        <p:spPr/>
        <p:txBody>
          <a:bodyPr/>
          <a:lstStyle/>
          <a:p>
            <a:fld id="{9F06D62D-5968-4CDB-8849-8A395288DB86}" type="slidenum">
              <a:rPr lang="en-AU" smtClean="0"/>
              <a:pPr/>
              <a:t>‹#›</a:t>
            </a:fld>
            <a:r>
              <a:rPr lang="en-AU"/>
              <a:t>  |</a:t>
            </a:r>
            <a:endParaRPr lang="en-AU" dirty="0"/>
          </a:p>
        </p:txBody>
      </p:sp>
      <p:sp>
        <p:nvSpPr>
          <p:cNvPr id="88" name="Footer Placeholder 6"/>
          <p:cNvSpPr txBox="1">
            <a:spLocks/>
          </p:cNvSpPr>
          <p:nvPr userDrawn="1"/>
        </p:nvSpPr>
        <p:spPr>
          <a:xfrm>
            <a:off x="7875197" y="6516274"/>
            <a:ext cx="4114800" cy="21100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rgbClr val="3D393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AU" b="1" dirty="0"/>
              <a:t>INSTITUTE OF CHILD PROTECTION STUDIES</a:t>
            </a:r>
          </a:p>
        </p:txBody>
      </p:sp>
    </p:spTree>
    <p:extLst>
      <p:ext uri="{BB962C8B-B14F-4D97-AF65-F5344CB8AC3E}">
        <p14:creationId xmlns:p14="http://schemas.microsoft.com/office/powerpoint/2010/main" val="22494777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62858-0EED-50F9-F2E3-33D5C4B387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C5A1F0B8-7D5F-8D74-C43A-3A0DC88860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D669231-A6A8-F812-B841-56F9CECC386C}"/>
              </a:ext>
            </a:extLst>
          </p:cNvPr>
          <p:cNvSpPr>
            <a:spLocks noGrp="1"/>
          </p:cNvSpPr>
          <p:nvPr>
            <p:ph type="dt" sz="half" idx="10"/>
          </p:nvPr>
        </p:nvSpPr>
        <p:spPr/>
        <p:txBody>
          <a:bodyPr/>
          <a:lstStyle/>
          <a:p>
            <a:fld id="{A2233B31-EE35-4659-8001-10585B8845F7}" type="datetimeFigureOut">
              <a:rPr lang="en-AU" smtClean="0"/>
              <a:t>23/3/2026</a:t>
            </a:fld>
            <a:endParaRPr lang="en-AU"/>
          </a:p>
        </p:txBody>
      </p:sp>
      <p:sp>
        <p:nvSpPr>
          <p:cNvPr id="5" name="Footer Placeholder 4">
            <a:extLst>
              <a:ext uri="{FF2B5EF4-FFF2-40B4-BE49-F238E27FC236}">
                <a16:creationId xmlns:a16="http://schemas.microsoft.com/office/drawing/2014/main" id="{B562057F-1AAC-027D-E923-517C2E0CB5D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CA7E9E8-9869-6FEA-D1D7-D3E75AAB8AD0}"/>
              </a:ext>
            </a:extLst>
          </p:cNvPr>
          <p:cNvSpPr>
            <a:spLocks noGrp="1"/>
          </p:cNvSpPr>
          <p:nvPr>
            <p:ph type="sldNum" sz="quarter" idx="12"/>
          </p:nvPr>
        </p:nvSpPr>
        <p:spPr/>
        <p:txBody>
          <a:bodyPr/>
          <a:lstStyle/>
          <a:p>
            <a:fld id="{1DD0C6D9-A66D-4E80-AD55-6081DBB239DD}" type="slidenum">
              <a:rPr lang="en-AU" smtClean="0"/>
              <a:t>‹#›</a:t>
            </a:fld>
            <a:endParaRPr lang="en-AU"/>
          </a:p>
        </p:txBody>
      </p:sp>
    </p:spTree>
    <p:extLst>
      <p:ext uri="{BB962C8B-B14F-4D97-AF65-F5344CB8AC3E}">
        <p14:creationId xmlns:p14="http://schemas.microsoft.com/office/powerpoint/2010/main" val="23772735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with textur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C1C76C03-A861-3B1C-BDBD-CBDD25A8E0B2}"/>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Background pattern&#10;&#10;Description automatically generated">
            <a:extLst>
              <a:ext uri="{FF2B5EF4-FFF2-40B4-BE49-F238E27FC236}">
                <a16:creationId xmlns:a16="http://schemas.microsoft.com/office/drawing/2014/main" id="{9EFB105B-3345-FC31-A22E-548D125800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75526" y="-4087"/>
            <a:ext cx="4815850" cy="5300483"/>
          </a:xfrm>
          <a:prstGeom prst="rect">
            <a:avLst/>
          </a:prstGeom>
        </p:spPr>
      </p:pic>
      <p:sp>
        <p:nvSpPr>
          <p:cNvPr id="2" name="Title 1">
            <a:extLst>
              <a:ext uri="{FF2B5EF4-FFF2-40B4-BE49-F238E27FC236}">
                <a16:creationId xmlns:a16="http://schemas.microsoft.com/office/drawing/2014/main" id="{14778A2B-6378-0EFB-D785-C42417BD5625}"/>
              </a:ext>
            </a:extLst>
          </p:cNvPr>
          <p:cNvSpPr>
            <a:spLocks noGrp="1"/>
          </p:cNvSpPr>
          <p:nvPr>
            <p:ph type="ctrTitle"/>
          </p:nvPr>
        </p:nvSpPr>
        <p:spPr>
          <a:xfrm>
            <a:off x="695325" y="1523466"/>
            <a:ext cx="5400675" cy="777875"/>
          </a:xfrm>
        </p:spPr>
        <p:txBody>
          <a:bodyPr anchor="t"/>
          <a:lstStyle>
            <a:lvl1pPr algn="l">
              <a:lnSpc>
                <a:spcPct val="90000"/>
              </a:lnSpc>
              <a:defRPr sz="40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F3D445DC-A119-1539-4ADC-A1E4CBE055C5}"/>
              </a:ext>
            </a:extLst>
          </p:cNvPr>
          <p:cNvSpPr>
            <a:spLocks noGrp="1"/>
          </p:cNvSpPr>
          <p:nvPr>
            <p:ph type="subTitle" idx="1"/>
          </p:nvPr>
        </p:nvSpPr>
        <p:spPr>
          <a:xfrm>
            <a:off x="695325" y="2734025"/>
            <a:ext cx="5400675" cy="777875"/>
          </a:xfrm>
        </p:spPr>
        <p:txBody>
          <a:bodyPr anchor="b"/>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pic>
        <p:nvPicPr>
          <p:cNvPr id="9" name="Graphic 8">
            <a:extLst>
              <a:ext uri="{FF2B5EF4-FFF2-40B4-BE49-F238E27FC236}">
                <a16:creationId xmlns:a16="http://schemas.microsoft.com/office/drawing/2014/main" id="{41F6AB33-867E-8716-4951-0EE8AC9E86C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5325" y="403049"/>
            <a:ext cx="2105025" cy="547649"/>
          </a:xfrm>
          <a:prstGeom prst="rect">
            <a:avLst/>
          </a:prstGeom>
        </p:spPr>
      </p:pic>
      <p:cxnSp>
        <p:nvCxnSpPr>
          <p:cNvPr id="12" name="Straight Connector 11">
            <a:extLst>
              <a:ext uri="{FF2B5EF4-FFF2-40B4-BE49-F238E27FC236}">
                <a16:creationId xmlns:a16="http://schemas.microsoft.com/office/drawing/2014/main" id="{03D7C565-43F5-1701-E221-9EB7A17F7271}"/>
              </a:ext>
            </a:extLst>
          </p:cNvPr>
          <p:cNvCxnSpPr/>
          <p:nvPr userDrawn="1"/>
        </p:nvCxnSpPr>
        <p:spPr>
          <a:xfrm>
            <a:off x="690563" y="3870957"/>
            <a:ext cx="566737"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53A008FC-CB41-C52F-EC22-5B02ABFAB189}"/>
              </a:ext>
            </a:extLst>
          </p:cNvPr>
          <p:cNvSpPr>
            <a:spLocks noGrp="1"/>
          </p:cNvSpPr>
          <p:nvPr>
            <p:ph type="body" sz="quarter" idx="10" hasCustomPrompt="1"/>
          </p:nvPr>
        </p:nvSpPr>
        <p:spPr>
          <a:xfrm>
            <a:off x="695325" y="4302893"/>
            <a:ext cx="4645025" cy="168350"/>
          </a:xfrm>
        </p:spPr>
        <p:txBody>
          <a:bodyPr/>
          <a:lstStyle>
            <a:lvl1pPr>
              <a:defRPr sz="1200" b="1"/>
            </a:lvl1pPr>
          </a:lstStyle>
          <a:p>
            <a:pPr lvl="0"/>
            <a:r>
              <a:rPr lang="en-US" dirty="0"/>
              <a:t>First name Last name</a:t>
            </a:r>
            <a:endParaRPr lang="en-AU" dirty="0"/>
          </a:p>
        </p:txBody>
      </p:sp>
      <p:sp>
        <p:nvSpPr>
          <p:cNvPr id="19" name="Text Placeholder 17">
            <a:extLst>
              <a:ext uri="{FF2B5EF4-FFF2-40B4-BE49-F238E27FC236}">
                <a16:creationId xmlns:a16="http://schemas.microsoft.com/office/drawing/2014/main" id="{86607125-3160-D75C-5D0F-A7E3C6E7F340}"/>
              </a:ext>
            </a:extLst>
          </p:cNvPr>
          <p:cNvSpPr>
            <a:spLocks noGrp="1"/>
          </p:cNvSpPr>
          <p:nvPr>
            <p:ph type="body" sz="quarter" idx="11" hasCustomPrompt="1"/>
          </p:nvPr>
        </p:nvSpPr>
        <p:spPr>
          <a:xfrm>
            <a:off x="695325" y="6107907"/>
            <a:ext cx="5400675" cy="302419"/>
          </a:xfrm>
        </p:spPr>
        <p:txBody>
          <a:bodyPr anchor="b"/>
          <a:lstStyle>
            <a:lvl1pPr>
              <a:spcBef>
                <a:spcPts val="0"/>
              </a:spcBef>
              <a:spcAft>
                <a:spcPts val="0"/>
              </a:spcAft>
              <a:defRPr sz="1000" b="0"/>
            </a:lvl1pPr>
          </a:lstStyle>
          <a:p>
            <a:pPr algn="l"/>
            <a:r>
              <a:rPr lang="en-US" sz="1000" dirty="0">
                <a:latin typeface="Arial" panose="020B0604020202020204" pitchFamily="34" charset="0"/>
              </a:rPr>
              <a:t>In-confidence presentation of main findings for Australian Children’s Commissioners</a:t>
            </a:r>
            <a:br>
              <a:rPr lang="en-US" sz="1000" dirty="0">
                <a:latin typeface="Arial" panose="020B0604020202020204" pitchFamily="34" charset="0"/>
              </a:rPr>
            </a:br>
            <a:r>
              <a:rPr lang="en-US" sz="1000" dirty="0">
                <a:latin typeface="Arial" panose="020B0604020202020204" pitchFamily="34" charset="0"/>
              </a:rPr>
              <a:t>(under embargo until 3 April 2023)</a:t>
            </a:r>
          </a:p>
        </p:txBody>
      </p:sp>
      <p:sp>
        <p:nvSpPr>
          <p:cNvPr id="23" name="Text Placeholder 17">
            <a:extLst>
              <a:ext uri="{FF2B5EF4-FFF2-40B4-BE49-F238E27FC236}">
                <a16:creationId xmlns:a16="http://schemas.microsoft.com/office/drawing/2014/main" id="{8D0FEE43-59F5-E148-157E-4888694FD65A}"/>
              </a:ext>
            </a:extLst>
          </p:cNvPr>
          <p:cNvSpPr>
            <a:spLocks noGrp="1"/>
          </p:cNvSpPr>
          <p:nvPr>
            <p:ph type="body" sz="quarter" idx="12" hasCustomPrompt="1"/>
          </p:nvPr>
        </p:nvSpPr>
        <p:spPr>
          <a:xfrm>
            <a:off x="983453" y="4592650"/>
            <a:ext cx="4249737" cy="132544"/>
          </a:xfrm>
        </p:spPr>
        <p:txBody>
          <a:bodyPr/>
          <a:lstStyle>
            <a:lvl1pPr>
              <a:defRPr sz="1200" b="0"/>
            </a:lvl1pPr>
          </a:lstStyle>
          <a:p>
            <a:pPr lvl="0"/>
            <a:r>
              <a:rPr lang="en-US" dirty="0"/>
              <a:t>email</a:t>
            </a:r>
            <a:endParaRPr lang="en-AU" dirty="0"/>
          </a:p>
        </p:txBody>
      </p:sp>
      <p:sp>
        <p:nvSpPr>
          <p:cNvPr id="25" name="Text Placeholder 17">
            <a:extLst>
              <a:ext uri="{FF2B5EF4-FFF2-40B4-BE49-F238E27FC236}">
                <a16:creationId xmlns:a16="http://schemas.microsoft.com/office/drawing/2014/main" id="{9EDA338E-086D-3F13-CCC9-24869E4FBD22}"/>
              </a:ext>
            </a:extLst>
          </p:cNvPr>
          <p:cNvSpPr>
            <a:spLocks noGrp="1"/>
          </p:cNvSpPr>
          <p:nvPr>
            <p:ph type="body" sz="quarter" idx="13" hasCustomPrompt="1"/>
          </p:nvPr>
        </p:nvSpPr>
        <p:spPr>
          <a:xfrm>
            <a:off x="983453" y="4840589"/>
            <a:ext cx="4249737" cy="132544"/>
          </a:xfrm>
        </p:spPr>
        <p:txBody>
          <a:bodyPr/>
          <a:lstStyle>
            <a:lvl1pPr>
              <a:defRPr sz="1200" b="0"/>
            </a:lvl1pPr>
          </a:lstStyle>
          <a:p>
            <a:pPr lvl="0"/>
            <a:r>
              <a:rPr lang="en-US" dirty="0"/>
              <a:t>0400 000 000</a:t>
            </a:r>
            <a:endParaRPr lang="en-AU" dirty="0"/>
          </a:p>
        </p:txBody>
      </p:sp>
      <p:sp>
        <p:nvSpPr>
          <p:cNvPr id="26" name="Text Placeholder 17">
            <a:extLst>
              <a:ext uri="{FF2B5EF4-FFF2-40B4-BE49-F238E27FC236}">
                <a16:creationId xmlns:a16="http://schemas.microsoft.com/office/drawing/2014/main" id="{DDBB4BDF-D72E-FE1B-6307-1647FEBE4E80}"/>
              </a:ext>
            </a:extLst>
          </p:cNvPr>
          <p:cNvSpPr>
            <a:spLocks noGrp="1"/>
          </p:cNvSpPr>
          <p:nvPr>
            <p:ph type="body" sz="quarter" idx="14" hasCustomPrompt="1"/>
          </p:nvPr>
        </p:nvSpPr>
        <p:spPr>
          <a:xfrm>
            <a:off x="695325" y="5212221"/>
            <a:ext cx="5400675" cy="302419"/>
          </a:xfrm>
        </p:spPr>
        <p:txBody>
          <a:bodyPr anchor="t"/>
          <a:lstStyle>
            <a:lvl1pPr>
              <a:spcBef>
                <a:spcPts val="0"/>
              </a:spcBef>
              <a:spcAft>
                <a:spcPts val="0"/>
              </a:spcAft>
              <a:defRPr sz="1000" b="0"/>
            </a:lvl1pPr>
          </a:lstStyle>
          <a:p>
            <a:pPr algn="l"/>
            <a:r>
              <a:rPr lang="en-US" sz="1000" dirty="0">
                <a:latin typeface="Arial" panose="020B0604020202020204" pitchFamily="34" charset="0"/>
              </a:rPr>
              <a:t>Professor of Law and Public Health, Australian Centre for Health Law Research, QUT</a:t>
            </a:r>
          </a:p>
          <a:p>
            <a:pPr algn="l"/>
            <a:r>
              <a:rPr lang="en-US" sz="1000" dirty="0">
                <a:latin typeface="Arial" panose="020B0604020202020204" pitchFamily="34" charset="0"/>
              </a:rPr>
              <a:t>Adjunct Professor, Johns Hopkins University, Bloomberg School of Public Health</a:t>
            </a:r>
          </a:p>
          <a:p>
            <a:pPr algn="l"/>
            <a:r>
              <a:rPr lang="en-US" sz="1000" dirty="0">
                <a:latin typeface="Arial" panose="020B0604020202020204" pitchFamily="34" charset="0"/>
              </a:rPr>
              <a:t>Lead Investigator, Australian Child Maltreatment Study</a:t>
            </a:r>
          </a:p>
        </p:txBody>
      </p:sp>
      <p:sp>
        <p:nvSpPr>
          <p:cNvPr id="28" name="Text Placeholder 17">
            <a:extLst>
              <a:ext uri="{FF2B5EF4-FFF2-40B4-BE49-F238E27FC236}">
                <a16:creationId xmlns:a16="http://schemas.microsoft.com/office/drawing/2014/main" id="{BABBD1A0-3DF1-1205-ACD0-408188CD58CE}"/>
              </a:ext>
            </a:extLst>
          </p:cNvPr>
          <p:cNvSpPr>
            <a:spLocks noGrp="1"/>
          </p:cNvSpPr>
          <p:nvPr>
            <p:ph type="body" sz="quarter" idx="15" hasCustomPrompt="1"/>
          </p:nvPr>
        </p:nvSpPr>
        <p:spPr>
          <a:xfrm>
            <a:off x="8509000" y="6262607"/>
            <a:ext cx="2973451" cy="119143"/>
          </a:xfrm>
        </p:spPr>
        <p:txBody>
          <a:bodyPr/>
          <a:lstStyle>
            <a:lvl1pPr algn="r">
              <a:defRPr sz="1200" b="1"/>
            </a:lvl1pPr>
          </a:lstStyle>
          <a:p>
            <a:pPr lvl="0"/>
            <a:r>
              <a:rPr lang="en-US" dirty="0"/>
              <a:t>Day Month Year</a:t>
            </a:r>
            <a:endParaRPr lang="en-AU" dirty="0"/>
          </a:p>
        </p:txBody>
      </p:sp>
    </p:spTree>
    <p:extLst>
      <p:ext uri="{BB962C8B-B14F-4D97-AF65-F5344CB8AC3E}">
        <p14:creationId xmlns:p14="http://schemas.microsoft.com/office/powerpoint/2010/main" val="34579729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light blue">
    <p:bg>
      <p:bgPr>
        <a:solidFill>
          <a:schemeClr val="bg2"/>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9EFB105B-3345-FC31-A22E-548D125800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75526" y="-4087"/>
            <a:ext cx="4815850" cy="5300483"/>
          </a:xfrm>
          <a:prstGeom prst="rect">
            <a:avLst/>
          </a:prstGeom>
        </p:spPr>
      </p:pic>
      <p:sp>
        <p:nvSpPr>
          <p:cNvPr id="2" name="Title 1">
            <a:extLst>
              <a:ext uri="{FF2B5EF4-FFF2-40B4-BE49-F238E27FC236}">
                <a16:creationId xmlns:a16="http://schemas.microsoft.com/office/drawing/2014/main" id="{14778A2B-6378-0EFB-D785-C42417BD5625}"/>
              </a:ext>
            </a:extLst>
          </p:cNvPr>
          <p:cNvSpPr>
            <a:spLocks noGrp="1"/>
          </p:cNvSpPr>
          <p:nvPr>
            <p:ph type="ctrTitle"/>
          </p:nvPr>
        </p:nvSpPr>
        <p:spPr>
          <a:xfrm>
            <a:off x="695324" y="1523466"/>
            <a:ext cx="5400675" cy="777875"/>
          </a:xfrm>
        </p:spPr>
        <p:txBody>
          <a:bodyPr anchor="t"/>
          <a:lstStyle>
            <a:lvl1pPr algn="l">
              <a:lnSpc>
                <a:spcPct val="90000"/>
              </a:lnSpc>
              <a:defRPr sz="40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F3D445DC-A119-1539-4ADC-A1E4CBE055C5}"/>
              </a:ext>
            </a:extLst>
          </p:cNvPr>
          <p:cNvSpPr>
            <a:spLocks noGrp="1"/>
          </p:cNvSpPr>
          <p:nvPr>
            <p:ph type="subTitle" idx="1"/>
          </p:nvPr>
        </p:nvSpPr>
        <p:spPr>
          <a:xfrm>
            <a:off x="695324" y="2734025"/>
            <a:ext cx="5400675" cy="777875"/>
          </a:xfrm>
        </p:spPr>
        <p:txBody>
          <a:bodyPr anchor="b"/>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pic>
        <p:nvPicPr>
          <p:cNvPr id="9" name="Graphic 8">
            <a:extLst>
              <a:ext uri="{FF2B5EF4-FFF2-40B4-BE49-F238E27FC236}">
                <a16:creationId xmlns:a16="http://schemas.microsoft.com/office/drawing/2014/main" id="{41F6AB33-867E-8716-4951-0EE8AC9E86C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5325" y="403049"/>
            <a:ext cx="2105025" cy="547649"/>
          </a:xfrm>
          <a:prstGeom prst="rect">
            <a:avLst/>
          </a:prstGeom>
        </p:spPr>
      </p:pic>
      <p:cxnSp>
        <p:nvCxnSpPr>
          <p:cNvPr id="12" name="Straight Connector 11">
            <a:extLst>
              <a:ext uri="{FF2B5EF4-FFF2-40B4-BE49-F238E27FC236}">
                <a16:creationId xmlns:a16="http://schemas.microsoft.com/office/drawing/2014/main" id="{03D7C565-43F5-1701-E221-9EB7A17F7271}"/>
              </a:ext>
            </a:extLst>
          </p:cNvPr>
          <p:cNvCxnSpPr/>
          <p:nvPr userDrawn="1"/>
        </p:nvCxnSpPr>
        <p:spPr>
          <a:xfrm>
            <a:off x="690563" y="3870957"/>
            <a:ext cx="566737"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53A008FC-CB41-C52F-EC22-5B02ABFAB189}"/>
              </a:ext>
            </a:extLst>
          </p:cNvPr>
          <p:cNvSpPr>
            <a:spLocks noGrp="1"/>
          </p:cNvSpPr>
          <p:nvPr>
            <p:ph type="body" sz="quarter" idx="10" hasCustomPrompt="1"/>
          </p:nvPr>
        </p:nvSpPr>
        <p:spPr>
          <a:xfrm>
            <a:off x="695325" y="4302893"/>
            <a:ext cx="4645025" cy="168350"/>
          </a:xfrm>
        </p:spPr>
        <p:txBody>
          <a:bodyPr/>
          <a:lstStyle>
            <a:lvl1pPr>
              <a:defRPr sz="1200" b="1"/>
            </a:lvl1pPr>
          </a:lstStyle>
          <a:p>
            <a:pPr lvl="0"/>
            <a:r>
              <a:rPr lang="en-US" dirty="0"/>
              <a:t>First name Last name</a:t>
            </a:r>
            <a:endParaRPr lang="en-AU" dirty="0"/>
          </a:p>
        </p:txBody>
      </p:sp>
      <p:sp>
        <p:nvSpPr>
          <p:cNvPr id="19" name="Text Placeholder 17">
            <a:extLst>
              <a:ext uri="{FF2B5EF4-FFF2-40B4-BE49-F238E27FC236}">
                <a16:creationId xmlns:a16="http://schemas.microsoft.com/office/drawing/2014/main" id="{86607125-3160-D75C-5D0F-A7E3C6E7F340}"/>
              </a:ext>
            </a:extLst>
          </p:cNvPr>
          <p:cNvSpPr>
            <a:spLocks noGrp="1"/>
          </p:cNvSpPr>
          <p:nvPr>
            <p:ph type="body" sz="quarter" idx="11" hasCustomPrompt="1"/>
          </p:nvPr>
        </p:nvSpPr>
        <p:spPr>
          <a:xfrm>
            <a:off x="695325" y="6107907"/>
            <a:ext cx="5400675" cy="302419"/>
          </a:xfrm>
        </p:spPr>
        <p:txBody>
          <a:bodyPr anchor="b"/>
          <a:lstStyle>
            <a:lvl1pPr>
              <a:spcBef>
                <a:spcPts val="0"/>
              </a:spcBef>
              <a:spcAft>
                <a:spcPts val="0"/>
              </a:spcAft>
              <a:defRPr sz="1000" b="0"/>
            </a:lvl1pPr>
          </a:lstStyle>
          <a:p>
            <a:pPr algn="l"/>
            <a:r>
              <a:rPr lang="en-US" sz="1000" dirty="0">
                <a:latin typeface="Arial" panose="020B0604020202020204" pitchFamily="34" charset="0"/>
              </a:rPr>
              <a:t>In-confidence presentation of main findings for Australian Children’s Commissioners</a:t>
            </a:r>
            <a:br>
              <a:rPr lang="en-US" sz="1000" dirty="0">
                <a:latin typeface="Arial" panose="020B0604020202020204" pitchFamily="34" charset="0"/>
              </a:rPr>
            </a:br>
            <a:r>
              <a:rPr lang="en-US" sz="1000" dirty="0">
                <a:latin typeface="Arial" panose="020B0604020202020204" pitchFamily="34" charset="0"/>
              </a:rPr>
              <a:t>(under embargo until 3 April 2023)</a:t>
            </a:r>
          </a:p>
        </p:txBody>
      </p:sp>
      <p:sp>
        <p:nvSpPr>
          <p:cNvPr id="23" name="Text Placeholder 17">
            <a:extLst>
              <a:ext uri="{FF2B5EF4-FFF2-40B4-BE49-F238E27FC236}">
                <a16:creationId xmlns:a16="http://schemas.microsoft.com/office/drawing/2014/main" id="{8D0FEE43-59F5-E148-157E-4888694FD65A}"/>
              </a:ext>
            </a:extLst>
          </p:cNvPr>
          <p:cNvSpPr>
            <a:spLocks noGrp="1"/>
          </p:cNvSpPr>
          <p:nvPr>
            <p:ph type="body" sz="quarter" idx="12" hasCustomPrompt="1"/>
          </p:nvPr>
        </p:nvSpPr>
        <p:spPr>
          <a:xfrm>
            <a:off x="983453" y="4592650"/>
            <a:ext cx="4249737" cy="132544"/>
          </a:xfrm>
        </p:spPr>
        <p:txBody>
          <a:bodyPr/>
          <a:lstStyle>
            <a:lvl1pPr>
              <a:defRPr sz="1200" b="0"/>
            </a:lvl1pPr>
          </a:lstStyle>
          <a:p>
            <a:pPr lvl="0"/>
            <a:r>
              <a:rPr lang="en-US" dirty="0"/>
              <a:t>email</a:t>
            </a:r>
            <a:endParaRPr lang="en-AU" dirty="0"/>
          </a:p>
        </p:txBody>
      </p:sp>
      <p:sp>
        <p:nvSpPr>
          <p:cNvPr id="25" name="Text Placeholder 17">
            <a:extLst>
              <a:ext uri="{FF2B5EF4-FFF2-40B4-BE49-F238E27FC236}">
                <a16:creationId xmlns:a16="http://schemas.microsoft.com/office/drawing/2014/main" id="{9EDA338E-086D-3F13-CCC9-24869E4FBD22}"/>
              </a:ext>
            </a:extLst>
          </p:cNvPr>
          <p:cNvSpPr>
            <a:spLocks noGrp="1"/>
          </p:cNvSpPr>
          <p:nvPr>
            <p:ph type="body" sz="quarter" idx="13" hasCustomPrompt="1"/>
          </p:nvPr>
        </p:nvSpPr>
        <p:spPr>
          <a:xfrm>
            <a:off x="983453" y="4840589"/>
            <a:ext cx="4249737" cy="132544"/>
          </a:xfrm>
        </p:spPr>
        <p:txBody>
          <a:bodyPr/>
          <a:lstStyle>
            <a:lvl1pPr>
              <a:defRPr sz="1200" b="0"/>
            </a:lvl1pPr>
          </a:lstStyle>
          <a:p>
            <a:pPr lvl="0"/>
            <a:r>
              <a:rPr lang="en-US" dirty="0"/>
              <a:t>0400 000 000</a:t>
            </a:r>
            <a:endParaRPr lang="en-AU" dirty="0"/>
          </a:p>
        </p:txBody>
      </p:sp>
      <p:sp>
        <p:nvSpPr>
          <p:cNvPr id="26" name="Text Placeholder 17">
            <a:extLst>
              <a:ext uri="{FF2B5EF4-FFF2-40B4-BE49-F238E27FC236}">
                <a16:creationId xmlns:a16="http://schemas.microsoft.com/office/drawing/2014/main" id="{DDBB4BDF-D72E-FE1B-6307-1647FEBE4E80}"/>
              </a:ext>
            </a:extLst>
          </p:cNvPr>
          <p:cNvSpPr>
            <a:spLocks noGrp="1"/>
          </p:cNvSpPr>
          <p:nvPr>
            <p:ph type="body" sz="quarter" idx="14" hasCustomPrompt="1"/>
          </p:nvPr>
        </p:nvSpPr>
        <p:spPr>
          <a:xfrm>
            <a:off x="695325" y="5212221"/>
            <a:ext cx="5400675" cy="302419"/>
          </a:xfrm>
        </p:spPr>
        <p:txBody>
          <a:bodyPr anchor="t"/>
          <a:lstStyle>
            <a:lvl1pPr>
              <a:spcBef>
                <a:spcPts val="0"/>
              </a:spcBef>
              <a:spcAft>
                <a:spcPts val="0"/>
              </a:spcAft>
              <a:defRPr sz="1000" b="0"/>
            </a:lvl1pPr>
          </a:lstStyle>
          <a:p>
            <a:pPr algn="l"/>
            <a:r>
              <a:rPr lang="en-US" sz="1000" dirty="0">
                <a:latin typeface="Arial" panose="020B0604020202020204" pitchFamily="34" charset="0"/>
              </a:rPr>
              <a:t>Professor of Law and Public Health, Australian Centre for Health Law Research, QUT</a:t>
            </a:r>
          </a:p>
          <a:p>
            <a:pPr algn="l"/>
            <a:r>
              <a:rPr lang="en-US" sz="1000" dirty="0">
                <a:latin typeface="Arial" panose="020B0604020202020204" pitchFamily="34" charset="0"/>
              </a:rPr>
              <a:t>Adjunct Professor, Johns Hopkins University, Bloomberg School of Public Health</a:t>
            </a:r>
          </a:p>
          <a:p>
            <a:pPr algn="l"/>
            <a:r>
              <a:rPr lang="en-US" sz="1000" dirty="0">
                <a:latin typeface="Arial" panose="020B0604020202020204" pitchFamily="34" charset="0"/>
              </a:rPr>
              <a:t>Lead Investigator, Australian Child Maltreatment Study</a:t>
            </a:r>
          </a:p>
        </p:txBody>
      </p:sp>
      <p:sp>
        <p:nvSpPr>
          <p:cNvPr id="28" name="Text Placeholder 17">
            <a:extLst>
              <a:ext uri="{FF2B5EF4-FFF2-40B4-BE49-F238E27FC236}">
                <a16:creationId xmlns:a16="http://schemas.microsoft.com/office/drawing/2014/main" id="{BABBD1A0-3DF1-1205-ACD0-408188CD58CE}"/>
              </a:ext>
            </a:extLst>
          </p:cNvPr>
          <p:cNvSpPr>
            <a:spLocks noGrp="1"/>
          </p:cNvSpPr>
          <p:nvPr>
            <p:ph type="body" sz="quarter" idx="15" hasCustomPrompt="1"/>
          </p:nvPr>
        </p:nvSpPr>
        <p:spPr>
          <a:xfrm>
            <a:off x="8509000" y="6262607"/>
            <a:ext cx="2973451" cy="119143"/>
          </a:xfrm>
        </p:spPr>
        <p:txBody>
          <a:bodyPr/>
          <a:lstStyle>
            <a:lvl1pPr algn="r">
              <a:defRPr sz="1200" b="1"/>
            </a:lvl1pPr>
          </a:lstStyle>
          <a:p>
            <a:pPr lvl="0"/>
            <a:r>
              <a:rPr lang="en-US" dirty="0"/>
              <a:t>Day Month Year</a:t>
            </a:r>
            <a:endParaRPr lang="en-AU" dirty="0"/>
          </a:p>
        </p:txBody>
      </p:sp>
    </p:spTree>
    <p:extLst>
      <p:ext uri="{BB962C8B-B14F-4D97-AF65-F5344CB8AC3E}">
        <p14:creationId xmlns:p14="http://schemas.microsoft.com/office/powerpoint/2010/main" val="21569587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navy">
    <p:bg>
      <p:bgPr>
        <a:solidFill>
          <a:schemeClr val="tx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9EFB105B-3345-FC31-A22E-548D12580081}"/>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375526" y="-4087"/>
            <a:ext cx="4815850" cy="5300483"/>
          </a:xfrm>
          <a:prstGeom prst="rect">
            <a:avLst/>
          </a:prstGeom>
        </p:spPr>
      </p:pic>
      <p:sp>
        <p:nvSpPr>
          <p:cNvPr id="2" name="Title 1">
            <a:extLst>
              <a:ext uri="{FF2B5EF4-FFF2-40B4-BE49-F238E27FC236}">
                <a16:creationId xmlns:a16="http://schemas.microsoft.com/office/drawing/2014/main" id="{14778A2B-6378-0EFB-D785-C42417BD5625}"/>
              </a:ext>
            </a:extLst>
          </p:cNvPr>
          <p:cNvSpPr>
            <a:spLocks noGrp="1"/>
          </p:cNvSpPr>
          <p:nvPr>
            <p:ph type="ctrTitle"/>
          </p:nvPr>
        </p:nvSpPr>
        <p:spPr>
          <a:xfrm>
            <a:off x="695324" y="1523466"/>
            <a:ext cx="5400675" cy="777875"/>
          </a:xfrm>
        </p:spPr>
        <p:txBody>
          <a:bodyPr anchor="t"/>
          <a:lstStyle>
            <a:lvl1pPr algn="l">
              <a:lnSpc>
                <a:spcPct val="90000"/>
              </a:lnSpc>
              <a:defRPr sz="4000">
                <a:solidFill>
                  <a:schemeClr val="bg1"/>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F3D445DC-A119-1539-4ADC-A1E4CBE055C5}"/>
              </a:ext>
            </a:extLst>
          </p:cNvPr>
          <p:cNvSpPr>
            <a:spLocks noGrp="1"/>
          </p:cNvSpPr>
          <p:nvPr>
            <p:ph type="subTitle" idx="1"/>
          </p:nvPr>
        </p:nvSpPr>
        <p:spPr>
          <a:xfrm>
            <a:off x="695324" y="2734025"/>
            <a:ext cx="5400675" cy="777875"/>
          </a:xfrm>
        </p:spPr>
        <p:txBody>
          <a:bodyPr anchor="b"/>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pic>
        <p:nvPicPr>
          <p:cNvPr id="9" name="Graphic 8">
            <a:extLst>
              <a:ext uri="{FF2B5EF4-FFF2-40B4-BE49-F238E27FC236}">
                <a16:creationId xmlns:a16="http://schemas.microsoft.com/office/drawing/2014/main" id="{41F6AB33-867E-8716-4951-0EE8AC9E86C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5325" y="403049"/>
            <a:ext cx="2105025" cy="547649"/>
          </a:xfrm>
          <a:prstGeom prst="rect">
            <a:avLst/>
          </a:prstGeom>
        </p:spPr>
      </p:pic>
      <p:cxnSp>
        <p:nvCxnSpPr>
          <p:cNvPr id="12" name="Straight Connector 11">
            <a:extLst>
              <a:ext uri="{FF2B5EF4-FFF2-40B4-BE49-F238E27FC236}">
                <a16:creationId xmlns:a16="http://schemas.microsoft.com/office/drawing/2014/main" id="{03D7C565-43F5-1701-E221-9EB7A17F7271}"/>
              </a:ext>
            </a:extLst>
          </p:cNvPr>
          <p:cNvCxnSpPr/>
          <p:nvPr userDrawn="1"/>
        </p:nvCxnSpPr>
        <p:spPr>
          <a:xfrm>
            <a:off x="690563" y="3870957"/>
            <a:ext cx="566737"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53A008FC-CB41-C52F-EC22-5B02ABFAB189}"/>
              </a:ext>
            </a:extLst>
          </p:cNvPr>
          <p:cNvSpPr>
            <a:spLocks noGrp="1"/>
          </p:cNvSpPr>
          <p:nvPr>
            <p:ph type="body" sz="quarter" idx="10" hasCustomPrompt="1"/>
          </p:nvPr>
        </p:nvSpPr>
        <p:spPr>
          <a:xfrm>
            <a:off x="695325" y="4302893"/>
            <a:ext cx="4645025" cy="168350"/>
          </a:xfrm>
        </p:spPr>
        <p:txBody>
          <a:bodyPr/>
          <a:lstStyle>
            <a:lvl1pPr>
              <a:defRPr sz="1200" b="1">
                <a:solidFill>
                  <a:schemeClr val="bg1"/>
                </a:solidFill>
              </a:defRPr>
            </a:lvl1pPr>
          </a:lstStyle>
          <a:p>
            <a:pPr lvl="0"/>
            <a:r>
              <a:rPr lang="en-US" dirty="0"/>
              <a:t>First name Last name</a:t>
            </a:r>
            <a:endParaRPr lang="en-AU" dirty="0"/>
          </a:p>
        </p:txBody>
      </p:sp>
      <p:sp>
        <p:nvSpPr>
          <p:cNvPr id="19" name="Text Placeholder 17">
            <a:extLst>
              <a:ext uri="{FF2B5EF4-FFF2-40B4-BE49-F238E27FC236}">
                <a16:creationId xmlns:a16="http://schemas.microsoft.com/office/drawing/2014/main" id="{86607125-3160-D75C-5D0F-A7E3C6E7F340}"/>
              </a:ext>
            </a:extLst>
          </p:cNvPr>
          <p:cNvSpPr>
            <a:spLocks noGrp="1"/>
          </p:cNvSpPr>
          <p:nvPr>
            <p:ph type="body" sz="quarter" idx="11" hasCustomPrompt="1"/>
          </p:nvPr>
        </p:nvSpPr>
        <p:spPr>
          <a:xfrm>
            <a:off x="695325" y="6107907"/>
            <a:ext cx="5400675" cy="302419"/>
          </a:xfrm>
        </p:spPr>
        <p:txBody>
          <a:bodyPr anchor="b"/>
          <a:lstStyle>
            <a:lvl1pPr>
              <a:spcBef>
                <a:spcPts val="0"/>
              </a:spcBef>
              <a:spcAft>
                <a:spcPts val="0"/>
              </a:spcAft>
              <a:defRPr sz="1000" b="0">
                <a:solidFill>
                  <a:schemeClr val="bg1"/>
                </a:solidFill>
              </a:defRPr>
            </a:lvl1pPr>
          </a:lstStyle>
          <a:p>
            <a:pPr algn="l"/>
            <a:r>
              <a:rPr lang="en-US" sz="1000" dirty="0">
                <a:latin typeface="Arial" panose="020B0604020202020204" pitchFamily="34" charset="0"/>
              </a:rPr>
              <a:t>In-confidence presentation of main findings for Australian Children’s Commissioners</a:t>
            </a:r>
            <a:br>
              <a:rPr lang="en-US" sz="1000" dirty="0">
                <a:latin typeface="Arial" panose="020B0604020202020204" pitchFamily="34" charset="0"/>
              </a:rPr>
            </a:br>
            <a:r>
              <a:rPr lang="en-US" sz="1000" dirty="0">
                <a:latin typeface="Arial" panose="020B0604020202020204" pitchFamily="34" charset="0"/>
              </a:rPr>
              <a:t>(under embargo until 3 April 2023)</a:t>
            </a:r>
          </a:p>
        </p:txBody>
      </p:sp>
      <p:sp>
        <p:nvSpPr>
          <p:cNvPr id="23" name="Text Placeholder 17">
            <a:extLst>
              <a:ext uri="{FF2B5EF4-FFF2-40B4-BE49-F238E27FC236}">
                <a16:creationId xmlns:a16="http://schemas.microsoft.com/office/drawing/2014/main" id="{8D0FEE43-59F5-E148-157E-4888694FD65A}"/>
              </a:ext>
            </a:extLst>
          </p:cNvPr>
          <p:cNvSpPr>
            <a:spLocks noGrp="1"/>
          </p:cNvSpPr>
          <p:nvPr>
            <p:ph type="body" sz="quarter" idx="12" hasCustomPrompt="1"/>
          </p:nvPr>
        </p:nvSpPr>
        <p:spPr>
          <a:xfrm>
            <a:off x="983453" y="4592650"/>
            <a:ext cx="4249737" cy="132544"/>
          </a:xfrm>
        </p:spPr>
        <p:txBody>
          <a:bodyPr/>
          <a:lstStyle>
            <a:lvl1pPr>
              <a:defRPr sz="1200" b="0">
                <a:solidFill>
                  <a:schemeClr val="bg1"/>
                </a:solidFill>
              </a:defRPr>
            </a:lvl1pPr>
          </a:lstStyle>
          <a:p>
            <a:pPr lvl="0"/>
            <a:r>
              <a:rPr lang="en-US" dirty="0"/>
              <a:t>email</a:t>
            </a:r>
            <a:endParaRPr lang="en-AU" dirty="0"/>
          </a:p>
        </p:txBody>
      </p:sp>
      <p:sp>
        <p:nvSpPr>
          <p:cNvPr id="25" name="Text Placeholder 17">
            <a:extLst>
              <a:ext uri="{FF2B5EF4-FFF2-40B4-BE49-F238E27FC236}">
                <a16:creationId xmlns:a16="http://schemas.microsoft.com/office/drawing/2014/main" id="{9EDA338E-086D-3F13-CCC9-24869E4FBD22}"/>
              </a:ext>
            </a:extLst>
          </p:cNvPr>
          <p:cNvSpPr>
            <a:spLocks noGrp="1"/>
          </p:cNvSpPr>
          <p:nvPr>
            <p:ph type="body" sz="quarter" idx="13" hasCustomPrompt="1"/>
          </p:nvPr>
        </p:nvSpPr>
        <p:spPr>
          <a:xfrm>
            <a:off x="983453" y="4840589"/>
            <a:ext cx="4249737" cy="132544"/>
          </a:xfrm>
        </p:spPr>
        <p:txBody>
          <a:bodyPr/>
          <a:lstStyle>
            <a:lvl1pPr>
              <a:defRPr sz="1200" b="0">
                <a:solidFill>
                  <a:schemeClr val="bg1"/>
                </a:solidFill>
              </a:defRPr>
            </a:lvl1pPr>
          </a:lstStyle>
          <a:p>
            <a:pPr lvl="0"/>
            <a:r>
              <a:rPr lang="en-US" dirty="0"/>
              <a:t>0400 000 000</a:t>
            </a:r>
            <a:endParaRPr lang="en-AU" dirty="0"/>
          </a:p>
        </p:txBody>
      </p:sp>
      <p:sp>
        <p:nvSpPr>
          <p:cNvPr id="26" name="Text Placeholder 17">
            <a:extLst>
              <a:ext uri="{FF2B5EF4-FFF2-40B4-BE49-F238E27FC236}">
                <a16:creationId xmlns:a16="http://schemas.microsoft.com/office/drawing/2014/main" id="{DDBB4BDF-D72E-FE1B-6307-1647FEBE4E80}"/>
              </a:ext>
            </a:extLst>
          </p:cNvPr>
          <p:cNvSpPr>
            <a:spLocks noGrp="1"/>
          </p:cNvSpPr>
          <p:nvPr>
            <p:ph type="body" sz="quarter" idx="14" hasCustomPrompt="1"/>
          </p:nvPr>
        </p:nvSpPr>
        <p:spPr>
          <a:xfrm>
            <a:off x="695325" y="5212221"/>
            <a:ext cx="5400675" cy="302419"/>
          </a:xfrm>
        </p:spPr>
        <p:txBody>
          <a:bodyPr anchor="t"/>
          <a:lstStyle>
            <a:lvl1pPr>
              <a:spcBef>
                <a:spcPts val="0"/>
              </a:spcBef>
              <a:spcAft>
                <a:spcPts val="0"/>
              </a:spcAft>
              <a:defRPr sz="1000" b="0">
                <a:solidFill>
                  <a:schemeClr val="bg1"/>
                </a:solidFill>
              </a:defRPr>
            </a:lvl1pPr>
          </a:lstStyle>
          <a:p>
            <a:pPr algn="l"/>
            <a:r>
              <a:rPr lang="en-US" sz="1000" dirty="0">
                <a:latin typeface="Arial" panose="020B0604020202020204" pitchFamily="34" charset="0"/>
              </a:rPr>
              <a:t>Professor of Law and Public Health, Australian Centre for Health Law Research, QUT</a:t>
            </a:r>
          </a:p>
          <a:p>
            <a:pPr algn="l"/>
            <a:r>
              <a:rPr lang="en-US" sz="1000" dirty="0">
                <a:latin typeface="Arial" panose="020B0604020202020204" pitchFamily="34" charset="0"/>
              </a:rPr>
              <a:t>Adjunct Professor, Johns Hopkins University, Bloomberg School of Public Health</a:t>
            </a:r>
          </a:p>
          <a:p>
            <a:pPr algn="l"/>
            <a:r>
              <a:rPr lang="en-US" sz="1000" dirty="0">
                <a:latin typeface="Arial" panose="020B0604020202020204" pitchFamily="34" charset="0"/>
              </a:rPr>
              <a:t>Lead Investigator, Australian Child Maltreatment Study</a:t>
            </a:r>
          </a:p>
        </p:txBody>
      </p:sp>
      <p:sp>
        <p:nvSpPr>
          <p:cNvPr id="28" name="Text Placeholder 17">
            <a:extLst>
              <a:ext uri="{FF2B5EF4-FFF2-40B4-BE49-F238E27FC236}">
                <a16:creationId xmlns:a16="http://schemas.microsoft.com/office/drawing/2014/main" id="{BABBD1A0-3DF1-1205-ACD0-408188CD58CE}"/>
              </a:ext>
            </a:extLst>
          </p:cNvPr>
          <p:cNvSpPr>
            <a:spLocks noGrp="1"/>
          </p:cNvSpPr>
          <p:nvPr>
            <p:ph type="body" sz="quarter" idx="15" hasCustomPrompt="1"/>
          </p:nvPr>
        </p:nvSpPr>
        <p:spPr>
          <a:xfrm>
            <a:off x="8509000" y="6262607"/>
            <a:ext cx="2973451" cy="119143"/>
          </a:xfrm>
        </p:spPr>
        <p:txBody>
          <a:bodyPr/>
          <a:lstStyle>
            <a:lvl1pPr algn="r">
              <a:defRPr sz="1200" b="1">
                <a:solidFill>
                  <a:schemeClr val="bg1"/>
                </a:solidFill>
              </a:defRPr>
            </a:lvl1pPr>
          </a:lstStyle>
          <a:p>
            <a:pPr lvl="0"/>
            <a:r>
              <a:rPr lang="en-US" dirty="0"/>
              <a:t>Day Month Year</a:t>
            </a:r>
            <a:endParaRPr lang="en-AU" dirty="0"/>
          </a:p>
        </p:txBody>
      </p:sp>
    </p:spTree>
    <p:extLst>
      <p:ext uri="{BB962C8B-B14F-4D97-AF65-F5344CB8AC3E}">
        <p14:creationId xmlns:p14="http://schemas.microsoft.com/office/powerpoint/2010/main" val="26007087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451B-CF6C-16B0-0234-D0338E2FA69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F384A60-EF67-F263-6507-C4ACCD65C4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D2E13B52-340F-C0B9-B4EF-520414D2EE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02D7DCF-1956-1EE1-F586-10C47A7A81AA}"/>
              </a:ext>
            </a:extLst>
          </p:cNvPr>
          <p:cNvSpPr>
            <a:spLocks noGrp="1"/>
          </p:cNvSpPr>
          <p:nvPr>
            <p:ph type="dt" sz="half" idx="10"/>
          </p:nvPr>
        </p:nvSpPr>
        <p:spPr/>
        <p:txBody>
          <a:bodyPr/>
          <a:lstStyle/>
          <a:p>
            <a:fld id="{A2233B31-EE35-4659-8001-10585B8845F7}" type="datetimeFigureOut">
              <a:rPr lang="en-AU" smtClean="0"/>
              <a:t>23/3/2026</a:t>
            </a:fld>
            <a:endParaRPr lang="en-AU"/>
          </a:p>
        </p:txBody>
      </p:sp>
      <p:sp>
        <p:nvSpPr>
          <p:cNvPr id="6" name="Footer Placeholder 5">
            <a:extLst>
              <a:ext uri="{FF2B5EF4-FFF2-40B4-BE49-F238E27FC236}">
                <a16:creationId xmlns:a16="http://schemas.microsoft.com/office/drawing/2014/main" id="{A49F7206-CAE2-2459-AA2F-120545A284E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88AAA2B-5EA7-3E69-002A-01413A6F2200}"/>
              </a:ext>
            </a:extLst>
          </p:cNvPr>
          <p:cNvSpPr>
            <a:spLocks noGrp="1"/>
          </p:cNvSpPr>
          <p:nvPr>
            <p:ph type="sldNum" sz="quarter" idx="12"/>
          </p:nvPr>
        </p:nvSpPr>
        <p:spPr/>
        <p:txBody>
          <a:bodyPr/>
          <a:lstStyle/>
          <a:p>
            <a:fld id="{1DD0C6D9-A66D-4E80-AD55-6081DBB239DD}" type="slidenum">
              <a:rPr lang="en-AU" smtClean="0"/>
              <a:t>‹#›</a:t>
            </a:fld>
            <a:endParaRPr lang="en-AU"/>
          </a:p>
        </p:txBody>
      </p:sp>
    </p:spTree>
    <p:extLst>
      <p:ext uri="{BB962C8B-B14F-4D97-AF65-F5344CB8AC3E}">
        <p14:creationId xmlns:p14="http://schemas.microsoft.com/office/powerpoint/2010/main" val="352131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light blu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78A2B-6378-0EFB-D785-C42417BD5625}"/>
              </a:ext>
            </a:extLst>
          </p:cNvPr>
          <p:cNvSpPr>
            <a:spLocks noGrp="1"/>
          </p:cNvSpPr>
          <p:nvPr>
            <p:ph type="ctrTitle" hasCustomPrompt="1"/>
          </p:nvPr>
        </p:nvSpPr>
        <p:spPr>
          <a:xfrm>
            <a:off x="728444" y="2484643"/>
            <a:ext cx="6123206" cy="2615995"/>
          </a:xfrm>
        </p:spPr>
        <p:txBody>
          <a:bodyPr anchor="t"/>
          <a:lstStyle>
            <a:lvl1pPr algn="l">
              <a:defRPr sz="4000">
                <a:solidFill>
                  <a:schemeClr val="tx1"/>
                </a:solidFill>
              </a:defRPr>
            </a:lvl1pPr>
          </a:lstStyle>
          <a:p>
            <a:r>
              <a:rPr lang="en-US" dirty="0"/>
              <a:t>Title to go here over a few lines</a:t>
            </a:r>
            <a:endParaRPr lang="en-AU" dirty="0"/>
          </a:p>
        </p:txBody>
      </p:sp>
      <p:sp>
        <p:nvSpPr>
          <p:cNvPr id="3" name="Subtitle 2">
            <a:extLst>
              <a:ext uri="{FF2B5EF4-FFF2-40B4-BE49-F238E27FC236}">
                <a16:creationId xmlns:a16="http://schemas.microsoft.com/office/drawing/2014/main" id="{F3D445DC-A119-1539-4ADC-A1E4CBE055C5}"/>
              </a:ext>
            </a:extLst>
          </p:cNvPr>
          <p:cNvSpPr>
            <a:spLocks noGrp="1"/>
          </p:cNvSpPr>
          <p:nvPr>
            <p:ph type="subTitle" idx="1" hasCustomPrompt="1"/>
          </p:nvPr>
        </p:nvSpPr>
        <p:spPr>
          <a:xfrm>
            <a:off x="728444" y="1438481"/>
            <a:ext cx="1263869" cy="444860"/>
          </a:xfrm>
        </p:spPr>
        <p:txBody>
          <a:bodyPr anchor="t"/>
          <a:lstStyle>
            <a:lvl1pPr marL="0" indent="0" algn="l">
              <a:buNone/>
              <a:defRPr sz="40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endParaRPr lang="en-AU" dirty="0"/>
          </a:p>
        </p:txBody>
      </p:sp>
      <p:pic>
        <p:nvPicPr>
          <p:cNvPr id="5" name="Graphic 4">
            <a:extLst>
              <a:ext uri="{FF2B5EF4-FFF2-40B4-BE49-F238E27FC236}">
                <a16:creationId xmlns:a16="http://schemas.microsoft.com/office/drawing/2014/main" id="{B03AF68B-9B5B-B66A-43ED-AEAE4DB6B7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5325" y="6146800"/>
            <a:ext cx="1659731" cy="431800"/>
          </a:xfrm>
          <a:prstGeom prst="rect">
            <a:avLst/>
          </a:prstGeom>
        </p:spPr>
      </p:pic>
      <p:cxnSp>
        <p:nvCxnSpPr>
          <p:cNvPr id="10" name="Straight Connector 9">
            <a:extLst>
              <a:ext uri="{FF2B5EF4-FFF2-40B4-BE49-F238E27FC236}">
                <a16:creationId xmlns:a16="http://schemas.microsoft.com/office/drawing/2014/main" id="{3B456AFB-1ABD-4856-2053-2F1A18B9AB02}"/>
              </a:ext>
            </a:extLst>
          </p:cNvPr>
          <p:cNvCxnSpPr>
            <a:cxnSpLocks/>
          </p:cNvCxnSpPr>
          <p:nvPr userDrawn="1"/>
        </p:nvCxnSpPr>
        <p:spPr>
          <a:xfrm>
            <a:off x="690562" y="2139900"/>
            <a:ext cx="6161088"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Background pattern&#10;&#10;Description automatically generated">
            <a:extLst>
              <a:ext uri="{FF2B5EF4-FFF2-40B4-BE49-F238E27FC236}">
                <a16:creationId xmlns:a16="http://schemas.microsoft.com/office/drawing/2014/main" id="{E510942F-C50D-E174-D5BB-7C5F71436B5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76150" y="1561604"/>
            <a:ext cx="4815850" cy="5300483"/>
          </a:xfrm>
          <a:prstGeom prst="rect">
            <a:avLst/>
          </a:prstGeom>
        </p:spPr>
      </p:pic>
    </p:spTree>
    <p:extLst>
      <p:ext uri="{BB962C8B-B14F-4D97-AF65-F5344CB8AC3E}">
        <p14:creationId xmlns:p14="http://schemas.microsoft.com/office/powerpoint/2010/main" val="2477690938"/>
      </p:ext>
    </p:extLst>
  </p:cSld>
  <p:clrMapOvr>
    <a:masterClrMapping/>
  </p:clrMapOvr>
  <p:extLst>
    <p:ext uri="{DCECCB84-F9BA-43D5-87BE-67443E8EF086}">
      <p15:sldGuideLst xmlns:p15="http://schemas.microsoft.com/office/powerpoint/2012/main">
        <p15:guide id="1" orient="horz" pos="2704">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 nav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78A2B-6378-0EFB-D785-C42417BD5625}"/>
              </a:ext>
            </a:extLst>
          </p:cNvPr>
          <p:cNvSpPr>
            <a:spLocks noGrp="1"/>
          </p:cNvSpPr>
          <p:nvPr>
            <p:ph type="ctrTitle" hasCustomPrompt="1"/>
          </p:nvPr>
        </p:nvSpPr>
        <p:spPr>
          <a:xfrm>
            <a:off x="728444" y="2484643"/>
            <a:ext cx="6123206" cy="2615995"/>
          </a:xfrm>
        </p:spPr>
        <p:txBody>
          <a:bodyPr anchor="t"/>
          <a:lstStyle>
            <a:lvl1pPr algn="l">
              <a:defRPr sz="4000">
                <a:solidFill>
                  <a:schemeClr val="bg1"/>
                </a:solidFill>
              </a:defRPr>
            </a:lvl1pPr>
          </a:lstStyle>
          <a:p>
            <a:r>
              <a:rPr lang="en-US" dirty="0"/>
              <a:t>Title to go here over a few lines</a:t>
            </a:r>
            <a:endParaRPr lang="en-AU" dirty="0"/>
          </a:p>
        </p:txBody>
      </p:sp>
      <p:sp>
        <p:nvSpPr>
          <p:cNvPr id="3" name="Subtitle 2">
            <a:extLst>
              <a:ext uri="{FF2B5EF4-FFF2-40B4-BE49-F238E27FC236}">
                <a16:creationId xmlns:a16="http://schemas.microsoft.com/office/drawing/2014/main" id="{F3D445DC-A119-1539-4ADC-A1E4CBE055C5}"/>
              </a:ext>
            </a:extLst>
          </p:cNvPr>
          <p:cNvSpPr>
            <a:spLocks noGrp="1"/>
          </p:cNvSpPr>
          <p:nvPr>
            <p:ph type="subTitle" idx="1" hasCustomPrompt="1"/>
          </p:nvPr>
        </p:nvSpPr>
        <p:spPr>
          <a:xfrm>
            <a:off x="728444" y="1438481"/>
            <a:ext cx="1263869" cy="444860"/>
          </a:xfrm>
        </p:spPr>
        <p:txBody>
          <a:bodyPr anchor="t"/>
          <a:lstStyle>
            <a:lvl1pPr marL="0" indent="0" algn="l">
              <a:buNone/>
              <a:defRPr sz="4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endParaRPr lang="en-AU" dirty="0"/>
          </a:p>
        </p:txBody>
      </p:sp>
      <p:cxnSp>
        <p:nvCxnSpPr>
          <p:cNvPr id="12" name="Straight Connector 11">
            <a:extLst>
              <a:ext uri="{FF2B5EF4-FFF2-40B4-BE49-F238E27FC236}">
                <a16:creationId xmlns:a16="http://schemas.microsoft.com/office/drawing/2014/main" id="{03D7C565-43F5-1701-E221-9EB7A17F7271}"/>
              </a:ext>
            </a:extLst>
          </p:cNvPr>
          <p:cNvCxnSpPr/>
          <p:nvPr userDrawn="1"/>
        </p:nvCxnSpPr>
        <p:spPr>
          <a:xfrm>
            <a:off x="690563" y="3870957"/>
            <a:ext cx="566737"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B03AF68B-9B5B-B66A-43ED-AEAE4DB6B7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5325" y="6146800"/>
            <a:ext cx="1659731" cy="431800"/>
          </a:xfrm>
          <a:prstGeom prst="rect">
            <a:avLst/>
          </a:prstGeom>
        </p:spPr>
      </p:pic>
      <p:cxnSp>
        <p:nvCxnSpPr>
          <p:cNvPr id="10" name="Straight Connector 9">
            <a:extLst>
              <a:ext uri="{FF2B5EF4-FFF2-40B4-BE49-F238E27FC236}">
                <a16:creationId xmlns:a16="http://schemas.microsoft.com/office/drawing/2014/main" id="{3B456AFB-1ABD-4856-2053-2F1A18B9AB02}"/>
              </a:ext>
            </a:extLst>
          </p:cNvPr>
          <p:cNvCxnSpPr>
            <a:cxnSpLocks/>
          </p:cNvCxnSpPr>
          <p:nvPr userDrawn="1"/>
        </p:nvCxnSpPr>
        <p:spPr>
          <a:xfrm>
            <a:off x="690562" y="2139900"/>
            <a:ext cx="6161088" cy="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Background pattern&#10;&#10;Description automatically generated">
            <a:extLst>
              <a:ext uri="{FF2B5EF4-FFF2-40B4-BE49-F238E27FC236}">
                <a16:creationId xmlns:a16="http://schemas.microsoft.com/office/drawing/2014/main" id="{779CA7AA-CE25-307C-6F4E-1C0CE188A61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76150" y="1557517"/>
            <a:ext cx="4815850" cy="5300483"/>
          </a:xfrm>
          <a:prstGeom prst="rect">
            <a:avLst/>
          </a:prstGeom>
        </p:spPr>
      </p:pic>
    </p:spTree>
    <p:extLst>
      <p:ext uri="{BB962C8B-B14F-4D97-AF65-F5344CB8AC3E}">
        <p14:creationId xmlns:p14="http://schemas.microsoft.com/office/powerpoint/2010/main" val="27200854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744FE-76BF-F979-31C6-7ED907BB6BF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0A33FF3-2C66-F5E6-162E-5E249DAB06F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C084E294-E51B-85B2-6AE7-5A96138BAE5F}"/>
              </a:ext>
            </a:extLst>
          </p:cNvPr>
          <p:cNvSpPr>
            <a:spLocks noGrp="1"/>
          </p:cNvSpPr>
          <p:nvPr>
            <p:ph type="dt" sz="half" idx="10"/>
          </p:nvPr>
        </p:nvSpPr>
        <p:spPr/>
        <p:txBody>
          <a:bodyPr/>
          <a:lstStyle/>
          <a:p>
            <a:endParaRPr lang="en-AU" dirty="0"/>
          </a:p>
        </p:txBody>
      </p:sp>
      <p:sp>
        <p:nvSpPr>
          <p:cNvPr id="5" name="Footer Placeholder 4">
            <a:extLst>
              <a:ext uri="{FF2B5EF4-FFF2-40B4-BE49-F238E27FC236}">
                <a16:creationId xmlns:a16="http://schemas.microsoft.com/office/drawing/2014/main" id="{F279E3EA-26CA-6188-1B3D-C52AB02F78F4}"/>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5BE41C74-0839-DA4E-0B8D-3F37220ECA54}"/>
              </a:ext>
            </a:extLst>
          </p:cNvPr>
          <p:cNvSpPr>
            <a:spLocks noGrp="1"/>
          </p:cNvSpPr>
          <p:nvPr>
            <p:ph type="sldNum" sz="quarter" idx="12"/>
          </p:nvPr>
        </p:nvSpPr>
        <p:spPr/>
        <p:txBody>
          <a:bodyPr/>
          <a:lstStyle/>
          <a:p>
            <a:fld id="{BE0E8838-D0CA-41E6-A107-F9652B9359AB}" type="slidenum">
              <a:rPr lang="en-AU" smtClean="0"/>
              <a:t>‹#›</a:t>
            </a:fld>
            <a:endParaRPr lang="en-AU" dirty="0"/>
          </a:p>
        </p:txBody>
      </p:sp>
      <p:sp>
        <p:nvSpPr>
          <p:cNvPr id="8" name="Text Placeholder 7">
            <a:extLst>
              <a:ext uri="{FF2B5EF4-FFF2-40B4-BE49-F238E27FC236}">
                <a16:creationId xmlns:a16="http://schemas.microsoft.com/office/drawing/2014/main" id="{D32DBA07-1840-A301-7A25-0F112410FE20}"/>
              </a:ext>
            </a:extLst>
          </p:cNvPr>
          <p:cNvSpPr>
            <a:spLocks noGrp="1"/>
          </p:cNvSpPr>
          <p:nvPr>
            <p:ph type="body" sz="quarter" idx="13" hasCustomPrompt="1"/>
          </p:nvPr>
        </p:nvSpPr>
        <p:spPr>
          <a:xfrm>
            <a:off x="695325" y="1520825"/>
            <a:ext cx="9504363" cy="215900"/>
          </a:xfrm>
        </p:spPr>
        <p:txBody>
          <a:bodyPr/>
          <a:lstStyle>
            <a:lvl1pPr>
              <a:lnSpc>
                <a:spcPct val="100000"/>
              </a:lnSpc>
              <a:defRPr sz="1600" b="1"/>
            </a:lvl1pPr>
          </a:lstStyle>
          <a:p>
            <a:pPr lvl="0"/>
            <a:r>
              <a:rPr lang="en-US" dirty="0"/>
              <a:t>Subheading to go here</a:t>
            </a:r>
            <a:endParaRPr lang="en-AU" dirty="0"/>
          </a:p>
        </p:txBody>
      </p:sp>
    </p:spTree>
    <p:extLst>
      <p:ext uri="{BB962C8B-B14F-4D97-AF65-F5344CB8AC3E}">
        <p14:creationId xmlns:p14="http://schemas.microsoft.com/office/powerpoint/2010/main" val="2783810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light blu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744FE-76BF-F979-31C6-7ED907BB6BF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0A33FF3-2C66-F5E6-162E-5E249DAB06F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C084E294-E51B-85B2-6AE7-5A96138BAE5F}"/>
              </a:ext>
            </a:extLst>
          </p:cNvPr>
          <p:cNvSpPr>
            <a:spLocks noGrp="1"/>
          </p:cNvSpPr>
          <p:nvPr>
            <p:ph type="dt" sz="half" idx="10"/>
          </p:nvPr>
        </p:nvSpPr>
        <p:spPr/>
        <p:txBody>
          <a:bodyPr/>
          <a:lstStyle/>
          <a:p>
            <a:endParaRPr lang="en-AU" dirty="0"/>
          </a:p>
        </p:txBody>
      </p:sp>
      <p:sp>
        <p:nvSpPr>
          <p:cNvPr id="5" name="Footer Placeholder 4">
            <a:extLst>
              <a:ext uri="{FF2B5EF4-FFF2-40B4-BE49-F238E27FC236}">
                <a16:creationId xmlns:a16="http://schemas.microsoft.com/office/drawing/2014/main" id="{F279E3EA-26CA-6188-1B3D-C52AB02F78F4}"/>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5BE41C74-0839-DA4E-0B8D-3F37220ECA54}"/>
              </a:ext>
            </a:extLst>
          </p:cNvPr>
          <p:cNvSpPr>
            <a:spLocks noGrp="1"/>
          </p:cNvSpPr>
          <p:nvPr>
            <p:ph type="sldNum" sz="quarter" idx="12"/>
          </p:nvPr>
        </p:nvSpPr>
        <p:spPr/>
        <p:txBody>
          <a:bodyPr/>
          <a:lstStyle/>
          <a:p>
            <a:fld id="{BE0E8838-D0CA-41E6-A107-F9652B9359AB}" type="slidenum">
              <a:rPr lang="en-AU" smtClean="0"/>
              <a:t>‹#›</a:t>
            </a:fld>
            <a:endParaRPr lang="en-AU" dirty="0"/>
          </a:p>
        </p:txBody>
      </p:sp>
      <p:sp>
        <p:nvSpPr>
          <p:cNvPr id="8" name="Text Placeholder 7">
            <a:extLst>
              <a:ext uri="{FF2B5EF4-FFF2-40B4-BE49-F238E27FC236}">
                <a16:creationId xmlns:a16="http://schemas.microsoft.com/office/drawing/2014/main" id="{D32DBA07-1840-A301-7A25-0F112410FE20}"/>
              </a:ext>
            </a:extLst>
          </p:cNvPr>
          <p:cNvSpPr>
            <a:spLocks noGrp="1"/>
          </p:cNvSpPr>
          <p:nvPr>
            <p:ph type="body" sz="quarter" idx="13" hasCustomPrompt="1"/>
          </p:nvPr>
        </p:nvSpPr>
        <p:spPr>
          <a:xfrm>
            <a:off x="695325" y="1520825"/>
            <a:ext cx="9504363" cy="215900"/>
          </a:xfrm>
        </p:spPr>
        <p:txBody>
          <a:bodyPr/>
          <a:lstStyle>
            <a:lvl1pPr>
              <a:lnSpc>
                <a:spcPct val="100000"/>
              </a:lnSpc>
              <a:defRPr sz="1600" b="1"/>
            </a:lvl1pPr>
          </a:lstStyle>
          <a:p>
            <a:pPr lvl="0"/>
            <a:r>
              <a:rPr lang="en-US" dirty="0"/>
              <a:t>Subheading to go here</a:t>
            </a:r>
            <a:endParaRPr lang="en-AU" dirty="0"/>
          </a:p>
        </p:txBody>
      </p:sp>
    </p:spTree>
    <p:extLst>
      <p:ext uri="{BB962C8B-B14F-4D97-AF65-F5344CB8AC3E}">
        <p14:creationId xmlns:p14="http://schemas.microsoft.com/office/powerpoint/2010/main" val="15218431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navy">
    <p:bg>
      <p:bgPr>
        <a:solidFill>
          <a:schemeClr val="tx2"/>
        </a:solidFill>
        <a:effectLst/>
      </p:bgPr>
    </p:bg>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14D9C85D-0537-22FE-0DC6-87679D265D4C}"/>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195556" y="0"/>
            <a:ext cx="1996444" cy="2660909"/>
          </a:xfrm>
          <a:prstGeom prst="rect">
            <a:avLst/>
          </a:prstGeom>
        </p:spPr>
      </p:pic>
      <p:sp>
        <p:nvSpPr>
          <p:cNvPr id="2" name="Title 1">
            <a:extLst>
              <a:ext uri="{FF2B5EF4-FFF2-40B4-BE49-F238E27FC236}">
                <a16:creationId xmlns:a16="http://schemas.microsoft.com/office/drawing/2014/main" id="{470744FE-76BF-F979-31C6-7ED907BB6BFD}"/>
              </a:ext>
            </a:extLst>
          </p:cNvPr>
          <p:cNvSpPr>
            <a:spLocks noGrp="1"/>
          </p:cNvSpPr>
          <p:nvPr>
            <p:ph type="title"/>
          </p:nvPr>
        </p:nvSpPr>
        <p:spPr/>
        <p:txBody>
          <a:bodyPr/>
          <a:lstStyle>
            <a:lvl1pPr>
              <a:defRPr>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D0A33FF3-2C66-F5E6-162E-5E249DAB06F6}"/>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C084E294-E51B-85B2-6AE7-5A96138BAE5F}"/>
              </a:ext>
            </a:extLst>
          </p:cNvPr>
          <p:cNvSpPr>
            <a:spLocks noGrp="1"/>
          </p:cNvSpPr>
          <p:nvPr>
            <p:ph type="dt" sz="half" idx="10"/>
          </p:nvPr>
        </p:nvSpPr>
        <p:spPr/>
        <p:txBody>
          <a:bodyPr/>
          <a:lstStyle/>
          <a:p>
            <a:endParaRPr lang="en-AU" dirty="0"/>
          </a:p>
        </p:txBody>
      </p:sp>
      <p:sp>
        <p:nvSpPr>
          <p:cNvPr id="5" name="Footer Placeholder 4">
            <a:extLst>
              <a:ext uri="{FF2B5EF4-FFF2-40B4-BE49-F238E27FC236}">
                <a16:creationId xmlns:a16="http://schemas.microsoft.com/office/drawing/2014/main" id="{F279E3EA-26CA-6188-1B3D-C52AB02F78F4}"/>
              </a:ext>
            </a:extLst>
          </p:cNvPr>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5BE41C74-0839-DA4E-0B8D-3F37220ECA54}"/>
              </a:ext>
            </a:extLst>
          </p:cNvPr>
          <p:cNvSpPr>
            <a:spLocks noGrp="1"/>
          </p:cNvSpPr>
          <p:nvPr>
            <p:ph type="sldNum" sz="quarter" idx="12"/>
          </p:nvPr>
        </p:nvSpPr>
        <p:spPr/>
        <p:txBody>
          <a:bodyPr/>
          <a:lstStyle>
            <a:lvl1pPr>
              <a:defRPr>
                <a:solidFill>
                  <a:schemeClr val="bg1"/>
                </a:solidFill>
              </a:defRPr>
            </a:lvl1pPr>
          </a:lstStyle>
          <a:p>
            <a:fld id="{BE0E8838-D0CA-41E6-A107-F9652B9359AB}" type="slidenum">
              <a:rPr lang="en-AU" smtClean="0"/>
              <a:pPr/>
              <a:t>‹#›</a:t>
            </a:fld>
            <a:endParaRPr lang="en-AU" dirty="0"/>
          </a:p>
        </p:txBody>
      </p:sp>
      <p:sp>
        <p:nvSpPr>
          <p:cNvPr id="8" name="Text Placeholder 7">
            <a:extLst>
              <a:ext uri="{FF2B5EF4-FFF2-40B4-BE49-F238E27FC236}">
                <a16:creationId xmlns:a16="http://schemas.microsoft.com/office/drawing/2014/main" id="{D32DBA07-1840-A301-7A25-0F112410FE20}"/>
              </a:ext>
            </a:extLst>
          </p:cNvPr>
          <p:cNvSpPr>
            <a:spLocks noGrp="1"/>
          </p:cNvSpPr>
          <p:nvPr>
            <p:ph type="body" sz="quarter" idx="13" hasCustomPrompt="1"/>
          </p:nvPr>
        </p:nvSpPr>
        <p:spPr>
          <a:xfrm>
            <a:off x="695325" y="1520825"/>
            <a:ext cx="9504363" cy="215900"/>
          </a:xfrm>
        </p:spPr>
        <p:txBody>
          <a:bodyPr/>
          <a:lstStyle>
            <a:lvl1pPr>
              <a:defRPr sz="1400" b="1">
                <a:solidFill>
                  <a:schemeClr val="bg1"/>
                </a:solidFill>
              </a:defRPr>
            </a:lvl1pPr>
          </a:lstStyle>
          <a:p>
            <a:pPr lvl="0"/>
            <a:r>
              <a:rPr lang="en-US" dirty="0"/>
              <a:t>Subheading to go here</a:t>
            </a:r>
            <a:endParaRPr lang="en-AU" dirty="0"/>
          </a:p>
        </p:txBody>
      </p:sp>
      <p:pic>
        <p:nvPicPr>
          <p:cNvPr id="7" name="Graphic 6">
            <a:extLst>
              <a:ext uri="{FF2B5EF4-FFF2-40B4-BE49-F238E27FC236}">
                <a16:creationId xmlns:a16="http://schemas.microsoft.com/office/drawing/2014/main" id="{7EBD493C-FFB7-622A-BE07-C0A32DB6C8E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5325" y="6146800"/>
            <a:ext cx="1659731" cy="431800"/>
          </a:xfrm>
          <a:prstGeom prst="rect">
            <a:avLst/>
          </a:prstGeom>
        </p:spPr>
      </p:pic>
    </p:spTree>
    <p:extLst>
      <p:ext uri="{BB962C8B-B14F-4D97-AF65-F5344CB8AC3E}">
        <p14:creationId xmlns:p14="http://schemas.microsoft.com/office/powerpoint/2010/main" val="8299587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744FE-76BF-F979-31C6-7ED907BB6BF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0A33FF3-2C66-F5E6-162E-5E249DAB06F6}"/>
              </a:ext>
            </a:extLst>
          </p:cNvPr>
          <p:cNvSpPr>
            <a:spLocks noGrp="1"/>
          </p:cNvSpPr>
          <p:nvPr>
            <p:ph idx="1"/>
          </p:nvPr>
        </p:nvSpPr>
        <p:spPr>
          <a:xfrm>
            <a:off x="695326" y="1881188"/>
            <a:ext cx="5400674" cy="39608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C084E294-E51B-85B2-6AE7-5A96138BAE5F}"/>
              </a:ext>
            </a:extLst>
          </p:cNvPr>
          <p:cNvSpPr>
            <a:spLocks noGrp="1"/>
          </p:cNvSpPr>
          <p:nvPr>
            <p:ph type="dt" sz="half" idx="10"/>
          </p:nvPr>
        </p:nvSpPr>
        <p:spPr/>
        <p:txBody>
          <a:bodyPr/>
          <a:lstStyle/>
          <a:p>
            <a:endParaRPr lang="en-AU" dirty="0"/>
          </a:p>
        </p:txBody>
      </p:sp>
      <p:sp>
        <p:nvSpPr>
          <p:cNvPr id="5" name="Footer Placeholder 4">
            <a:extLst>
              <a:ext uri="{FF2B5EF4-FFF2-40B4-BE49-F238E27FC236}">
                <a16:creationId xmlns:a16="http://schemas.microsoft.com/office/drawing/2014/main" id="{F279E3EA-26CA-6188-1B3D-C52AB02F78F4}"/>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5BE41C74-0839-DA4E-0B8D-3F37220ECA54}"/>
              </a:ext>
            </a:extLst>
          </p:cNvPr>
          <p:cNvSpPr>
            <a:spLocks noGrp="1"/>
          </p:cNvSpPr>
          <p:nvPr>
            <p:ph type="sldNum" sz="quarter" idx="12"/>
          </p:nvPr>
        </p:nvSpPr>
        <p:spPr/>
        <p:txBody>
          <a:bodyPr/>
          <a:lstStyle/>
          <a:p>
            <a:fld id="{BE0E8838-D0CA-41E6-A107-F9652B9359AB}" type="slidenum">
              <a:rPr lang="en-AU" smtClean="0"/>
              <a:t>‹#›</a:t>
            </a:fld>
            <a:endParaRPr lang="en-AU" dirty="0"/>
          </a:p>
        </p:txBody>
      </p:sp>
      <p:sp>
        <p:nvSpPr>
          <p:cNvPr id="8" name="Text Placeholder 7">
            <a:extLst>
              <a:ext uri="{FF2B5EF4-FFF2-40B4-BE49-F238E27FC236}">
                <a16:creationId xmlns:a16="http://schemas.microsoft.com/office/drawing/2014/main" id="{D32DBA07-1840-A301-7A25-0F112410FE20}"/>
              </a:ext>
            </a:extLst>
          </p:cNvPr>
          <p:cNvSpPr>
            <a:spLocks noGrp="1"/>
          </p:cNvSpPr>
          <p:nvPr>
            <p:ph type="body" sz="quarter" idx="13" hasCustomPrompt="1"/>
          </p:nvPr>
        </p:nvSpPr>
        <p:spPr>
          <a:xfrm>
            <a:off x="695324" y="1520825"/>
            <a:ext cx="5400517" cy="215900"/>
          </a:xfrm>
        </p:spPr>
        <p:txBody>
          <a:bodyPr/>
          <a:lstStyle>
            <a:lvl1pPr>
              <a:lnSpc>
                <a:spcPct val="100000"/>
              </a:lnSpc>
              <a:defRPr sz="1600" b="1"/>
            </a:lvl1pPr>
          </a:lstStyle>
          <a:p>
            <a:pPr lvl="0"/>
            <a:r>
              <a:rPr lang="en-US" dirty="0"/>
              <a:t>Subheading to go here</a:t>
            </a:r>
            <a:endParaRPr lang="en-AU" dirty="0"/>
          </a:p>
        </p:txBody>
      </p:sp>
      <p:sp>
        <p:nvSpPr>
          <p:cNvPr id="11" name="Content Placeholder 2">
            <a:extLst>
              <a:ext uri="{FF2B5EF4-FFF2-40B4-BE49-F238E27FC236}">
                <a16:creationId xmlns:a16="http://schemas.microsoft.com/office/drawing/2014/main" id="{456AACA1-5CA5-CF56-37BA-DDA56BCA2FBF}"/>
              </a:ext>
            </a:extLst>
          </p:cNvPr>
          <p:cNvSpPr>
            <a:spLocks noGrp="1"/>
          </p:cNvSpPr>
          <p:nvPr>
            <p:ph idx="14"/>
          </p:nvPr>
        </p:nvSpPr>
        <p:spPr>
          <a:xfrm>
            <a:off x="6456523" y="1881188"/>
            <a:ext cx="5400674" cy="39608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7">
            <a:extLst>
              <a:ext uri="{FF2B5EF4-FFF2-40B4-BE49-F238E27FC236}">
                <a16:creationId xmlns:a16="http://schemas.microsoft.com/office/drawing/2014/main" id="{23A149F4-5248-BEB7-051F-326377D2D969}"/>
              </a:ext>
            </a:extLst>
          </p:cNvPr>
          <p:cNvSpPr>
            <a:spLocks noGrp="1"/>
          </p:cNvSpPr>
          <p:nvPr>
            <p:ph type="body" sz="quarter" idx="15" hasCustomPrompt="1"/>
          </p:nvPr>
        </p:nvSpPr>
        <p:spPr>
          <a:xfrm>
            <a:off x="6456521" y="1520825"/>
            <a:ext cx="5400517" cy="215900"/>
          </a:xfrm>
        </p:spPr>
        <p:txBody>
          <a:bodyPr/>
          <a:lstStyle>
            <a:lvl1pPr>
              <a:lnSpc>
                <a:spcPct val="100000"/>
              </a:lnSpc>
              <a:defRPr sz="1600" b="1"/>
            </a:lvl1pPr>
          </a:lstStyle>
          <a:p>
            <a:pPr lvl="0"/>
            <a:r>
              <a:rPr lang="en-US" dirty="0"/>
              <a:t>Subheading to go here</a:t>
            </a:r>
            <a:endParaRPr lang="en-AU" dirty="0"/>
          </a:p>
        </p:txBody>
      </p:sp>
    </p:spTree>
    <p:extLst>
      <p:ext uri="{BB962C8B-B14F-4D97-AF65-F5344CB8AC3E}">
        <p14:creationId xmlns:p14="http://schemas.microsoft.com/office/powerpoint/2010/main" val="3861431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light blu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744FE-76BF-F979-31C6-7ED907BB6BF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0A33FF3-2C66-F5E6-162E-5E249DAB06F6}"/>
              </a:ext>
            </a:extLst>
          </p:cNvPr>
          <p:cNvSpPr>
            <a:spLocks noGrp="1"/>
          </p:cNvSpPr>
          <p:nvPr>
            <p:ph idx="1"/>
          </p:nvPr>
        </p:nvSpPr>
        <p:spPr>
          <a:xfrm>
            <a:off x="695326" y="1881188"/>
            <a:ext cx="5400674" cy="39608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C084E294-E51B-85B2-6AE7-5A96138BAE5F}"/>
              </a:ext>
            </a:extLst>
          </p:cNvPr>
          <p:cNvSpPr>
            <a:spLocks noGrp="1"/>
          </p:cNvSpPr>
          <p:nvPr>
            <p:ph type="dt" sz="half" idx="10"/>
          </p:nvPr>
        </p:nvSpPr>
        <p:spPr/>
        <p:txBody>
          <a:bodyPr/>
          <a:lstStyle/>
          <a:p>
            <a:endParaRPr lang="en-AU" dirty="0"/>
          </a:p>
        </p:txBody>
      </p:sp>
      <p:sp>
        <p:nvSpPr>
          <p:cNvPr id="5" name="Footer Placeholder 4">
            <a:extLst>
              <a:ext uri="{FF2B5EF4-FFF2-40B4-BE49-F238E27FC236}">
                <a16:creationId xmlns:a16="http://schemas.microsoft.com/office/drawing/2014/main" id="{F279E3EA-26CA-6188-1B3D-C52AB02F78F4}"/>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5BE41C74-0839-DA4E-0B8D-3F37220ECA54}"/>
              </a:ext>
            </a:extLst>
          </p:cNvPr>
          <p:cNvSpPr>
            <a:spLocks noGrp="1"/>
          </p:cNvSpPr>
          <p:nvPr>
            <p:ph type="sldNum" sz="quarter" idx="12"/>
          </p:nvPr>
        </p:nvSpPr>
        <p:spPr/>
        <p:txBody>
          <a:bodyPr/>
          <a:lstStyle/>
          <a:p>
            <a:fld id="{BE0E8838-D0CA-41E6-A107-F9652B9359AB}" type="slidenum">
              <a:rPr lang="en-AU" smtClean="0"/>
              <a:t>‹#›</a:t>
            </a:fld>
            <a:endParaRPr lang="en-AU" dirty="0"/>
          </a:p>
        </p:txBody>
      </p:sp>
      <p:sp>
        <p:nvSpPr>
          <p:cNvPr id="8" name="Text Placeholder 7">
            <a:extLst>
              <a:ext uri="{FF2B5EF4-FFF2-40B4-BE49-F238E27FC236}">
                <a16:creationId xmlns:a16="http://schemas.microsoft.com/office/drawing/2014/main" id="{D32DBA07-1840-A301-7A25-0F112410FE20}"/>
              </a:ext>
            </a:extLst>
          </p:cNvPr>
          <p:cNvSpPr>
            <a:spLocks noGrp="1"/>
          </p:cNvSpPr>
          <p:nvPr>
            <p:ph type="body" sz="quarter" idx="13" hasCustomPrompt="1"/>
          </p:nvPr>
        </p:nvSpPr>
        <p:spPr>
          <a:xfrm>
            <a:off x="695324" y="1520825"/>
            <a:ext cx="5400517" cy="215900"/>
          </a:xfrm>
        </p:spPr>
        <p:txBody>
          <a:bodyPr/>
          <a:lstStyle>
            <a:lvl1pPr>
              <a:lnSpc>
                <a:spcPct val="100000"/>
              </a:lnSpc>
              <a:defRPr sz="1600" b="1"/>
            </a:lvl1pPr>
          </a:lstStyle>
          <a:p>
            <a:pPr lvl="0"/>
            <a:r>
              <a:rPr lang="en-US" dirty="0"/>
              <a:t>Subheading to go here</a:t>
            </a:r>
            <a:endParaRPr lang="en-AU" dirty="0"/>
          </a:p>
        </p:txBody>
      </p:sp>
      <p:sp>
        <p:nvSpPr>
          <p:cNvPr id="11" name="Content Placeholder 2">
            <a:extLst>
              <a:ext uri="{FF2B5EF4-FFF2-40B4-BE49-F238E27FC236}">
                <a16:creationId xmlns:a16="http://schemas.microsoft.com/office/drawing/2014/main" id="{456AACA1-5CA5-CF56-37BA-DDA56BCA2FBF}"/>
              </a:ext>
            </a:extLst>
          </p:cNvPr>
          <p:cNvSpPr>
            <a:spLocks noGrp="1"/>
          </p:cNvSpPr>
          <p:nvPr>
            <p:ph idx="14"/>
          </p:nvPr>
        </p:nvSpPr>
        <p:spPr>
          <a:xfrm>
            <a:off x="6456523" y="1881188"/>
            <a:ext cx="5400674" cy="39608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7">
            <a:extLst>
              <a:ext uri="{FF2B5EF4-FFF2-40B4-BE49-F238E27FC236}">
                <a16:creationId xmlns:a16="http://schemas.microsoft.com/office/drawing/2014/main" id="{23A149F4-5248-BEB7-051F-326377D2D969}"/>
              </a:ext>
            </a:extLst>
          </p:cNvPr>
          <p:cNvSpPr>
            <a:spLocks noGrp="1"/>
          </p:cNvSpPr>
          <p:nvPr>
            <p:ph type="body" sz="quarter" idx="15" hasCustomPrompt="1"/>
          </p:nvPr>
        </p:nvSpPr>
        <p:spPr>
          <a:xfrm>
            <a:off x="6456521" y="1520825"/>
            <a:ext cx="5400517" cy="215900"/>
          </a:xfrm>
        </p:spPr>
        <p:txBody>
          <a:bodyPr/>
          <a:lstStyle>
            <a:lvl1pPr>
              <a:lnSpc>
                <a:spcPct val="100000"/>
              </a:lnSpc>
              <a:defRPr sz="1600" b="1"/>
            </a:lvl1pPr>
          </a:lstStyle>
          <a:p>
            <a:pPr lvl="0"/>
            <a:r>
              <a:rPr lang="en-US" dirty="0"/>
              <a:t>Subheading to go here</a:t>
            </a:r>
            <a:endParaRPr lang="en-AU" dirty="0"/>
          </a:p>
        </p:txBody>
      </p:sp>
    </p:spTree>
    <p:extLst>
      <p:ext uri="{BB962C8B-B14F-4D97-AF65-F5344CB8AC3E}">
        <p14:creationId xmlns:p14="http://schemas.microsoft.com/office/powerpoint/2010/main" val="7047556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wo Column navy">
    <p:bg>
      <p:bgPr>
        <a:solidFill>
          <a:schemeClr val="tx1"/>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5C41B360-6B48-355E-806E-32CDEE4CB348}"/>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195556" y="0"/>
            <a:ext cx="1996444" cy="2660909"/>
          </a:xfrm>
          <a:prstGeom prst="rect">
            <a:avLst/>
          </a:prstGeom>
        </p:spPr>
      </p:pic>
      <p:sp>
        <p:nvSpPr>
          <p:cNvPr id="2" name="Title 1">
            <a:extLst>
              <a:ext uri="{FF2B5EF4-FFF2-40B4-BE49-F238E27FC236}">
                <a16:creationId xmlns:a16="http://schemas.microsoft.com/office/drawing/2014/main" id="{470744FE-76BF-F979-31C6-7ED907BB6BFD}"/>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0A33FF3-2C66-F5E6-162E-5E249DAB06F6}"/>
              </a:ext>
            </a:extLst>
          </p:cNvPr>
          <p:cNvSpPr>
            <a:spLocks noGrp="1"/>
          </p:cNvSpPr>
          <p:nvPr>
            <p:ph idx="1"/>
          </p:nvPr>
        </p:nvSpPr>
        <p:spPr>
          <a:xfrm>
            <a:off x="695326" y="1881188"/>
            <a:ext cx="5400674" cy="39608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C084E294-E51B-85B2-6AE7-5A96138BAE5F}"/>
              </a:ext>
            </a:extLst>
          </p:cNvPr>
          <p:cNvSpPr>
            <a:spLocks noGrp="1"/>
          </p:cNvSpPr>
          <p:nvPr>
            <p:ph type="dt" sz="half" idx="10"/>
          </p:nvPr>
        </p:nvSpPr>
        <p:spPr/>
        <p:txBody>
          <a:bodyPr/>
          <a:lstStyle>
            <a:lvl1pPr>
              <a:defRPr>
                <a:solidFill>
                  <a:schemeClr val="bg1"/>
                </a:solidFill>
              </a:defRPr>
            </a:lvl1pPr>
          </a:lstStyle>
          <a:p>
            <a:endParaRPr lang="en-AU" dirty="0"/>
          </a:p>
        </p:txBody>
      </p:sp>
      <p:sp>
        <p:nvSpPr>
          <p:cNvPr id="5" name="Footer Placeholder 4">
            <a:extLst>
              <a:ext uri="{FF2B5EF4-FFF2-40B4-BE49-F238E27FC236}">
                <a16:creationId xmlns:a16="http://schemas.microsoft.com/office/drawing/2014/main" id="{F279E3EA-26CA-6188-1B3D-C52AB02F78F4}"/>
              </a:ext>
            </a:extLst>
          </p:cNvPr>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5BE41C74-0839-DA4E-0B8D-3F37220ECA54}"/>
              </a:ext>
            </a:extLst>
          </p:cNvPr>
          <p:cNvSpPr>
            <a:spLocks noGrp="1"/>
          </p:cNvSpPr>
          <p:nvPr>
            <p:ph type="sldNum" sz="quarter" idx="12"/>
          </p:nvPr>
        </p:nvSpPr>
        <p:spPr/>
        <p:txBody>
          <a:bodyPr/>
          <a:lstStyle>
            <a:lvl1pPr>
              <a:defRPr>
                <a:solidFill>
                  <a:schemeClr val="bg1"/>
                </a:solidFill>
              </a:defRPr>
            </a:lvl1pPr>
          </a:lstStyle>
          <a:p>
            <a:fld id="{BE0E8838-D0CA-41E6-A107-F9652B9359AB}" type="slidenum">
              <a:rPr lang="en-AU" smtClean="0"/>
              <a:pPr/>
              <a:t>‹#›</a:t>
            </a:fld>
            <a:endParaRPr lang="en-AU" dirty="0"/>
          </a:p>
        </p:txBody>
      </p:sp>
      <p:sp>
        <p:nvSpPr>
          <p:cNvPr id="8" name="Text Placeholder 7">
            <a:extLst>
              <a:ext uri="{FF2B5EF4-FFF2-40B4-BE49-F238E27FC236}">
                <a16:creationId xmlns:a16="http://schemas.microsoft.com/office/drawing/2014/main" id="{D32DBA07-1840-A301-7A25-0F112410FE20}"/>
              </a:ext>
            </a:extLst>
          </p:cNvPr>
          <p:cNvSpPr>
            <a:spLocks noGrp="1"/>
          </p:cNvSpPr>
          <p:nvPr>
            <p:ph type="body" sz="quarter" idx="13" hasCustomPrompt="1"/>
          </p:nvPr>
        </p:nvSpPr>
        <p:spPr>
          <a:xfrm>
            <a:off x="695324" y="1520825"/>
            <a:ext cx="5400517" cy="215900"/>
          </a:xfrm>
        </p:spPr>
        <p:txBody>
          <a:bodyPr/>
          <a:lstStyle>
            <a:lvl1pPr>
              <a:lnSpc>
                <a:spcPct val="100000"/>
              </a:lnSpc>
              <a:defRPr sz="1600" b="1">
                <a:solidFill>
                  <a:schemeClr val="bg1"/>
                </a:solidFill>
              </a:defRPr>
            </a:lvl1pPr>
          </a:lstStyle>
          <a:p>
            <a:pPr lvl="0"/>
            <a:r>
              <a:rPr lang="en-US" dirty="0"/>
              <a:t>Subheading to go here</a:t>
            </a:r>
            <a:endParaRPr lang="en-AU" dirty="0"/>
          </a:p>
        </p:txBody>
      </p:sp>
      <p:sp>
        <p:nvSpPr>
          <p:cNvPr id="11" name="Content Placeholder 2">
            <a:extLst>
              <a:ext uri="{FF2B5EF4-FFF2-40B4-BE49-F238E27FC236}">
                <a16:creationId xmlns:a16="http://schemas.microsoft.com/office/drawing/2014/main" id="{456AACA1-5CA5-CF56-37BA-DDA56BCA2FBF}"/>
              </a:ext>
            </a:extLst>
          </p:cNvPr>
          <p:cNvSpPr>
            <a:spLocks noGrp="1"/>
          </p:cNvSpPr>
          <p:nvPr>
            <p:ph idx="14"/>
          </p:nvPr>
        </p:nvSpPr>
        <p:spPr>
          <a:xfrm>
            <a:off x="6456523" y="1881188"/>
            <a:ext cx="5400674" cy="39608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7">
            <a:extLst>
              <a:ext uri="{FF2B5EF4-FFF2-40B4-BE49-F238E27FC236}">
                <a16:creationId xmlns:a16="http://schemas.microsoft.com/office/drawing/2014/main" id="{23A149F4-5248-BEB7-051F-326377D2D969}"/>
              </a:ext>
            </a:extLst>
          </p:cNvPr>
          <p:cNvSpPr>
            <a:spLocks noGrp="1"/>
          </p:cNvSpPr>
          <p:nvPr>
            <p:ph type="body" sz="quarter" idx="15" hasCustomPrompt="1"/>
          </p:nvPr>
        </p:nvSpPr>
        <p:spPr>
          <a:xfrm>
            <a:off x="6456521" y="1520825"/>
            <a:ext cx="5400517" cy="215900"/>
          </a:xfrm>
        </p:spPr>
        <p:txBody>
          <a:bodyPr/>
          <a:lstStyle>
            <a:lvl1pPr>
              <a:lnSpc>
                <a:spcPct val="100000"/>
              </a:lnSpc>
              <a:defRPr sz="1600" b="1">
                <a:solidFill>
                  <a:schemeClr val="bg1"/>
                </a:solidFill>
              </a:defRPr>
            </a:lvl1pPr>
          </a:lstStyle>
          <a:p>
            <a:pPr lvl="0"/>
            <a:r>
              <a:rPr lang="en-US" dirty="0"/>
              <a:t>Subheading to go here</a:t>
            </a:r>
            <a:endParaRPr lang="en-AU" dirty="0"/>
          </a:p>
        </p:txBody>
      </p:sp>
      <p:pic>
        <p:nvPicPr>
          <p:cNvPr id="9" name="Graphic 8">
            <a:extLst>
              <a:ext uri="{FF2B5EF4-FFF2-40B4-BE49-F238E27FC236}">
                <a16:creationId xmlns:a16="http://schemas.microsoft.com/office/drawing/2014/main" id="{358F4A81-3F72-F260-A11C-D3A314A6E4D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5325" y="6146800"/>
            <a:ext cx="1659731" cy="431800"/>
          </a:xfrm>
          <a:prstGeom prst="rect">
            <a:avLst/>
          </a:prstGeom>
        </p:spPr>
      </p:pic>
    </p:spTree>
    <p:extLst>
      <p:ext uri="{BB962C8B-B14F-4D97-AF65-F5344CB8AC3E}">
        <p14:creationId xmlns:p14="http://schemas.microsoft.com/office/powerpoint/2010/main" val="2713327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D931F-80FE-771A-F862-CB70D5DA0E2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88C7B817-1944-E2E5-9392-361CD5EE98A3}"/>
              </a:ext>
            </a:extLst>
          </p:cNvPr>
          <p:cNvSpPr>
            <a:spLocks noGrp="1"/>
          </p:cNvSpPr>
          <p:nvPr>
            <p:ph type="dt" sz="half" idx="10"/>
          </p:nvPr>
        </p:nvSpPr>
        <p:spPr/>
        <p:txBody>
          <a:bodyPr/>
          <a:lstStyle/>
          <a:p>
            <a:endParaRPr lang="en-AU" dirty="0"/>
          </a:p>
        </p:txBody>
      </p:sp>
      <p:sp>
        <p:nvSpPr>
          <p:cNvPr id="4" name="Footer Placeholder 3">
            <a:extLst>
              <a:ext uri="{FF2B5EF4-FFF2-40B4-BE49-F238E27FC236}">
                <a16:creationId xmlns:a16="http://schemas.microsoft.com/office/drawing/2014/main" id="{1B90C01C-5DAF-47C2-DFA9-C65B0B26DC69}"/>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0A8002CA-8064-0111-189B-98F3BD0C9E81}"/>
              </a:ext>
            </a:extLst>
          </p:cNvPr>
          <p:cNvSpPr>
            <a:spLocks noGrp="1"/>
          </p:cNvSpPr>
          <p:nvPr>
            <p:ph type="sldNum" sz="quarter" idx="12"/>
          </p:nvPr>
        </p:nvSpPr>
        <p:spPr/>
        <p:txBody>
          <a:bodyPr/>
          <a:lstStyle/>
          <a:p>
            <a:fld id="{BE0E8838-D0CA-41E6-A107-F9652B9359AB}" type="slidenum">
              <a:rPr lang="en-AU" smtClean="0"/>
              <a:t>‹#›</a:t>
            </a:fld>
            <a:endParaRPr lang="en-AU" dirty="0"/>
          </a:p>
        </p:txBody>
      </p:sp>
    </p:spTree>
    <p:extLst>
      <p:ext uri="{BB962C8B-B14F-4D97-AF65-F5344CB8AC3E}">
        <p14:creationId xmlns:p14="http://schemas.microsoft.com/office/powerpoint/2010/main" val="23601594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light blu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D931F-80FE-771A-F862-CB70D5DA0E2B}"/>
              </a:ext>
            </a:extLst>
          </p:cNvPr>
          <p:cNvSpPr>
            <a:spLocks noGrp="1"/>
          </p:cNvSpPr>
          <p:nvPr>
            <p:ph type="title"/>
          </p:nvPr>
        </p:nvSpPr>
        <p:spPr/>
        <p:txBody>
          <a:bodyPr/>
          <a:lstStyle/>
          <a:p>
            <a:r>
              <a:rPr lang="en-US" dirty="0"/>
              <a:t>Click to edit Master title style</a:t>
            </a:r>
            <a:endParaRPr lang="en-AU" dirty="0"/>
          </a:p>
        </p:txBody>
      </p:sp>
      <p:sp>
        <p:nvSpPr>
          <p:cNvPr id="3" name="Date Placeholder 2">
            <a:extLst>
              <a:ext uri="{FF2B5EF4-FFF2-40B4-BE49-F238E27FC236}">
                <a16:creationId xmlns:a16="http://schemas.microsoft.com/office/drawing/2014/main" id="{88C7B817-1944-E2E5-9392-361CD5EE98A3}"/>
              </a:ext>
            </a:extLst>
          </p:cNvPr>
          <p:cNvSpPr>
            <a:spLocks noGrp="1"/>
          </p:cNvSpPr>
          <p:nvPr>
            <p:ph type="dt" sz="half" idx="10"/>
          </p:nvPr>
        </p:nvSpPr>
        <p:spPr/>
        <p:txBody>
          <a:bodyPr/>
          <a:lstStyle/>
          <a:p>
            <a:endParaRPr lang="en-AU" dirty="0"/>
          </a:p>
        </p:txBody>
      </p:sp>
      <p:sp>
        <p:nvSpPr>
          <p:cNvPr id="4" name="Footer Placeholder 3">
            <a:extLst>
              <a:ext uri="{FF2B5EF4-FFF2-40B4-BE49-F238E27FC236}">
                <a16:creationId xmlns:a16="http://schemas.microsoft.com/office/drawing/2014/main" id="{1B90C01C-5DAF-47C2-DFA9-C65B0B26DC69}"/>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0A8002CA-8064-0111-189B-98F3BD0C9E81}"/>
              </a:ext>
            </a:extLst>
          </p:cNvPr>
          <p:cNvSpPr>
            <a:spLocks noGrp="1"/>
          </p:cNvSpPr>
          <p:nvPr>
            <p:ph type="sldNum" sz="quarter" idx="12"/>
          </p:nvPr>
        </p:nvSpPr>
        <p:spPr/>
        <p:txBody>
          <a:bodyPr/>
          <a:lstStyle/>
          <a:p>
            <a:fld id="{BE0E8838-D0CA-41E6-A107-F9652B9359AB}" type="slidenum">
              <a:rPr lang="en-AU" smtClean="0"/>
              <a:t>‹#›</a:t>
            </a:fld>
            <a:endParaRPr lang="en-AU" dirty="0"/>
          </a:p>
        </p:txBody>
      </p:sp>
    </p:spTree>
    <p:extLst>
      <p:ext uri="{BB962C8B-B14F-4D97-AF65-F5344CB8AC3E}">
        <p14:creationId xmlns:p14="http://schemas.microsoft.com/office/powerpoint/2010/main" val="157039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2AA8D-1C8F-1A98-CB05-97A2B8D48E70}"/>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96CF352-5C39-5D30-A925-101421E12A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8F7A58-9CBC-C239-B60B-973817CF0D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4A0CB86-6C2A-EB5A-BD28-D188B6DF41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B86498-9B07-1AF7-4675-1A2F35D7E3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7582BF5-73BF-E10B-F01B-F961B9173F73}"/>
              </a:ext>
            </a:extLst>
          </p:cNvPr>
          <p:cNvSpPr>
            <a:spLocks noGrp="1"/>
          </p:cNvSpPr>
          <p:nvPr>
            <p:ph type="dt" sz="half" idx="10"/>
          </p:nvPr>
        </p:nvSpPr>
        <p:spPr/>
        <p:txBody>
          <a:bodyPr/>
          <a:lstStyle/>
          <a:p>
            <a:fld id="{A2233B31-EE35-4659-8001-10585B8845F7}" type="datetimeFigureOut">
              <a:rPr lang="en-AU" smtClean="0"/>
              <a:t>23/3/2026</a:t>
            </a:fld>
            <a:endParaRPr lang="en-AU"/>
          </a:p>
        </p:txBody>
      </p:sp>
      <p:sp>
        <p:nvSpPr>
          <p:cNvPr id="8" name="Footer Placeholder 7">
            <a:extLst>
              <a:ext uri="{FF2B5EF4-FFF2-40B4-BE49-F238E27FC236}">
                <a16:creationId xmlns:a16="http://schemas.microsoft.com/office/drawing/2014/main" id="{03ABF22B-7553-02CD-5000-020B75AB435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BB9B419F-839E-6337-1156-41F401841CFA}"/>
              </a:ext>
            </a:extLst>
          </p:cNvPr>
          <p:cNvSpPr>
            <a:spLocks noGrp="1"/>
          </p:cNvSpPr>
          <p:nvPr>
            <p:ph type="sldNum" sz="quarter" idx="12"/>
          </p:nvPr>
        </p:nvSpPr>
        <p:spPr/>
        <p:txBody>
          <a:bodyPr/>
          <a:lstStyle/>
          <a:p>
            <a:fld id="{1DD0C6D9-A66D-4E80-AD55-6081DBB239DD}" type="slidenum">
              <a:rPr lang="en-AU" smtClean="0"/>
              <a:t>‹#›</a:t>
            </a:fld>
            <a:endParaRPr lang="en-AU"/>
          </a:p>
        </p:txBody>
      </p:sp>
    </p:spTree>
    <p:extLst>
      <p:ext uri="{BB962C8B-B14F-4D97-AF65-F5344CB8AC3E}">
        <p14:creationId xmlns:p14="http://schemas.microsoft.com/office/powerpoint/2010/main" val="7480260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nav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D931F-80FE-771A-F862-CB70D5DA0E2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3" name="Date Placeholder 2">
            <a:extLst>
              <a:ext uri="{FF2B5EF4-FFF2-40B4-BE49-F238E27FC236}">
                <a16:creationId xmlns:a16="http://schemas.microsoft.com/office/drawing/2014/main" id="{88C7B817-1944-E2E5-9392-361CD5EE98A3}"/>
              </a:ext>
            </a:extLst>
          </p:cNvPr>
          <p:cNvSpPr>
            <a:spLocks noGrp="1"/>
          </p:cNvSpPr>
          <p:nvPr>
            <p:ph type="dt" sz="half" idx="10"/>
          </p:nvPr>
        </p:nvSpPr>
        <p:spPr/>
        <p:txBody>
          <a:bodyPr/>
          <a:lstStyle>
            <a:lvl1pPr>
              <a:defRPr>
                <a:solidFill>
                  <a:schemeClr val="bg1"/>
                </a:solidFill>
              </a:defRPr>
            </a:lvl1pPr>
          </a:lstStyle>
          <a:p>
            <a:endParaRPr lang="en-AU" dirty="0"/>
          </a:p>
        </p:txBody>
      </p:sp>
      <p:sp>
        <p:nvSpPr>
          <p:cNvPr id="4" name="Footer Placeholder 3">
            <a:extLst>
              <a:ext uri="{FF2B5EF4-FFF2-40B4-BE49-F238E27FC236}">
                <a16:creationId xmlns:a16="http://schemas.microsoft.com/office/drawing/2014/main" id="{1B90C01C-5DAF-47C2-DFA9-C65B0B26DC69}"/>
              </a:ext>
            </a:extLst>
          </p:cNvPr>
          <p:cNvSpPr>
            <a:spLocks noGrp="1"/>
          </p:cNvSpPr>
          <p:nvPr>
            <p:ph type="ftr" sz="quarter" idx="11"/>
          </p:nvPr>
        </p:nvSpPr>
        <p:spPr/>
        <p:txBody>
          <a:bodyPr/>
          <a:lstStyle>
            <a:lvl1pPr>
              <a:defRPr>
                <a:solidFill>
                  <a:schemeClr val="bg1"/>
                </a:solidFill>
              </a:defRPr>
            </a:lvl1pPr>
          </a:lstStyle>
          <a:p>
            <a:endParaRPr lang="en-AU" dirty="0"/>
          </a:p>
        </p:txBody>
      </p:sp>
      <p:sp>
        <p:nvSpPr>
          <p:cNvPr id="5" name="Slide Number Placeholder 4">
            <a:extLst>
              <a:ext uri="{FF2B5EF4-FFF2-40B4-BE49-F238E27FC236}">
                <a16:creationId xmlns:a16="http://schemas.microsoft.com/office/drawing/2014/main" id="{0A8002CA-8064-0111-189B-98F3BD0C9E81}"/>
              </a:ext>
            </a:extLst>
          </p:cNvPr>
          <p:cNvSpPr>
            <a:spLocks noGrp="1"/>
          </p:cNvSpPr>
          <p:nvPr>
            <p:ph type="sldNum" sz="quarter" idx="12"/>
          </p:nvPr>
        </p:nvSpPr>
        <p:spPr/>
        <p:txBody>
          <a:bodyPr/>
          <a:lstStyle>
            <a:lvl1pPr>
              <a:defRPr>
                <a:solidFill>
                  <a:schemeClr val="bg1"/>
                </a:solidFill>
              </a:defRPr>
            </a:lvl1pPr>
          </a:lstStyle>
          <a:p>
            <a:fld id="{BE0E8838-D0CA-41E6-A107-F9652B9359AB}" type="slidenum">
              <a:rPr lang="en-AU" smtClean="0"/>
              <a:pPr/>
              <a:t>‹#›</a:t>
            </a:fld>
            <a:endParaRPr lang="en-AU" dirty="0"/>
          </a:p>
        </p:txBody>
      </p:sp>
      <p:pic>
        <p:nvPicPr>
          <p:cNvPr id="6" name="Graphic 5">
            <a:extLst>
              <a:ext uri="{FF2B5EF4-FFF2-40B4-BE49-F238E27FC236}">
                <a16:creationId xmlns:a16="http://schemas.microsoft.com/office/drawing/2014/main" id="{0C4063B8-A850-960A-73A3-D79CA1D4B2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5325" y="6146800"/>
            <a:ext cx="1659731" cy="431800"/>
          </a:xfrm>
          <a:prstGeom prst="rect">
            <a:avLst/>
          </a:prstGeom>
        </p:spPr>
      </p:pic>
      <p:pic>
        <p:nvPicPr>
          <p:cNvPr id="8" name="Picture 7" descr="Background pattern&#10;&#10;Description automatically generated">
            <a:extLst>
              <a:ext uri="{FF2B5EF4-FFF2-40B4-BE49-F238E27FC236}">
                <a16:creationId xmlns:a16="http://schemas.microsoft.com/office/drawing/2014/main" id="{AD5F75CF-72EF-55BF-E9D2-3411ECA65120}"/>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10195556" y="0"/>
            <a:ext cx="1996444" cy="2660909"/>
          </a:xfrm>
          <a:prstGeom prst="rect">
            <a:avLst/>
          </a:prstGeom>
        </p:spPr>
      </p:pic>
    </p:spTree>
    <p:extLst>
      <p:ext uri="{BB962C8B-B14F-4D97-AF65-F5344CB8AC3E}">
        <p14:creationId xmlns:p14="http://schemas.microsoft.com/office/powerpoint/2010/main" val="12437613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8A27D7-6F79-F080-9D80-37CA16F4ABD7}"/>
              </a:ext>
            </a:extLst>
          </p:cNvPr>
          <p:cNvSpPr>
            <a:spLocks noGrp="1"/>
          </p:cNvSpPr>
          <p:nvPr>
            <p:ph type="dt" sz="half" idx="10"/>
          </p:nvPr>
        </p:nvSpPr>
        <p:spPr/>
        <p:txBody>
          <a:bodyPr/>
          <a:lstStyle/>
          <a:p>
            <a:endParaRPr lang="en-AU" dirty="0"/>
          </a:p>
        </p:txBody>
      </p:sp>
      <p:sp>
        <p:nvSpPr>
          <p:cNvPr id="3" name="Footer Placeholder 2">
            <a:extLst>
              <a:ext uri="{FF2B5EF4-FFF2-40B4-BE49-F238E27FC236}">
                <a16:creationId xmlns:a16="http://schemas.microsoft.com/office/drawing/2014/main" id="{3FD1EDC8-3769-4C7C-01C7-8FE87744221C}"/>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ACFF264A-BA7A-9B43-3A03-12F4CBF0D80B}"/>
              </a:ext>
            </a:extLst>
          </p:cNvPr>
          <p:cNvSpPr>
            <a:spLocks noGrp="1"/>
          </p:cNvSpPr>
          <p:nvPr>
            <p:ph type="sldNum" sz="quarter" idx="12"/>
          </p:nvPr>
        </p:nvSpPr>
        <p:spPr/>
        <p:txBody>
          <a:bodyPr/>
          <a:lstStyle/>
          <a:p>
            <a:fld id="{BE0E8838-D0CA-41E6-A107-F9652B9359AB}" type="slidenum">
              <a:rPr lang="en-AU" smtClean="0"/>
              <a:t>‹#›</a:t>
            </a:fld>
            <a:endParaRPr lang="en-AU" dirty="0"/>
          </a:p>
        </p:txBody>
      </p:sp>
    </p:spTree>
    <p:extLst>
      <p:ext uri="{BB962C8B-B14F-4D97-AF65-F5344CB8AC3E}">
        <p14:creationId xmlns:p14="http://schemas.microsoft.com/office/powerpoint/2010/main" val="27085542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light blue">
    <p:bg>
      <p:bgPr>
        <a:solidFill>
          <a:schemeClr val="bg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BD6257E-99B9-9BE9-1C91-40F031DE487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5325" y="6146800"/>
            <a:ext cx="1659731" cy="431800"/>
          </a:xfrm>
          <a:prstGeom prst="rect">
            <a:avLst/>
          </a:prstGeom>
        </p:spPr>
      </p:pic>
      <p:pic>
        <p:nvPicPr>
          <p:cNvPr id="8" name="Picture 7" descr="Background pattern&#10;&#10;Description automatically generated">
            <a:extLst>
              <a:ext uri="{FF2B5EF4-FFF2-40B4-BE49-F238E27FC236}">
                <a16:creationId xmlns:a16="http://schemas.microsoft.com/office/drawing/2014/main" id="{4A7B6E42-7E14-DD1E-E25D-4515C45177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82593" y="-607645"/>
            <a:ext cx="3009407" cy="7465645"/>
          </a:xfrm>
          <a:prstGeom prst="rect">
            <a:avLst/>
          </a:prstGeom>
        </p:spPr>
      </p:pic>
    </p:spTree>
    <p:extLst>
      <p:ext uri="{BB962C8B-B14F-4D97-AF65-F5344CB8AC3E}">
        <p14:creationId xmlns:p14="http://schemas.microsoft.com/office/powerpoint/2010/main" val="14637027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1_Blank light blue">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BD6257E-99B9-9BE9-1C91-40F031DE487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5325" y="6146800"/>
            <a:ext cx="1659731" cy="431800"/>
          </a:xfrm>
          <a:prstGeom prst="rect">
            <a:avLst/>
          </a:prstGeom>
        </p:spPr>
      </p:pic>
      <p:pic>
        <p:nvPicPr>
          <p:cNvPr id="2" name="Picture 1" descr="Background pattern&#10;&#10;Description automatically generated">
            <a:extLst>
              <a:ext uri="{FF2B5EF4-FFF2-40B4-BE49-F238E27FC236}">
                <a16:creationId xmlns:a16="http://schemas.microsoft.com/office/drawing/2014/main" id="{EF4FA78D-358E-A36D-CBC0-D9AAFF84BDA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82593" y="-607645"/>
            <a:ext cx="3009407" cy="7465645"/>
          </a:xfrm>
          <a:prstGeom prst="rect">
            <a:avLst/>
          </a:prstGeom>
        </p:spPr>
      </p:pic>
    </p:spTree>
    <p:extLst>
      <p:ext uri="{BB962C8B-B14F-4D97-AF65-F5344CB8AC3E}">
        <p14:creationId xmlns:p14="http://schemas.microsoft.com/office/powerpoint/2010/main" val="19741539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0" y="-9525"/>
            <a:ext cx="12192000" cy="6875463"/>
            <a:chOff x="0" y="0"/>
            <a:chExt cx="7680" cy="4331"/>
          </a:xfrm>
        </p:grpSpPr>
        <p:sp>
          <p:nvSpPr>
            <p:cNvPr id="5" name="AutoShape 3"/>
            <p:cNvSpPr>
              <a:spLocks noChangeAspect="1" noChangeArrowheads="1" noTextEdit="1"/>
            </p:cNvSpPr>
            <p:nvPr userDrawn="1"/>
          </p:nvSpPr>
          <p:spPr bwMode="auto">
            <a:xfrm>
              <a:off x="0" y="0"/>
              <a:ext cx="7680" cy="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 name="Freeform 5"/>
            <p:cNvSpPr>
              <a:spLocks/>
            </p:cNvSpPr>
            <p:nvPr userDrawn="1"/>
          </p:nvSpPr>
          <p:spPr bwMode="auto">
            <a:xfrm>
              <a:off x="0" y="310"/>
              <a:ext cx="3840" cy="4019"/>
            </a:xfrm>
            <a:custGeom>
              <a:avLst/>
              <a:gdLst>
                <a:gd name="T0" fmla="*/ 3840 w 3840"/>
                <a:gd name="T1" fmla="*/ 0 h 4019"/>
                <a:gd name="T2" fmla="*/ 3840 w 3840"/>
                <a:gd name="T3" fmla="*/ 4019 h 4019"/>
                <a:gd name="T4" fmla="*/ 0 w 3840"/>
                <a:gd name="T5" fmla="*/ 4019 h 4019"/>
                <a:gd name="T6" fmla="*/ 0 w 3840"/>
                <a:gd name="T7" fmla="*/ 0 h 4019"/>
                <a:gd name="T8" fmla="*/ 3840 w 3840"/>
                <a:gd name="T9" fmla="*/ 0 h 4019"/>
                <a:gd name="T10" fmla="*/ 3840 w 3840"/>
                <a:gd name="T11" fmla="*/ 0 h 4019"/>
              </a:gdLst>
              <a:ahLst/>
              <a:cxnLst>
                <a:cxn ang="0">
                  <a:pos x="T0" y="T1"/>
                </a:cxn>
                <a:cxn ang="0">
                  <a:pos x="T2" y="T3"/>
                </a:cxn>
                <a:cxn ang="0">
                  <a:pos x="T4" y="T5"/>
                </a:cxn>
                <a:cxn ang="0">
                  <a:pos x="T6" y="T7"/>
                </a:cxn>
                <a:cxn ang="0">
                  <a:pos x="T8" y="T9"/>
                </a:cxn>
                <a:cxn ang="0">
                  <a:pos x="T10" y="T11"/>
                </a:cxn>
              </a:cxnLst>
              <a:rect l="0" t="0" r="r" b="b"/>
              <a:pathLst>
                <a:path w="3840" h="4019">
                  <a:moveTo>
                    <a:pt x="3840" y="0"/>
                  </a:moveTo>
                  <a:lnTo>
                    <a:pt x="3840" y="4019"/>
                  </a:lnTo>
                  <a:lnTo>
                    <a:pt x="0" y="4019"/>
                  </a:lnTo>
                  <a:lnTo>
                    <a:pt x="0" y="0"/>
                  </a:lnTo>
                  <a:lnTo>
                    <a:pt x="3840" y="0"/>
                  </a:lnTo>
                  <a:lnTo>
                    <a:pt x="3840" y="0"/>
                  </a:lnTo>
                  <a:close/>
                </a:path>
              </a:pathLst>
            </a:custGeom>
            <a:solidFill>
              <a:srgbClr val="F21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44" name="Freeform 6"/>
            <p:cNvSpPr>
              <a:spLocks/>
            </p:cNvSpPr>
            <p:nvPr userDrawn="1"/>
          </p:nvSpPr>
          <p:spPr bwMode="auto">
            <a:xfrm>
              <a:off x="3840" y="3"/>
              <a:ext cx="3840" cy="4331"/>
            </a:xfrm>
            <a:custGeom>
              <a:avLst/>
              <a:gdLst>
                <a:gd name="T0" fmla="*/ 3840 w 3840"/>
                <a:gd name="T1" fmla="*/ 0 h 4331"/>
                <a:gd name="T2" fmla="*/ 3840 w 3840"/>
                <a:gd name="T3" fmla="*/ 4024 h 4331"/>
                <a:gd name="T4" fmla="*/ 307 w 3840"/>
                <a:gd name="T5" fmla="*/ 4024 h 4331"/>
                <a:gd name="T6" fmla="*/ 0 w 3840"/>
                <a:gd name="T7" fmla="*/ 4331 h 4331"/>
                <a:gd name="T8" fmla="*/ 0 w 3840"/>
                <a:gd name="T9" fmla="*/ 307 h 4331"/>
                <a:gd name="T10" fmla="*/ 307 w 3840"/>
                <a:gd name="T11" fmla="*/ 0 h 4331"/>
                <a:gd name="T12" fmla="*/ 3840 w 3840"/>
                <a:gd name="T13" fmla="*/ 0 h 4331"/>
                <a:gd name="T14" fmla="*/ 3840 w 3840"/>
                <a:gd name="T15" fmla="*/ 0 h 4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40" h="4331">
                  <a:moveTo>
                    <a:pt x="3840" y="0"/>
                  </a:moveTo>
                  <a:lnTo>
                    <a:pt x="3840" y="4024"/>
                  </a:lnTo>
                  <a:lnTo>
                    <a:pt x="307" y="4024"/>
                  </a:lnTo>
                  <a:lnTo>
                    <a:pt x="0" y="4331"/>
                  </a:lnTo>
                  <a:lnTo>
                    <a:pt x="0" y="307"/>
                  </a:lnTo>
                  <a:lnTo>
                    <a:pt x="307" y="0"/>
                  </a:lnTo>
                  <a:lnTo>
                    <a:pt x="3840" y="0"/>
                  </a:lnTo>
                  <a:lnTo>
                    <a:pt x="3840" y="0"/>
                  </a:lnTo>
                  <a:close/>
                </a:path>
              </a:pathLst>
            </a:custGeom>
            <a:solidFill>
              <a:srgbClr val="3D0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45" name="Freeform 7"/>
            <p:cNvSpPr>
              <a:spLocks/>
            </p:cNvSpPr>
            <p:nvPr userDrawn="1"/>
          </p:nvSpPr>
          <p:spPr bwMode="auto">
            <a:xfrm>
              <a:off x="6565" y="232"/>
              <a:ext cx="187" cy="240"/>
            </a:xfrm>
            <a:custGeom>
              <a:avLst/>
              <a:gdLst>
                <a:gd name="T0" fmla="*/ 70 w 70"/>
                <a:gd name="T1" fmla="*/ 0 h 90"/>
                <a:gd name="T2" fmla="*/ 70 w 70"/>
                <a:gd name="T3" fmla="*/ 40 h 90"/>
                <a:gd name="T4" fmla="*/ 35 w 70"/>
                <a:gd name="T5" fmla="*/ 90 h 90"/>
                <a:gd name="T6" fmla="*/ 0 w 70"/>
                <a:gd name="T7" fmla="*/ 40 h 90"/>
                <a:gd name="T8" fmla="*/ 0 w 70"/>
                <a:gd name="T9" fmla="*/ 0 h 90"/>
                <a:gd name="T10" fmla="*/ 70 w 70"/>
                <a:gd name="T11" fmla="*/ 0 h 90"/>
              </a:gdLst>
              <a:ahLst/>
              <a:cxnLst>
                <a:cxn ang="0">
                  <a:pos x="T0" y="T1"/>
                </a:cxn>
                <a:cxn ang="0">
                  <a:pos x="T2" y="T3"/>
                </a:cxn>
                <a:cxn ang="0">
                  <a:pos x="T4" y="T5"/>
                </a:cxn>
                <a:cxn ang="0">
                  <a:pos x="T6" y="T7"/>
                </a:cxn>
                <a:cxn ang="0">
                  <a:pos x="T8" y="T9"/>
                </a:cxn>
                <a:cxn ang="0">
                  <a:pos x="T10" y="T11"/>
                </a:cxn>
              </a:cxnLst>
              <a:rect l="0" t="0" r="r" b="b"/>
              <a:pathLst>
                <a:path w="70" h="90">
                  <a:moveTo>
                    <a:pt x="70" y="0"/>
                  </a:moveTo>
                  <a:cubicBezTo>
                    <a:pt x="70" y="40"/>
                    <a:pt x="70" y="40"/>
                    <a:pt x="70" y="40"/>
                  </a:cubicBezTo>
                  <a:cubicBezTo>
                    <a:pt x="70" y="60"/>
                    <a:pt x="57" y="82"/>
                    <a:pt x="35" y="90"/>
                  </a:cubicBezTo>
                  <a:cubicBezTo>
                    <a:pt x="13" y="82"/>
                    <a:pt x="0" y="60"/>
                    <a:pt x="0" y="40"/>
                  </a:cubicBezTo>
                  <a:cubicBezTo>
                    <a:pt x="0" y="0"/>
                    <a:pt x="0" y="0"/>
                    <a:pt x="0" y="0"/>
                  </a:cubicBezTo>
                  <a:cubicBezTo>
                    <a:pt x="70" y="0"/>
                    <a:pt x="70" y="0"/>
                    <a:pt x="70" y="0"/>
                  </a:cubicBezTo>
                  <a:close/>
                </a:path>
              </a:pathLst>
            </a:custGeom>
            <a:solidFill>
              <a:srgbClr val="F21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46" name="Freeform 8"/>
            <p:cNvSpPr>
              <a:spLocks/>
            </p:cNvSpPr>
            <p:nvPr userDrawn="1"/>
          </p:nvSpPr>
          <p:spPr bwMode="auto">
            <a:xfrm>
              <a:off x="6600" y="262"/>
              <a:ext cx="117" cy="154"/>
            </a:xfrm>
            <a:custGeom>
              <a:avLst/>
              <a:gdLst>
                <a:gd name="T0" fmla="*/ 0 w 117"/>
                <a:gd name="T1" fmla="*/ 77 h 154"/>
                <a:gd name="T2" fmla="*/ 59 w 117"/>
                <a:gd name="T3" fmla="*/ 0 h 154"/>
                <a:gd name="T4" fmla="*/ 117 w 117"/>
                <a:gd name="T5" fmla="*/ 77 h 154"/>
                <a:gd name="T6" fmla="*/ 59 w 117"/>
                <a:gd name="T7" fmla="*/ 154 h 154"/>
                <a:gd name="T8" fmla="*/ 0 w 117"/>
                <a:gd name="T9" fmla="*/ 77 h 154"/>
                <a:gd name="T10" fmla="*/ 0 w 117"/>
                <a:gd name="T11" fmla="*/ 77 h 154"/>
              </a:gdLst>
              <a:ahLst/>
              <a:cxnLst>
                <a:cxn ang="0">
                  <a:pos x="T0" y="T1"/>
                </a:cxn>
                <a:cxn ang="0">
                  <a:pos x="T2" y="T3"/>
                </a:cxn>
                <a:cxn ang="0">
                  <a:pos x="T4" y="T5"/>
                </a:cxn>
                <a:cxn ang="0">
                  <a:pos x="T6" y="T7"/>
                </a:cxn>
                <a:cxn ang="0">
                  <a:pos x="T8" y="T9"/>
                </a:cxn>
                <a:cxn ang="0">
                  <a:pos x="T10" y="T11"/>
                </a:cxn>
              </a:cxnLst>
              <a:rect l="0" t="0" r="r" b="b"/>
              <a:pathLst>
                <a:path w="117" h="154">
                  <a:moveTo>
                    <a:pt x="0" y="77"/>
                  </a:moveTo>
                  <a:lnTo>
                    <a:pt x="59" y="0"/>
                  </a:lnTo>
                  <a:lnTo>
                    <a:pt x="117" y="77"/>
                  </a:lnTo>
                  <a:lnTo>
                    <a:pt x="59" y="154"/>
                  </a:lnTo>
                  <a:lnTo>
                    <a:pt x="0" y="77"/>
                  </a:lnTo>
                  <a:lnTo>
                    <a:pt x="0"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48" name="Freeform 9"/>
            <p:cNvSpPr>
              <a:spLocks/>
            </p:cNvSpPr>
            <p:nvPr userDrawn="1"/>
          </p:nvSpPr>
          <p:spPr bwMode="auto">
            <a:xfrm>
              <a:off x="6616" y="294"/>
              <a:ext cx="85" cy="101"/>
            </a:xfrm>
            <a:custGeom>
              <a:avLst/>
              <a:gdLst>
                <a:gd name="T0" fmla="*/ 14 w 32"/>
                <a:gd name="T1" fmla="*/ 21 h 38"/>
                <a:gd name="T2" fmla="*/ 16 w 32"/>
                <a:gd name="T3" fmla="*/ 38 h 38"/>
                <a:gd name="T4" fmla="*/ 16 w 32"/>
                <a:gd name="T5" fmla="*/ 38 h 38"/>
                <a:gd name="T6" fmla="*/ 16 w 32"/>
                <a:gd name="T7" fmla="*/ 38 h 38"/>
                <a:gd name="T8" fmla="*/ 18 w 32"/>
                <a:gd name="T9" fmla="*/ 21 h 38"/>
                <a:gd name="T10" fmla="*/ 18 w 32"/>
                <a:gd name="T11" fmla="*/ 19 h 38"/>
                <a:gd name="T12" fmla="*/ 25 w 32"/>
                <a:gd name="T13" fmla="*/ 19 h 38"/>
                <a:gd name="T14" fmla="*/ 25 w 32"/>
                <a:gd name="T15" fmla="*/ 20 h 38"/>
                <a:gd name="T16" fmla="*/ 27 w 32"/>
                <a:gd name="T17" fmla="*/ 22 h 38"/>
                <a:gd name="T18" fmla="*/ 29 w 32"/>
                <a:gd name="T19" fmla="*/ 20 h 38"/>
                <a:gd name="T20" fmla="*/ 29 w 32"/>
                <a:gd name="T21" fmla="*/ 19 h 38"/>
                <a:gd name="T22" fmla="*/ 29 w 32"/>
                <a:gd name="T23" fmla="*/ 19 h 38"/>
                <a:gd name="T24" fmla="*/ 32 w 32"/>
                <a:gd name="T25" fmla="*/ 17 h 38"/>
                <a:gd name="T26" fmla="*/ 29 w 32"/>
                <a:gd name="T27" fmla="*/ 15 h 38"/>
                <a:gd name="T28" fmla="*/ 29 w 32"/>
                <a:gd name="T29" fmla="*/ 15 h 38"/>
                <a:gd name="T30" fmla="*/ 29 w 32"/>
                <a:gd name="T31" fmla="*/ 14 h 38"/>
                <a:gd name="T32" fmla="*/ 27 w 32"/>
                <a:gd name="T33" fmla="*/ 12 h 38"/>
                <a:gd name="T34" fmla="*/ 25 w 32"/>
                <a:gd name="T35" fmla="*/ 14 h 38"/>
                <a:gd name="T36" fmla="*/ 25 w 32"/>
                <a:gd name="T37" fmla="*/ 15 h 38"/>
                <a:gd name="T38" fmla="*/ 18 w 32"/>
                <a:gd name="T39" fmla="*/ 15 h 38"/>
                <a:gd name="T40" fmla="*/ 18 w 32"/>
                <a:gd name="T41" fmla="*/ 7 h 38"/>
                <a:gd name="T42" fmla="*/ 19 w 32"/>
                <a:gd name="T43" fmla="*/ 7 h 38"/>
                <a:gd name="T44" fmla="*/ 21 w 32"/>
                <a:gd name="T45" fmla="*/ 5 h 38"/>
                <a:gd name="T46" fmla="*/ 19 w 32"/>
                <a:gd name="T47" fmla="*/ 3 h 38"/>
                <a:gd name="T48" fmla="*/ 18 w 32"/>
                <a:gd name="T49" fmla="*/ 3 h 38"/>
                <a:gd name="T50" fmla="*/ 18 w 32"/>
                <a:gd name="T51" fmla="*/ 3 h 38"/>
                <a:gd name="T52" fmla="*/ 16 w 32"/>
                <a:gd name="T53" fmla="*/ 0 h 38"/>
                <a:gd name="T54" fmla="*/ 14 w 32"/>
                <a:gd name="T55" fmla="*/ 3 h 38"/>
                <a:gd name="T56" fmla="*/ 14 w 32"/>
                <a:gd name="T57" fmla="*/ 3 h 38"/>
                <a:gd name="T58" fmla="*/ 14 w 32"/>
                <a:gd name="T59" fmla="*/ 3 h 38"/>
                <a:gd name="T60" fmla="*/ 11 w 32"/>
                <a:gd name="T61" fmla="*/ 5 h 38"/>
                <a:gd name="T62" fmla="*/ 14 w 32"/>
                <a:gd name="T63" fmla="*/ 7 h 38"/>
                <a:gd name="T64" fmla="*/ 14 w 32"/>
                <a:gd name="T65" fmla="*/ 7 h 38"/>
                <a:gd name="T66" fmla="*/ 14 w 32"/>
                <a:gd name="T67" fmla="*/ 15 h 38"/>
                <a:gd name="T68" fmla="*/ 14 w 32"/>
                <a:gd name="T69" fmla="*/ 15 h 38"/>
                <a:gd name="T70" fmla="*/ 7 w 32"/>
                <a:gd name="T71" fmla="*/ 15 h 38"/>
                <a:gd name="T72" fmla="*/ 7 w 32"/>
                <a:gd name="T73" fmla="*/ 14 h 38"/>
                <a:gd name="T74" fmla="*/ 5 w 32"/>
                <a:gd name="T75" fmla="*/ 12 h 38"/>
                <a:gd name="T76" fmla="*/ 3 w 32"/>
                <a:gd name="T77" fmla="*/ 14 h 38"/>
                <a:gd name="T78" fmla="*/ 3 w 32"/>
                <a:gd name="T79" fmla="*/ 15 h 38"/>
                <a:gd name="T80" fmla="*/ 3 w 32"/>
                <a:gd name="T81" fmla="*/ 15 h 38"/>
                <a:gd name="T82" fmla="*/ 0 w 32"/>
                <a:gd name="T83" fmla="*/ 17 h 38"/>
                <a:gd name="T84" fmla="*/ 3 w 32"/>
                <a:gd name="T85" fmla="*/ 19 h 38"/>
                <a:gd name="T86" fmla="*/ 3 w 32"/>
                <a:gd name="T87" fmla="*/ 19 h 38"/>
                <a:gd name="T88" fmla="*/ 3 w 32"/>
                <a:gd name="T89" fmla="*/ 20 h 38"/>
                <a:gd name="T90" fmla="*/ 5 w 32"/>
                <a:gd name="T91" fmla="*/ 22 h 38"/>
                <a:gd name="T92" fmla="*/ 7 w 32"/>
                <a:gd name="T93" fmla="*/ 20 h 38"/>
                <a:gd name="T94" fmla="*/ 7 w 32"/>
                <a:gd name="T95" fmla="*/ 19 h 38"/>
                <a:gd name="T96" fmla="*/ 14 w 32"/>
                <a:gd name="T97" fmla="*/ 19 h 38"/>
                <a:gd name="T98" fmla="*/ 14 w 32"/>
                <a:gd name="T99"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 h="38">
                  <a:moveTo>
                    <a:pt x="14" y="21"/>
                  </a:moveTo>
                  <a:cubicBezTo>
                    <a:pt x="14" y="28"/>
                    <a:pt x="16" y="37"/>
                    <a:pt x="16" y="38"/>
                  </a:cubicBezTo>
                  <a:cubicBezTo>
                    <a:pt x="16" y="38"/>
                    <a:pt x="16" y="38"/>
                    <a:pt x="16" y="38"/>
                  </a:cubicBezTo>
                  <a:cubicBezTo>
                    <a:pt x="16" y="38"/>
                    <a:pt x="16" y="38"/>
                    <a:pt x="16" y="38"/>
                  </a:cubicBezTo>
                  <a:cubicBezTo>
                    <a:pt x="16" y="37"/>
                    <a:pt x="18" y="28"/>
                    <a:pt x="18" y="21"/>
                  </a:cubicBezTo>
                  <a:cubicBezTo>
                    <a:pt x="18" y="19"/>
                    <a:pt x="18" y="19"/>
                    <a:pt x="18" y="19"/>
                  </a:cubicBezTo>
                  <a:cubicBezTo>
                    <a:pt x="25" y="19"/>
                    <a:pt x="25" y="19"/>
                    <a:pt x="25" y="19"/>
                  </a:cubicBezTo>
                  <a:cubicBezTo>
                    <a:pt x="25" y="20"/>
                    <a:pt x="25" y="20"/>
                    <a:pt x="25" y="20"/>
                  </a:cubicBezTo>
                  <a:cubicBezTo>
                    <a:pt x="25" y="21"/>
                    <a:pt x="26" y="22"/>
                    <a:pt x="27" y="22"/>
                  </a:cubicBezTo>
                  <a:cubicBezTo>
                    <a:pt x="28" y="22"/>
                    <a:pt x="29" y="21"/>
                    <a:pt x="29" y="20"/>
                  </a:cubicBezTo>
                  <a:cubicBezTo>
                    <a:pt x="29" y="19"/>
                    <a:pt x="29" y="19"/>
                    <a:pt x="29" y="19"/>
                  </a:cubicBezTo>
                  <a:cubicBezTo>
                    <a:pt x="29" y="19"/>
                    <a:pt x="29" y="19"/>
                    <a:pt x="29" y="19"/>
                  </a:cubicBezTo>
                  <a:cubicBezTo>
                    <a:pt x="30" y="19"/>
                    <a:pt x="32" y="18"/>
                    <a:pt x="32" y="17"/>
                  </a:cubicBezTo>
                  <a:cubicBezTo>
                    <a:pt x="32" y="16"/>
                    <a:pt x="30" y="15"/>
                    <a:pt x="29" y="15"/>
                  </a:cubicBezTo>
                  <a:cubicBezTo>
                    <a:pt x="29" y="15"/>
                    <a:pt x="29" y="15"/>
                    <a:pt x="29" y="15"/>
                  </a:cubicBezTo>
                  <a:cubicBezTo>
                    <a:pt x="29" y="14"/>
                    <a:pt x="29" y="14"/>
                    <a:pt x="29" y="14"/>
                  </a:cubicBezTo>
                  <a:cubicBezTo>
                    <a:pt x="29" y="13"/>
                    <a:pt x="28" y="12"/>
                    <a:pt x="27" y="12"/>
                  </a:cubicBezTo>
                  <a:cubicBezTo>
                    <a:pt x="26" y="12"/>
                    <a:pt x="25" y="13"/>
                    <a:pt x="25" y="14"/>
                  </a:cubicBezTo>
                  <a:cubicBezTo>
                    <a:pt x="25" y="15"/>
                    <a:pt x="25" y="15"/>
                    <a:pt x="25" y="15"/>
                  </a:cubicBezTo>
                  <a:cubicBezTo>
                    <a:pt x="18" y="15"/>
                    <a:pt x="18" y="15"/>
                    <a:pt x="18" y="15"/>
                  </a:cubicBezTo>
                  <a:cubicBezTo>
                    <a:pt x="18" y="7"/>
                    <a:pt x="18" y="7"/>
                    <a:pt x="18" y="7"/>
                  </a:cubicBezTo>
                  <a:cubicBezTo>
                    <a:pt x="19" y="7"/>
                    <a:pt x="19" y="7"/>
                    <a:pt x="19" y="7"/>
                  </a:cubicBezTo>
                  <a:cubicBezTo>
                    <a:pt x="20" y="7"/>
                    <a:pt x="21" y="6"/>
                    <a:pt x="21" y="5"/>
                  </a:cubicBezTo>
                  <a:cubicBezTo>
                    <a:pt x="21" y="4"/>
                    <a:pt x="20" y="3"/>
                    <a:pt x="19" y="3"/>
                  </a:cubicBezTo>
                  <a:cubicBezTo>
                    <a:pt x="18" y="3"/>
                    <a:pt x="18" y="3"/>
                    <a:pt x="18" y="3"/>
                  </a:cubicBezTo>
                  <a:cubicBezTo>
                    <a:pt x="18" y="3"/>
                    <a:pt x="18" y="3"/>
                    <a:pt x="18" y="3"/>
                  </a:cubicBezTo>
                  <a:cubicBezTo>
                    <a:pt x="18" y="2"/>
                    <a:pt x="17" y="0"/>
                    <a:pt x="16" y="0"/>
                  </a:cubicBezTo>
                  <a:cubicBezTo>
                    <a:pt x="15" y="0"/>
                    <a:pt x="14" y="2"/>
                    <a:pt x="14" y="3"/>
                  </a:cubicBezTo>
                  <a:cubicBezTo>
                    <a:pt x="14" y="3"/>
                    <a:pt x="14" y="3"/>
                    <a:pt x="14" y="3"/>
                  </a:cubicBezTo>
                  <a:cubicBezTo>
                    <a:pt x="14" y="3"/>
                    <a:pt x="14" y="3"/>
                    <a:pt x="14" y="3"/>
                  </a:cubicBezTo>
                  <a:cubicBezTo>
                    <a:pt x="12" y="3"/>
                    <a:pt x="11" y="4"/>
                    <a:pt x="11" y="5"/>
                  </a:cubicBezTo>
                  <a:cubicBezTo>
                    <a:pt x="11" y="6"/>
                    <a:pt x="12" y="7"/>
                    <a:pt x="14" y="7"/>
                  </a:cubicBezTo>
                  <a:cubicBezTo>
                    <a:pt x="14" y="7"/>
                    <a:pt x="14" y="7"/>
                    <a:pt x="14" y="7"/>
                  </a:cubicBezTo>
                  <a:cubicBezTo>
                    <a:pt x="14" y="15"/>
                    <a:pt x="14" y="15"/>
                    <a:pt x="14" y="15"/>
                  </a:cubicBezTo>
                  <a:cubicBezTo>
                    <a:pt x="14" y="15"/>
                    <a:pt x="14" y="15"/>
                    <a:pt x="14" y="15"/>
                  </a:cubicBezTo>
                  <a:cubicBezTo>
                    <a:pt x="7" y="15"/>
                    <a:pt x="7" y="15"/>
                    <a:pt x="7" y="15"/>
                  </a:cubicBezTo>
                  <a:cubicBezTo>
                    <a:pt x="7" y="14"/>
                    <a:pt x="7" y="14"/>
                    <a:pt x="7" y="14"/>
                  </a:cubicBezTo>
                  <a:cubicBezTo>
                    <a:pt x="7" y="13"/>
                    <a:pt x="7" y="12"/>
                    <a:pt x="5" y="12"/>
                  </a:cubicBezTo>
                  <a:cubicBezTo>
                    <a:pt x="4" y="12"/>
                    <a:pt x="3" y="13"/>
                    <a:pt x="3" y="14"/>
                  </a:cubicBezTo>
                  <a:cubicBezTo>
                    <a:pt x="3" y="15"/>
                    <a:pt x="3" y="15"/>
                    <a:pt x="3" y="15"/>
                  </a:cubicBezTo>
                  <a:cubicBezTo>
                    <a:pt x="3" y="15"/>
                    <a:pt x="3" y="15"/>
                    <a:pt x="3" y="15"/>
                  </a:cubicBezTo>
                  <a:cubicBezTo>
                    <a:pt x="2" y="15"/>
                    <a:pt x="0" y="16"/>
                    <a:pt x="0" y="17"/>
                  </a:cubicBezTo>
                  <a:cubicBezTo>
                    <a:pt x="0" y="18"/>
                    <a:pt x="2" y="19"/>
                    <a:pt x="3" y="19"/>
                  </a:cubicBezTo>
                  <a:cubicBezTo>
                    <a:pt x="3" y="19"/>
                    <a:pt x="3" y="19"/>
                    <a:pt x="3" y="19"/>
                  </a:cubicBezTo>
                  <a:cubicBezTo>
                    <a:pt x="3" y="20"/>
                    <a:pt x="3" y="20"/>
                    <a:pt x="3" y="20"/>
                  </a:cubicBezTo>
                  <a:cubicBezTo>
                    <a:pt x="3" y="21"/>
                    <a:pt x="4" y="22"/>
                    <a:pt x="5" y="22"/>
                  </a:cubicBezTo>
                  <a:cubicBezTo>
                    <a:pt x="7" y="22"/>
                    <a:pt x="7" y="21"/>
                    <a:pt x="7" y="20"/>
                  </a:cubicBezTo>
                  <a:cubicBezTo>
                    <a:pt x="7" y="19"/>
                    <a:pt x="7" y="19"/>
                    <a:pt x="7" y="19"/>
                  </a:cubicBezTo>
                  <a:cubicBezTo>
                    <a:pt x="14" y="19"/>
                    <a:pt x="14" y="19"/>
                    <a:pt x="14" y="19"/>
                  </a:cubicBezTo>
                  <a:cubicBezTo>
                    <a:pt x="14" y="21"/>
                    <a:pt x="14" y="21"/>
                    <a:pt x="14" y="21"/>
                  </a:cubicBezTo>
                  <a:close/>
                </a:path>
              </a:pathLst>
            </a:custGeom>
            <a:solidFill>
              <a:srgbClr val="F21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49" name="Freeform 10"/>
            <p:cNvSpPr>
              <a:spLocks noEditPoints="1"/>
            </p:cNvSpPr>
            <p:nvPr userDrawn="1"/>
          </p:nvSpPr>
          <p:spPr bwMode="auto">
            <a:xfrm>
              <a:off x="6565" y="510"/>
              <a:ext cx="35" cy="34"/>
            </a:xfrm>
            <a:custGeom>
              <a:avLst/>
              <a:gdLst>
                <a:gd name="T0" fmla="*/ 22 w 35"/>
                <a:gd name="T1" fmla="*/ 0 h 34"/>
                <a:gd name="T2" fmla="*/ 16 w 35"/>
                <a:gd name="T3" fmla="*/ 0 h 34"/>
                <a:gd name="T4" fmla="*/ 0 w 35"/>
                <a:gd name="T5" fmla="*/ 34 h 34"/>
                <a:gd name="T6" fmla="*/ 6 w 35"/>
                <a:gd name="T7" fmla="*/ 34 h 34"/>
                <a:gd name="T8" fmla="*/ 8 w 35"/>
                <a:gd name="T9" fmla="*/ 26 h 34"/>
                <a:gd name="T10" fmla="*/ 27 w 35"/>
                <a:gd name="T11" fmla="*/ 26 h 34"/>
                <a:gd name="T12" fmla="*/ 30 w 35"/>
                <a:gd name="T13" fmla="*/ 34 h 34"/>
                <a:gd name="T14" fmla="*/ 35 w 35"/>
                <a:gd name="T15" fmla="*/ 34 h 34"/>
                <a:gd name="T16" fmla="*/ 22 w 35"/>
                <a:gd name="T17" fmla="*/ 0 h 34"/>
                <a:gd name="T18" fmla="*/ 22 w 35"/>
                <a:gd name="T19" fmla="*/ 0 h 34"/>
                <a:gd name="T20" fmla="*/ 22 w 35"/>
                <a:gd name="T21" fmla="*/ 0 h 34"/>
                <a:gd name="T22" fmla="*/ 24 w 35"/>
                <a:gd name="T23" fmla="*/ 21 h 34"/>
                <a:gd name="T24" fmla="*/ 11 w 35"/>
                <a:gd name="T25" fmla="*/ 21 h 34"/>
                <a:gd name="T26" fmla="*/ 19 w 35"/>
                <a:gd name="T27" fmla="*/ 5 h 34"/>
                <a:gd name="T28" fmla="*/ 24 w 35"/>
                <a:gd name="T29" fmla="*/ 21 h 34"/>
                <a:gd name="T30" fmla="*/ 24 w 35"/>
                <a:gd name="T31"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34">
                  <a:moveTo>
                    <a:pt x="22" y="0"/>
                  </a:moveTo>
                  <a:lnTo>
                    <a:pt x="16" y="0"/>
                  </a:lnTo>
                  <a:lnTo>
                    <a:pt x="0" y="34"/>
                  </a:lnTo>
                  <a:lnTo>
                    <a:pt x="6" y="34"/>
                  </a:lnTo>
                  <a:lnTo>
                    <a:pt x="8" y="26"/>
                  </a:lnTo>
                  <a:lnTo>
                    <a:pt x="27" y="26"/>
                  </a:lnTo>
                  <a:lnTo>
                    <a:pt x="30" y="34"/>
                  </a:lnTo>
                  <a:lnTo>
                    <a:pt x="35" y="34"/>
                  </a:lnTo>
                  <a:lnTo>
                    <a:pt x="22" y="0"/>
                  </a:lnTo>
                  <a:lnTo>
                    <a:pt x="22" y="0"/>
                  </a:lnTo>
                  <a:lnTo>
                    <a:pt x="22" y="0"/>
                  </a:lnTo>
                  <a:close/>
                  <a:moveTo>
                    <a:pt x="24" y="21"/>
                  </a:moveTo>
                  <a:lnTo>
                    <a:pt x="11" y="21"/>
                  </a:lnTo>
                  <a:lnTo>
                    <a:pt x="19" y="5"/>
                  </a:lnTo>
                  <a:lnTo>
                    <a:pt x="24" y="21"/>
                  </a:lnTo>
                  <a:lnTo>
                    <a:pt x="24"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0" name="Freeform 11"/>
            <p:cNvSpPr>
              <a:spLocks/>
            </p:cNvSpPr>
            <p:nvPr userDrawn="1"/>
          </p:nvSpPr>
          <p:spPr bwMode="auto">
            <a:xfrm>
              <a:off x="6603" y="510"/>
              <a:ext cx="26" cy="34"/>
            </a:xfrm>
            <a:custGeom>
              <a:avLst/>
              <a:gdLst>
                <a:gd name="T0" fmla="*/ 8 w 10"/>
                <a:gd name="T1" fmla="*/ 8 h 13"/>
                <a:gd name="T2" fmla="*/ 5 w 10"/>
                <a:gd name="T3" fmla="*/ 11 h 13"/>
                <a:gd name="T4" fmla="*/ 2 w 10"/>
                <a:gd name="T5" fmla="*/ 8 h 13"/>
                <a:gd name="T6" fmla="*/ 2 w 10"/>
                <a:gd name="T7" fmla="*/ 0 h 13"/>
                <a:gd name="T8" fmla="*/ 0 w 10"/>
                <a:gd name="T9" fmla="*/ 0 h 13"/>
                <a:gd name="T10" fmla="*/ 0 w 10"/>
                <a:gd name="T11" fmla="*/ 8 h 13"/>
                <a:gd name="T12" fmla="*/ 5 w 10"/>
                <a:gd name="T13" fmla="*/ 13 h 13"/>
                <a:gd name="T14" fmla="*/ 10 w 10"/>
                <a:gd name="T15" fmla="*/ 8 h 13"/>
                <a:gd name="T16" fmla="*/ 10 w 10"/>
                <a:gd name="T17" fmla="*/ 0 h 13"/>
                <a:gd name="T18" fmla="*/ 8 w 10"/>
                <a:gd name="T19" fmla="*/ 0 h 13"/>
                <a:gd name="T20" fmla="*/ 8 w 10"/>
                <a:gd name="T21"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8" y="8"/>
                  </a:moveTo>
                  <a:cubicBezTo>
                    <a:pt x="8" y="10"/>
                    <a:pt x="7" y="11"/>
                    <a:pt x="5" y="11"/>
                  </a:cubicBezTo>
                  <a:cubicBezTo>
                    <a:pt x="4" y="11"/>
                    <a:pt x="2" y="10"/>
                    <a:pt x="2" y="8"/>
                  </a:cubicBezTo>
                  <a:cubicBezTo>
                    <a:pt x="2" y="0"/>
                    <a:pt x="2" y="0"/>
                    <a:pt x="2" y="0"/>
                  </a:cubicBezTo>
                  <a:cubicBezTo>
                    <a:pt x="0" y="0"/>
                    <a:pt x="0" y="0"/>
                    <a:pt x="0" y="0"/>
                  </a:cubicBezTo>
                  <a:cubicBezTo>
                    <a:pt x="0" y="8"/>
                    <a:pt x="0" y="8"/>
                    <a:pt x="0" y="8"/>
                  </a:cubicBezTo>
                  <a:cubicBezTo>
                    <a:pt x="0" y="11"/>
                    <a:pt x="3" y="13"/>
                    <a:pt x="5" y="13"/>
                  </a:cubicBezTo>
                  <a:cubicBezTo>
                    <a:pt x="8" y="13"/>
                    <a:pt x="10" y="11"/>
                    <a:pt x="10" y="8"/>
                  </a:cubicBezTo>
                  <a:cubicBezTo>
                    <a:pt x="10" y="0"/>
                    <a:pt x="10" y="0"/>
                    <a:pt x="10" y="0"/>
                  </a:cubicBezTo>
                  <a:cubicBezTo>
                    <a:pt x="8" y="0"/>
                    <a:pt x="8" y="0"/>
                    <a:pt x="8" y="0"/>
                  </a:cubicBezTo>
                  <a:cubicBezTo>
                    <a:pt x="8" y="8"/>
                    <a:pt x="8" y="8"/>
                    <a:pt x="8"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1" name="Freeform 12"/>
            <p:cNvSpPr>
              <a:spLocks/>
            </p:cNvSpPr>
            <p:nvPr userDrawn="1"/>
          </p:nvSpPr>
          <p:spPr bwMode="auto">
            <a:xfrm>
              <a:off x="6637" y="510"/>
              <a:ext cx="27" cy="34"/>
            </a:xfrm>
            <a:custGeom>
              <a:avLst/>
              <a:gdLst>
                <a:gd name="T0" fmla="*/ 5 w 10"/>
                <a:gd name="T1" fmla="*/ 5 h 13"/>
                <a:gd name="T2" fmla="*/ 2 w 10"/>
                <a:gd name="T3" fmla="*/ 3 h 13"/>
                <a:gd name="T4" fmla="*/ 5 w 10"/>
                <a:gd name="T5" fmla="*/ 2 h 13"/>
                <a:gd name="T6" fmla="*/ 8 w 10"/>
                <a:gd name="T7" fmla="*/ 3 h 13"/>
                <a:gd name="T8" fmla="*/ 8 w 10"/>
                <a:gd name="T9" fmla="*/ 3 h 13"/>
                <a:gd name="T10" fmla="*/ 10 w 10"/>
                <a:gd name="T11" fmla="*/ 2 h 13"/>
                <a:gd name="T12" fmla="*/ 10 w 10"/>
                <a:gd name="T13" fmla="*/ 2 h 13"/>
                <a:gd name="T14" fmla="*/ 5 w 10"/>
                <a:gd name="T15" fmla="*/ 0 h 13"/>
                <a:gd name="T16" fmla="*/ 1 w 10"/>
                <a:gd name="T17" fmla="*/ 1 h 13"/>
                <a:gd name="T18" fmla="*/ 0 w 10"/>
                <a:gd name="T19" fmla="*/ 3 h 13"/>
                <a:gd name="T20" fmla="*/ 5 w 10"/>
                <a:gd name="T21" fmla="*/ 7 h 13"/>
                <a:gd name="T22" fmla="*/ 8 w 10"/>
                <a:gd name="T23" fmla="*/ 9 h 13"/>
                <a:gd name="T24" fmla="*/ 5 w 10"/>
                <a:gd name="T25" fmla="*/ 11 h 13"/>
                <a:gd name="T26" fmla="*/ 1 w 10"/>
                <a:gd name="T27" fmla="*/ 9 h 13"/>
                <a:gd name="T28" fmla="*/ 1 w 10"/>
                <a:gd name="T29" fmla="*/ 9 h 13"/>
                <a:gd name="T30" fmla="*/ 0 w 10"/>
                <a:gd name="T31" fmla="*/ 10 h 13"/>
                <a:gd name="T32" fmla="*/ 0 w 10"/>
                <a:gd name="T33" fmla="*/ 10 h 13"/>
                <a:gd name="T34" fmla="*/ 5 w 10"/>
                <a:gd name="T35" fmla="*/ 13 h 13"/>
                <a:gd name="T36" fmla="*/ 10 w 10"/>
                <a:gd name="T37" fmla="*/ 9 h 13"/>
                <a:gd name="T38" fmla="*/ 5 w 10"/>
                <a:gd name="T39"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3">
                  <a:moveTo>
                    <a:pt x="5" y="5"/>
                  </a:moveTo>
                  <a:cubicBezTo>
                    <a:pt x="3" y="5"/>
                    <a:pt x="2" y="5"/>
                    <a:pt x="2" y="3"/>
                  </a:cubicBezTo>
                  <a:cubicBezTo>
                    <a:pt x="2" y="2"/>
                    <a:pt x="4" y="2"/>
                    <a:pt x="5" y="2"/>
                  </a:cubicBezTo>
                  <a:cubicBezTo>
                    <a:pt x="6" y="2"/>
                    <a:pt x="8" y="2"/>
                    <a:pt x="8" y="3"/>
                  </a:cubicBezTo>
                  <a:cubicBezTo>
                    <a:pt x="8" y="3"/>
                    <a:pt x="8" y="3"/>
                    <a:pt x="8" y="3"/>
                  </a:cubicBezTo>
                  <a:cubicBezTo>
                    <a:pt x="10" y="2"/>
                    <a:pt x="10" y="2"/>
                    <a:pt x="10" y="2"/>
                  </a:cubicBezTo>
                  <a:cubicBezTo>
                    <a:pt x="10" y="2"/>
                    <a:pt x="10" y="2"/>
                    <a:pt x="10" y="2"/>
                  </a:cubicBezTo>
                  <a:cubicBezTo>
                    <a:pt x="9" y="1"/>
                    <a:pt x="7" y="0"/>
                    <a:pt x="5" y="0"/>
                  </a:cubicBezTo>
                  <a:cubicBezTo>
                    <a:pt x="4" y="0"/>
                    <a:pt x="2" y="0"/>
                    <a:pt x="1" y="1"/>
                  </a:cubicBezTo>
                  <a:cubicBezTo>
                    <a:pt x="0" y="2"/>
                    <a:pt x="0" y="3"/>
                    <a:pt x="0" y="3"/>
                  </a:cubicBezTo>
                  <a:cubicBezTo>
                    <a:pt x="0" y="6"/>
                    <a:pt x="3" y="7"/>
                    <a:pt x="5" y="7"/>
                  </a:cubicBezTo>
                  <a:cubicBezTo>
                    <a:pt x="7" y="7"/>
                    <a:pt x="8" y="8"/>
                    <a:pt x="8" y="9"/>
                  </a:cubicBezTo>
                  <a:cubicBezTo>
                    <a:pt x="8" y="11"/>
                    <a:pt x="6" y="11"/>
                    <a:pt x="5" y="11"/>
                  </a:cubicBezTo>
                  <a:cubicBezTo>
                    <a:pt x="4" y="11"/>
                    <a:pt x="2" y="11"/>
                    <a:pt x="1" y="9"/>
                  </a:cubicBezTo>
                  <a:cubicBezTo>
                    <a:pt x="1" y="9"/>
                    <a:pt x="1" y="9"/>
                    <a:pt x="1" y="9"/>
                  </a:cubicBezTo>
                  <a:cubicBezTo>
                    <a:pt x="0" y="10"/>
                    <a:pt x="0" y="10"/>
                    <a:pt x="0" y="10"/>
                  </a:cubicBezTo>
                  <a:cubicBezTo>
                    <a:pt x="0" y="10"/>
                    <a:pt x="0" y="10"/>
                    <a:pt x="0" y="10"/>
                  </a:cubicBezTo>
                  <a:cubicBezTo>
                    <a:pt x="1" y="12"/>
                    <a:pt x="3" y="13"/>
                    <a:pt x="5" y="13"/>
                  </a:cubicBezTo>
                  <a:cubicBezTo>
                    <a:pt x="8" y="13"/>
                    <a:pt x="10" y="12"/>
                    <a:pt x="10" y="9"/>
                  </a:cubicBezTo>
                  <a:cubicBezTo>
                    <a:pt x="10" y="6"/>
                    <a:pt x="8" y="6"/>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2" name="Freeform 13"/>
            <p:cNvSpPr>
              <a:spLocks/>
            </p:cNvSpPr>
            <p:nvPr userDrawn="1"/>
          </p:nvSpPr>
          <p:spPr bwMode="auto">
            <a:xfrm>
              <a:off x="6667" y="510"/>
              <a:ext cx="26" cy="34"/>
            </a:xfrm>
            <a:custGeom>
              <a:avLst/>
              <a:gdLst>
                <a:gd name="T0" fmla="*/ 0 w 26"/>
                <a:gd name="T1" fmla="*/ 5 h 34"/>
                <a:gd name="T2" fmla="*/ 10 w 26"/>
                <a:gd name="T3" fmla="*/ 5 h 34"/>
                <a:gd name="T4" fmla="*/ 10 w 26"/>
                <a:gd name="T5" fmla="*/ 34 h 34"/>
                <a:gd name="T6" fmla="*/ 16 w 26"/>
                <a:gd name="T7" fmla="*/ 34 h 34"/>
                <a:gd name="T8" fmla="*/ 16 w 26"/>
                <a:gd name="T9" fmla="*/ 5 h 34"/>
                <a:gd name="T10" fmla="*/ 26 w 26"/>
                <a:gd name="T11" fmla="*/ 5 h 34"/>
                <a:gd name="T12" fmla="*/ 26 w 26"/>
                <a:gd name="T13" fmla="*/ 0 h 34"/>
                <a:gd name="T14" fmla="*/ 0 w 26"/>
                <a:gd name="T15" fmla="*/ 0 h 34"/>
                <a:gd name="T16" fmla="*/ 0 w 26"/>
                <a:gd name="T17" fmla="*/ 5 h 34"/>
                <a:gd name="T18" fmla="*/ 0 w 26"/>
                <a:gd name="T19"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4">
                  <a:moveTo>
                    <a:pt x="0" y="5"/>
                  </a:moveTo>
                  <a:lnTo>
                    <a:pt x="10" y="5"/>
                  </a:lnTo>
                  <a:lnTo>
                    <a:pt x="10" y="34"/>
                  </a:lnTo>
                  <a:lnTo>
                    <a:pt x="16" y="34"/>
                  </a:lnTo>
                  <a:lnTo>
                    <a:pt x="16" y="5"/>
                  </a:lnTo>
                  <a:lnTo>
                    <a:pt x="26" y="5"/>
                  </a:lnTo>
                  <a:lnTo>
                    <a:pt x="26" y="0"/>
                  </a:lnTo>
                  <a:lnTo>
                    <a:pt x="0" y="0"/>
                  </a:lnTo>
                  <a:lnTo>
                    <a:pt x="0" y="5"/>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3" name="Freeform 14"/>
            <p:cNvSpPr>
              <a:spLocks noEditPoints="1"/>
            </p:cNvSpPr>
            <p:nvPr userDrawn="1"/>
          </p:nvSpPr>
          <p:spPr bwMode="auto">
            <a:xfrm>
              <a:off x="6699" y="510"/>
              <a:ext cx="29" cy="34"/>
            </a:xfrm>
            <a:custGeom>
              <a:avLst/>
              <a:gdLst>
                <a:gd name="T0" fmla="*/ 10 w 11"/>
                <a:gd name="T1" fmla="*/ 4 h 13"/>
                <a:gd name="T2" fmla="*/ 6 w 11"/>
                <a:gd name="T3" fmla="*/ 0 h 13"/>
                <a:gd name="T4" fmla="*/ 0 w 11"/>
                <a:gd name="T5" fmla="*/ 0 h 13"/>
                <a:gd name="T6" fmla="*/ 0 w 11"/>
                <a:gd name="T7" fmla="*/ 13 h 13"/>
                <a:gd name="T8" fmla="*/ 2 w 11"/>
                <a:gd name="T9" fmla="*/ 13 h 13"/>
                <a:gd name="T10" fmla="*/ 2 w 11"/>
                <a:gd name="T11" fmla="*/ 8 h 13"/>
                <a:gd name="T12" fmla="*/ 5 w 11"/>
                <a:gd name="T13" fmla="*/ 8 h 13"/>
                <a:gd name="T14" fmla="*/ 9 w 11"/>
                <a:gd name="T15" fmla="*/ 13 h 13"/>
                <a:gd name="T16" fmla="*/ 11 w 11"/>
                <a:gd name="T17" fmla="*/ 13 h 13"/>
                <a:gd name="T18" fmla="*/ 7 w 11"/>
                <a:gd name="T19" fmla="*/ 8 h 13"/>
                <a:gd name="T20" fmla="*/ 10 w 11"/>
                <a:gd name="T21" fmla="*/ 4 h 13"/>
                <a:gd name="T22" fmla="*/ 2 w 11"/>
                <a:gd name="T23" fmla="*/ 2 h 13"/>
                <a:gd name="T24" fmla="*/ 6 w 11"/>
                <a:gd name="T25" fmla="*/ 2 h 13"/>
                <a:gd name="T26" fmla="*/ 8 w 11"/>
                <a:gd name="T27" fmla="*/ 4 h 13"/>
                <a:gd name="T28" fmla="*/ 6 w 11"/>
                <a:gd name="T29" fmla="*/ 6 h 13"/>
                <a:gd name="T30" fmla="*/ 2 w 11"/>
                <a:gd name="T31" fmla="*/ 6 h 13"/>
                <a:gd name="T32" fmla="*/ 2 w 11"/>
                <a:gd name="T3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3">
                  <a:moveTo>
                    <a:pt x="10" y="4"/>
                  </a:moveTo>
                  <a:cubicBezTo>
                    <a:pt x="10" y="2"/>
                    <a:pt x="9" y="0"/>
                    <a:pt x="6" y="0"/>
                  </a:cubicBezTo>
                  <a:cubicBezTo>
                    <a:pt x="0" y="0"/>
                    <a:pt x="0" y="0"/>
                    <a:pt x="0" y="0"/>
                  </a:cubicBezTo>
                  <a:cubicBezTo>
                    <a:pt x="0" y="13"/>
                    <a:pt x="0" y="13"/>
                    <a:pt x="0" y="13"/>
                  </a:cubicBezTo>
                  <a:cubicBezTo>
                    <a:pt x="2" y="13"/>
                    <a:pt x="2" y="13"/>
                    <a:pt x="2" y="13"/>
                  </a:cubicBezTo>
                  <a:cubicBezTo>
                    <a:pt x="2" y="8"/>
                    <a:pt x="2" y="8"/>
                    <a:pt x="2" y="8"/>
                  </a:cubicBezTo>
                  <a:cubicBezTo>
                    <a:pt x="5" y="8"/>
                    <a:pt x="5" y="8"/>
                    <a:pt x="5" y="8"/>
                  </a:cubicBezTo>
                  <a:cubicBezTo>
                    <a:pt x="9" y="13"/>
                    <a:pt x="9" y="13"/>
                    <a:pt x="9" y="13"/>
                  </a:cubicBezTo>
                  <a:cubicBezTo>
                    <a:pt x="11" y="13"/>
                    <a:pt x="11" y="13"/>
                    <a:pt x="11" y="13"/>
                  </a:cubicBezTo>
                  <a:cubicBezTo>
                    <a:pt x="7" y="8"/>
                    <a:pt x="7" y="8"/>
                    <a:pt x="7" y="8"/>
                  </a:cubicBezTo>
                  <a:cubicBezTo>
                    <a:pt x="9" y="8"/>
                    <a:pt x="10" y="6"/>
                    <a:pt x="10" y="4"/>
                  </a:cubicBezTo>
                  <a:close/>
                  <a:moveTo>
                    <a:pt x="2" y="2"/>
                  </a:moveTo>
                  <a:cubicBezTo>
                    <a:pt x="6" y="2"/>
                    <a:pt x="6" y="2"/>
                    <a:pt x="6" y="2"/>
                  </a:cubicBezTo>
                  <a:cubicBezTo>
                    <a:pt x="8" y="2"/>
                    <a:pt x="8" y="3"/>
                    <a:pt x="8" y="4"/>
                  </a:cubicBezTo>
                  <a:cubicBezTo>
                    <a:pt x="8" y="5"/>
                    <a:pt x="8" y="6"/>
                    <a:pt x="6" y="6"/>
                  </a:cubicBezTo>
                  <a:cubicBezTo>
                    <a:pt x="2" y="6"/>
                    <a:pt x="2" y="6"/>
                    <a:pt x="2" y="6"/>
                  </a:cubicBezTo>
                  <a:cubicBezTo>
                    <a:pt x="2"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4" name="Freeform 15"/>
            <p:cNvSpPr>
              <a:spLocks noEditPoints="1"/>
            </p:cNvSpPr>
            <p:nvPr userDrawn="1"/>
          </p:nvSpPr>
          <p:spPr bwMode="auto">
            <a:xfrm>
              <a:off x="6731" y="510"/>
              <a:ext cx="34" cy="34"/>
            </a:xfrm>
            <a:custGeom>
              <a:avLst/>
              <a:gdLst>
                <a:gd name="T0" fmla="*/ 21 w 34"/>
                <a:gd name="T1" fmla="*/ 0 h 34"/>
                <a:gd name="T2" fmla="*/ 16 w 34"/>
                <a:gd name="T3" fmla="*/ 0 h 34"/>
                <a:gd name="T4" fmla="*/ 0 w 34"/>
                <a:gd name="T5" fmla="*/ 34 h 34"/>
                <a:gd name="T6" fmla="*/ 5 w 34"/>
                <a:gd name="T7" fmla="*/ 34 h 34"/>
                <a:gd name="T8" fmla="*/ 8 w 34"/>
                <a:gd name="T9" fmla="*/ 26 h 34"/>
                <a:gd name="T10" fmla="*/ 26 w 34"/>
                <a:gd name="T11" fmla="*/ 26 h 34"/>
                <a:gd name="T12" fmla="*/ 29 w 34"/>
                <a:gd name="T13" fmla="*/ 34 h 34"/>
                <a:gd name="T14" fmla="*/ 34 w 34"/>
                <a:gd name="T15" fmla="*/ 34 h 34"/>
                <a:gd name="T16" fmla="*/ 21 w 34"/>
                <a:gd name="T17" fmla="*/ 0 h 34"/>
                <a:gd name="T18" fmla="*/ 21 w 34"/>
                <a:gd name="T19" fmla="*/ 0 h 34"/>
                <a:gd name="T20" fmla="*/ 21 w 34"/>
                <a:gd name="T21" fmla="*/ 0 h 34"/>
                <a:gd name="T22" fmla="*/ 24 w 34"/>
                <a:gd name="T23" fmla="*/ 21 h 34"/>
                <a:gd name="T24" fmla="*/ 10 w 34"/>
                <a:gd name="T25" fmla="*/ 21 h 34"/>
                <a:gd name="T26" fmla="*/ 18 w 34"/>
                <a:gd name="T27" fmla="*/ 5 h 34"/>
                <a:gd name="T28" fmla="*/ 24 w 34"/>
                <a:gd name="T29" fmla="*/ 21 h 34"/>
                <a:gd name="T30" fmla="*/ 24 w 34"/>
                <a:gd name="T31"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34">
                  <a:moveTo>
                    <a:pt x="21" y="0"/>
                  </a:moveTo>
                  <a:lnTo>
                    <a:pt x="16" y="0"/>
                  </a:lnTo>
                  <a:lnTo>
                    <a:pt x="0" y="34"/>
                  </a:lnTo>
                  <a:lnTo>
                    <a:pt x="5" y="34"/>
                  </a:lnTo>
                  <a:lnTo>
                    <a:pt x="8" y="26"/>
                  </a:lnTo>
                  <a:lnTo>
                    <a:pt x="26" y="26"/>
                  </a:lnTo>
                  <a:lnTo>
                    <a:pt x="29" y="34"/>
                  </a:lnTo>
                  <a:lnTo>
                    <a:pt x="34" y="34"/>
                  </a:lnTo>
                  <a:lnTo>
                    <a:pt x="21" y="0"/>
                  </a:lnTo>
                  <a:lnTo>
                    <a:pt x="21" y="0"/>
                  </a:lnTo>
                  <a:lnTo>
                    <a:pt x="21" y="0"/>
                  </a:lnTo>
                  <a:close/>
                  <a:moveTo>
                    <a:pt x="24" y="21"/>
                  </a:moveTo>
                  <a:lnTo>
                    <a:pt x="10" y="21"/>
                  </a:lnTo>
                  <a:lnTo>
                    <a:pt x="18" y="5"/>
                  </a:lnTo>
                  <a:lnTo>
                    <a:pt x="24" y="21"/>
                  </a:lnTo>
                  <a:lnTo>
                    <a:pt x="24"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5" name="Freeform 16"/>
            <p:cNvSpPr>
              <a:spLocks/>
            </p:cNvSpPr>
            <p:nvPr userDrawn="1"/>
          </p:nvSpPr>
          <p:spPr bwMode="auto">
            <a:xfrm>
              <a:off x="6771" y="510"/>
              <a:ext cx="24" cy="34"/>
            </a:xfrm>
            <a:custGeom>
              <a:avLst/>
              <a:gdLst>
                <a:gd name="T0" fmla="*/ 5 w 24"/>
                <a:gd name="T1" fmla="*/ 0 h 34"/>
                <a:gd name="T2" fmla="*/ 0 w 24"/>
                <a:gd name="T3" fmla="*/ 0 h 34"/>
                <a:gd name="T4" fmla="*/ 0 w 24"/>
                <a:gd name="T5" fmla="*/ 34 h 34"/>
                <a:gd name="T6" fmla="*/ 24 w 24"/>
                <a:gd name="T7" fmla="*/ 34 h 34"/>
                <a:gd name="T8" fmla="*/ 24 w 24"/>
                <a:gd name="T9" fmla="*/ 29 h 34"/>
                <a:gd name="T10" fmla="*/ 5 w 24"/>
                <a:gd name="T11" fmla="*/ 29 h 34"/>
                <a:gd name="T12" fmla="*/ 5 w 24"/>
                <a:gd name="T13" fmla="*/ 0 h 34"/>
                <a:gd name="T14" fmla="*/ 5 w 24"/>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4">
                  <a:moveTo>
                    <a:pt x="5" y="0"/>
                  </a:moveTo>
                  <a:lnTo>
                    <a:pt x="0" y="0"/>
                  </a:lnTo>
                  <a:lnTo>
                    <a:pt x="0" y="34"/>
                  </a:lnTo>
                  <a:lnTo>
                    <a:pt x="24" y="34"/>
                  </a:lnTo>
                  <a:lnTo>
                    <a:pt x="24" y="29"/>
                  </a:lnTo>
                  <a:lnTo>
                    <a:pt x="5" y="29"/>
                  </a:lnTo>
                  <a:lnTo>
                    <a:pt x="5" y="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6" name="Freeform 17"/>
            <p:cNvSpPr>
              <a:spLocks/>
            </p:cNvSpPr>
            <p:nvPr userDrawn="1"/>
          </p:nvSpPr>
          <p:spPr bwMode="auto">
            <a:xfrm>
              <a:off x="6797" y="510"/>
              <a:ext cx="6" cy="34"/>
            </a:xfrm>
            <a:custGeom>
              <a:avLst/>
              <a:gdLst>
                <a:gd name="T0" fmla="*/ 0 w 6"/>
                <a:gd name="T1" fmla="*/ 34 h 34"/>
                <a:gd name="T2" fmla="*/ 6 w 6"/>
                <a:gd name="T3" fmla="*/ 34 h 34"/>
                <a:gd name="T4" fmla="*/ 6 w 6"/>
                <a:gd name="T5" fmla="*/ 0 h 34"/>
                <a:gd name="T6" fmla="*/ 0 w 6"/>
                <a:gd name="T7" fmla="*/ 0 h 34"/>
                <a:gd name="T8" fmla="*/ 0 w 6"/>
                <a:gd name="T9" fmla="*/ 34 h 34"/>
                <a:gd name="T10" fmla="*/ 0 w 6"/>
                <a:gd name="T11" fmla="*/ 34 h 34"/>
              </a:gdLst>
              <a:ahLst/>
              <a:cxnLst>
                <a:cxn ang="0">
                  <a:pos x="T0" y="T1"/>
                </a:cxn>
                <a:cxn ang="0">
                  <a:pos x="T2" y="T3"/>
                </a:cxn>
                <a:cxn ang="0">
                  <a:pos x="T4" y="T5"/>
                </a:cxn>
                <a:cxn ang="0">
                  <a:pos x="T6" y="T7"/>
                </a:cxn>
                <a:cxn ang="0">
                  <a:pos x="T8" y="T9"/>
                </a:cxn>
                <a:cxn ang="0">
                  <a:pos x="T10" y="T11"/>
                </a:cxn>
              </a:cxnLst>
              <a:rect l="0" t="0" r="r" b="b"/>
              <a:pathLst>
                <a:path w="6" h="34">
                  <a:moveTo>
                    <a:pt x="0" y="34"/>
                  </a:moveTo>
                  <a:lnTo>
                    <a:pt x="6" y="34"/>
                  </a:lnTo>
                  <a:lnTo>
                    <a:pt x="6" y="0"/>
                  </a:lnTo>
                  <a:lnTo>
                    <a:pt x="0" y="0"/>
                  </a:lnTo>
                  <a:lnTo>
                    <a:pt x="0" y="34"/>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7" name="Freeform 18"/>
            <p:cNvSpPr>
              <a:spLocks noEditPoints="1"/>
            </p:cNvSpPr>
            <p:nvPr userDrawn="1"/>
          </p:nvSpPr>
          <p:spPr bwMode="auto">
            <a:xfrm>
              <a:off x="6808" y="510"/>
              <a:ext cx="37" cy="34"/>
            </a:xfrm>
            <a:custGeom>
              <a:avLst/>
              <a:gdLst>
                <a:gd name="T0" fmla="*/ 21 w 37"/>
                <a:gd name="T1" fmla="*/ 0 h 34"/>
                <a:gd name="T2" fmla="*/ 16 w 37"/>
                <a:gd name="T3" fmla="*/ 0 h 34"/>
                <a:gd name="T4" fmla="*/ 0 w 37"/>
                <a:gd name="T5" fmla="*/ 34 h 34"/>
                <a:gd name="T6" fmla="*/ 8 w 37"/>
                <a:gd name="T7" fmla="*/ 34 h 34"/>
                <a:gd name="T8" fmla="*/ 11 w 37"/>
                <a:gd name="T9" fmla="*/ 26 h 34"/>
                <a:gd name="T10" fmla="*/ 27 w 37"/>
                <a:gd name="T11" fmla="*/ 26 h 34"/>
                <a:gd name="T12" fmla="*/ 29 w 37"/>
                <a:gd name="T13" fmla="*/ 34 h 34"/>
                <a:gd name="T14" fmla="*/ 37 w 37"/>
                <a:gd name="T15" fmla="*/ 34 h 34"/>
                <a:gd name="T16" fmla="*/ 21 w 37"/>
                <a:gd name="T17" fmla="*/ 0 h 34"/>
                <a:gd name="T18" fmla="*/ 21 w 37"/>
                <a:gd name="T19" fmla="*/ 0 h 34"/>
                <a:gd name="T20" fmla="*/ 21 w 37"/>
                <a:gd name="T21" fmla="*/ 0 h 34"/>
                <a:gd name="T22" fmla="*/ 27 w 37"/>
                <a:gd name="T23" fmla="*/ 21 h 34"/>
                <a:gd name="T24" fmla="*/ 13 w 37"/>
                <a:gd name="T25" fmla="*/ 21 h 34"/>
                <a:gd name="T26" fmla="*/ 19 w 37"/>
                <a:gd name="T27" fmla="*/ 5 h 34"/>
                <a:gd name="T28" fmla="*/ 27 w 37"/>
                <a:gd name="T29" fmla="*/ 21 h 34"/>
                <a:gd name="T30" fmla="*/ 27 w 37"/>
                <a:gd name="T31"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4">
                  <a:moveTo>
                    <a:pt x="21" y="0"/>
                  </a:moveTo>
                  <a:lnTo>
                    <a:pt x="16" y="0"/>
                  </a:lnTo>
                  <a:lnTo>
                    <a:pt x="0" y="34"/>
                  </a:lnTo>
                  <a:lnTo>
                    <a:pt x="8" y="34"/>
                  </a:lnTo>
                  <a:lnTo>
                    <a:pt x="11" y="26"/>
                  </a:lnTo>
                  <a:lnTo>
                    <a:pt x="27" y="26"/>
                  </a:lnTo>
                  <a:lnTo>
                    <a:pt x="29" y="34"/>
                  </a:lnTo>
                  <a:lnTo>
                    <a:pt x="37" y="34"/>
                  </a:lnTo>
                  <a:lnTo>
                    <a:pt x="21" y="0"/>
                  </a:lnTo>
                  <a:lnTo>
                    <a:pt x="21" y="0"/>
                  </a:lnTo>
                  <a:lnTo>
                    <a:pt x="21" y="0"/>
                  </a:lnTo>
                  <a:close/>
                  <a:moveTo>
                    <a:pt x="27" y="21"/>
                  </a:moveTo>
                  <a:lnTo>
                    <a:pt x="13" y="21"/>
                  </a:lnTo>
                  <a:lnTo>
                    <a:pt x="19" y="5"/>
                  </a:lnTo>
                  <a:lnTo>
                    <a:pt x="27" y="21"/>
                  </a:lnTo>
                  <a:lnTo>
                    <a:pt x="27"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8" name="Freeform 19"/>
            <p:cNvSpPr>
              <a:spLocks/>
            </p:cNvSpPr>
            <p:nvPr userDrawn="1"/>
          </p:nvSpPr>
          <p:spPr bwMode="auto">
            <a:xfrm>
              <a:off x="6851" y="510"/>
              <a:ext cx="26" cy="34"/>
            </a:xfrm>
            <a:custGeom>
              <a:avLst/>
              <a:gdLst>
                <a:gd name="T0" fmla="*/ 21 w 26"/>
                <a:gd name="T1" fmla="*/ 24 h 34"/>
                <a:gd name="T2" fmla="*/ 2 w 26"/>
                <a:gd name="T3" fmla="*/ 0 h 34"/>
                <a:gd name="T4" fmla="*/ 0 w 26"/>
                <a:gd name="T5" fmla="*/ 0 h 34"/>
                <a:gd name="T6" fmla="*/ 0 w 26"/>
                <a:gd name="T7" fmla="*/ 34 h 34"/>
                <a:gd name="T8" fmla="*/ 5 w 26"/>
                <a:gd name="T9" fmla="*/ 34 h 34"/>
                <a:gd name="T10" fmla="*/ 5 w 26"/>
                <a:gd name="T11" fmla="*/ 10 h 34"/>
                <a:gd name="T12" fmla="*/ 24 w 26"/>
                <a:gd name="T13" fmla="*/ 34 h 34"/>
                <a:gd name="T14" fmla="*/ 26 w 26"/>
                <a:gd name="T15" fmla="*/ 34 h 34"/>
                <a:gd name="T16" fmla="*/ 26 w 26"/>
                <a:gd name="T17" fmla="*/ 0 h 34"/>
                <a:gd name="T18" fmla="*/ 21 w 26"/>
                <a:gd name="T19" fmla="*/ 0 h 34"/>
                <a:gd name="T20" fmla="*/ 21 w 26"/>
                <a:gd name="T21" fmla="*/ 24 h 34"/>
                <a:gd name="T22" fmla="*/ 21 w 26"/>
                <a:gd name="T23"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4">
                  <a:moveTo>
                    <a:pt x="21" y="24"/>
                  </a:moveTo>
                  <a:lnTo>
                    <a:pt x="2" y="0"/>
                  </a:lnTo>
                  <a:lnTo>
                    <a:pt x="0" y="0"/>
                  </a:lnTo>
                  <a:lnTo>
                    <a:pt x="0" y="34"/>
                  </a:lnTo>
                  <a:lnTo>
                    <a:pt x="5" y="34"/>
                  </a:lnTo>
                  <a:lnTo>
                    <a:pt x="5" y="10"/>
                  </a:lnTo>
                  <a:lnTo>
                    <a:pt x="24" y="34"/>
                  </a:lnTo>
                  <a:lnTo>
                    <a:pt x="26" y="34"/>
                  </a:lnTo>
                  <a:lnTo>
                    <a:pt x="26" y="0"/>
                  </a:lnTo>
                  <a:lnTo>
                    <a:pt x="21" y="0"/>
                  </a:lnTo>
                  <a:lnTo>
                    <a:pt x="21" y="24"/>
                  </a:lnTo>
                  <a:lnTo>
                    <a:pt x="21"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59" name="Freeform 20"/>
            <p:cNvSpPr>
              <a:spLocks/>
            </p:cNvSpPr>
            <p:nvPr userDrawn="1"/>
          </p:nvSpPr>
          <p:spPr bwMode="auto">
            <a:xfrm>
              <a:off x="6901" y="510"/>
              <a:ext cx="32" cy="34"/>
            </a:xfrm>
            <a:custGeom>
              <a:avLst/>
              <a:gdLst>
                <a:gd name="T0" fmla="*/ 10 w 12"/>
                <a:gd name="T1" fmla="*/ 10 h 13"/>
                <a:gd name="T2" fmla="*/ 7 w 12"/>
                <a:gd name="T3" fmla="*/ 11 h 13"/>
                <a:gd name="T4" fmla="*/ 2 w 12"/>
                <a:gd name="T5" fmla="*/ 6 h 13"/>
                <a:gd name="T6" fmla="*/ 7 w 12"/>
                <a:gd name="T7" fmla="*/ 2 h 13"/>
                <a:gd name="T8" fmla="*/ 10 w 12"/>
                <a:gd name="T9" fmla="*/ 3 h 13"/>
                <a:gd name="T10" fmla="*/ 10 w 12"/>
                <a:gd name="T11" fmla="*/ 3 h 13"/>
                <a:gd name="T12" fmla="*/ 11 w 12"/>
                <a:gd name="T13" fmla="*/ 2 h 13"/>
                <a:gd name="T14" fmla="*/ 11 w 12"/>
                <a:gd name="T15" fmla="*/ 2 h 13"/>
                <a:gd name="T16" fmla="*/ 7 w 12"/>
                <a:gd name="T17" fmla="*/ 0 h 13"/>
                <a:gd name="T18" fmla="*/ 2 w 12"/>
                <a:gd name="T19" fmla="*/ 2 h 13"/>
                <a:gd name="T20" fmla="*/ 0 w 12"/>
                <a:gd name="T21" fmla="*/ 6 h 13"/>
                <a:gd name="T22" fmla="*/ 7 w 12"/>
                <a:gd name="T23" fmla="*/ 13 h 13"/>
                <a:gd name="T24" fmla="*/ 11 w 12"/>
                <a:gd name="T25" fmla="*/ 11 h 13"/>
                <a:gd name="T26" fmla="*/ 12 w 12"/>
                <a:gd name="T27" fmla="*/ 11 h 13"/>
                <a:gd name="T28" fmla="*/ 10 w 12"/>
                <a:gd name="T29" fmla="*/ 9 h 13"/>
                <a:gd name="T30" fmla="*/ 10 w 12"/>
                <a:gd name="T31"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3">
                  <a:moveTo>
                    <a:pt x="10" y="10"/>
                  </a:moveTo>
                  <a:cubicBezTo>
                    <a:pt x="9" y="10"/>
                    <a:pt x="8" y="11"/>
                    <a:pt x="7" y="11"/>
                  </a:cubicBezTo>
                  <a:cubicBezTo>
                    <a:pt x="3" y="11"/>
                    <a:pt x="2" y="9"/>
                    <a:pt x="2" y="6"/>
                  </a:cubicBezTo>
                  <a:cubicBezTo>
                    <a:pt x="2" y="4"/>
                    <a:pt x="4" y="2"/>
                    <a:pt x="7" y="2"/>
                  </a:cubicBezTo>
                  <a:cubicBezTo>
                    <a:pt x="8" y="2"/>
                    <a:pt x="9" y="2"/>
                    <a:pt x="10" y="3"/>
                  </a:cubicBezTo>
                  <a:cubicBezTo>
                    <a:pt x="10" y="3"/>
                    <a:pt x="10" y="3"/>
                    <a:pt x="10" y="3"/>
                  </a:cubicBezTo>
                  <a:cubicBezTo>
                    <a:pt x="11" y="2"/>
                    <a:pt x="11" y="2"/>
                    <a:pt x="11" y="2"/>
                  </a:cubicBezTo>
                  <a:cubicBezTo>
                    <a:pt x="11" y="2"/>
                    <a:pt x="11" y="2"/>
                    <a:pt x="11" y="2"/>
                  </a:cubicBezTo>
                  <a:cubicBezTo>
                    <a:pt x="10" y="1"/>
                    <a:pt x="8" y="0"/>
                    <a:pt x="7" y="0"/>
                  </a:cubicBezTo>
                  <a:cubicBezTo>
                    <a:pt x="5" y="0"/>
                    <a:pt x="3" y="0"/>
                    <a:pt x="2" y="2"/>
                  </a:cubicBezTo>
                  <a:cubicBezTo>
                    <a:pt x="1" y="3"/>
                    <a:pt x="0" y="5"/>
                    <a:pt x="0" y="6"/>
                  </a:cubicBezTo>
                  <a:cubicBezTo>
                    <a:pt x="0" y="10"/>
                    <a:pt x="2" y="13"/>
                    <a:pt x="7" y="13"/>
                  </a:cubicBezTo>
                  <a:cubicBezTo>
                    <a:pt x="8" y="13"/>
                    <a:pt x="10" y="12"/>
                    <a:pt x="11" y="11"/>
                  </a:cubicBezTo>
                  <a:cubicBezTo>
                    <a:pt x="12" y="11"/>
                    <a:pt x="12" y="11"/>
                    <a:pt x="12" y="11"/>
                  </a:cubicBezTo>
                  <a:cubicBezTo>
                    <a:pt x="10" y="9"/>
                    <a:pt x="10" y="9"/>
                    <a:pt x="10" y="9"/>
                  </a:cubicBezTo>
                  <a:cubicBezTo>
                    <a:pt x="10" y="10"/>
                    <a:pt x="10" y="10"/>
                    <a:pt x="1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0" name="Freeform 21"/>
            <p:cNvSpPr>
              <a:spLocks noEditPoints="1"/>
            </p:cNvSpPr>
            <p:nvPr userDrawn="1"/>
          </p:nvSpPr>
          <p:spPr bwMode="auto">
            <a:xfrm>
              <a:off x="6933" y="510"/>
              <a:ext cx="38" cy="34"/>
            </a:xfrm>
            <a:custGeom>
              <a:avLst/>
              <a:gdLst>
                <a:gd name="T0" fmla="*/ 22 w 38"/>
                <a:gd name="T1" fmla="*/ 0 h 34"/>
                <a:gd name="T2" fmla="*/ 16 w 38"/>
                <a:gd name="T3" fmla="*/ 0 h 34"/>
                <a:gd name="T4" fmla="*/ 0 w 38"/>
                <a:gd name="T5" fmla="*/ 34 h 34"/>
                <a:gd name="T6" fmla="*/ 6 w 38"/>
                <a:gd name="T7" fmla="*/ 34 h 34"/>
                <a:gd name="T8" fmla="*/ 11 w 38"/>
                <a:gd name="T9" fmla="*/ 26 h 34"/>
                <a:gd name="T10" fmla="*/ 27 w 38"/>
                <a:gd name="T11" fmla="*/ 26 h 34"/>
                <a:gd name="T12" fmla="*/ 30 w 38"/>
                <a:gd name="T13" fmla="*/ 34 h 34"/>
                <a:gd name="T14" fmla="*/ 38 w 38"/>
                <a:gd name="T15" fmla="*/ 34 h 34"/>
                <a:gd name="T16" fmla="*/ 22 w 38"/>
                <a:gd name="T17" fmla="*/ 0 h 34"/>
                <a:gd name="T18" fmla="*/ 22 w 38"/>
                <a:gd name="T19" fmla="*/ 0 h 34"/>
                <a:gd name="T20" fmla="*/ 22 w 38"/>
                <a:gd name="T21" fmla="*/ 0 h 34"/>
                <a:gd name="T22" fmla="*/ 24 w 38"/>
                <a:gd name="T23" fmla="*/ 21 h 34"/>
                <a:gd name="T24" fmla="*/ 11 w 38"/>
                <a:gd name="T25" fmla="*/ 21 h 34"/>
                <a:gd name="T26" fmla="*/ 19 w 38"/>
                <a:gd name="T27" fmla="*/ 5 h 34"/>
                <a:gd name="T28" fmla="*/ 24 w 38"/>
                <a:gd name="T29" fmla="*/ 21 h 34"/>
                <a:gd name="T30" fmla="*/ 24 w 38"/>
                <a:gd name="T31"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4">
                  <a:moveTo>
                    <a:pt x="22" y="0"/>
                  </a:moveTo>
                  <a:lnTo>
                    <a:pt x="16" y="0"/>
                  </a:lnTo>
                  <a:lnTo>
                    <a:pt x="0" y="34"/>
                  </a:lnTo>
                  <a:lnTo>
                    <a:pt x="6" y="34"/>
                  </a:lnTo>
                  <a:lnTo>
                    <a:pt x="11" y="26"/>
                  </a:lnTo>
                  <a:lnTo>
                    <a:pt x="27" y="26"/>
                  </a:lnTo>
                  <a:lnTo>
                    <a:pt x="30" y="34"/>
                  </a:lnTo>
                  <a:lnTo>
                    <a:pt x="38" y="34"/>
                  </a:lnTo>
                  <a:lnTo>
                    <a:pt x="22" y="0"/>
                  </a:lnTo>
                  <a:lnTo>
                    <a:pt x="22" y="0"/>
                  </a:lnTo>
                  <a:lnTo>
                    <a:pt x="22" y="0"/>
                  </a:lnTo>
                  <a:close/>
                  <a:moveTo>
                    <a:pt x="24" y="21"/>
                  </a:moveTo>
                  <a:lnTo>
                    <a:pt x="11" y="21"/>
                  </a:lnTo>
                  <a:lnTo>
                    <a:pt x="19" y="5"/>
                  </a:lnTo>
                  <a:lnTo>
                    <a:pt x="24" y="21"/>
                  </a:lnTo>
                  <a:lnTo>
                    <a:pt x="24"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1" name="Freeform 22"/>
            <p:cNvSpPr>
              <a:spLocks/>
            </p:cNvSpPr>
            <p:nvPr userDrawn="1"/>
          </p:nvSpPr>
          <p:spPr bwMode="auto">
            <a:xfrm>
              <a:off x="6968" y="510"/>
              <a:ext cx="27" cy="34"/>
            </a:xfrm>
            <a:custGeom>
              <a:avLst/>
              <a:gdLst>
                <a:gd name="T0" fmla="*/ 0 w 27"/>
                <a:gd name="T1" fmla="*/ 5 h 34"/>
                <a:gd name="T2" fmla="*/ 11 w 27"/>
                <a:gd name="T3" fmla="*/ 5 h 34"/>
                <a:gd name="T4" fmla="*/ 11 w 27"/>
                <a:gd name="T5" fmla="*/ 34 h 34"/>
                <a:gd name="T6" fmla="*/ 16 w 27"/>
                <a:gd name="T7" fmla="*/ 34 h 34"/>
                <a:gd name="T8" fmla="*/ 16 w 27"/>
                <a:gd name="T9" fmla="*/ 5 h 34"/>
                <a:gd name="T10" fmla="*/ 27 w 27"/>
                <a:gd name="T11" fmla="*/ 5 h 34"/>
                <a:gd name="T12" fmla="*/ 27 w 27"/>
                <a:gd name="T13" fmla="*/ 0 h 34"/>
                <a:gd name="T14" fmla="*/ 0 w 27"/>
                <a:gd name="T15" fmla="*/ 0 h 34"/>
                <a:gd name="T16" fmla="*/ 0 w 27"/>
                <a:gd name="T17" fmla="*/ 5 h 34"/>
                <a:gd name="T18" fmla="*/ 0 w 27"/>
                <a:gd name="T19"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34">
                  <a:moveTo>
                    <a:pt x="0" y="5"/>
                  </a:moveTo>
                  <a:lnTo>
                    <a:pt x="11" y="5"/>
                  </a:lnTo>
                  <a:lnTo>
                    <a:pt x="11" y="34"/>
                  </a:lnTo>
                  <a:lnTo>
                    <a:pt x="16" y="34"/>
                  </a:lnTo>
                  <a:lnTo>
                    <a:pt x="16" y="5"/>
                  </a:lnTo>
                  <a:lnTo>
                    <a:pt x="27" y="5"/>
                  </a:lnTo>
                  <a:lnTo>
                    <a:pt x="27" y="0"/>
                  </a:lnTo>
                  <a:lnTo>
                    <a:pt x="0" y="0"/>
                  </a:lnTo>
                  <a:lnTo>
                    <a:pt x="0" y="5"/>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2" name="Freeform 23"/>
            <p:cNvSpPr>
              <a:spLocks/>
            </p:cNvSpPr>
            <p:nvPr userDrawn="1"/>
          </p:nvSpPr>
          <p:spPr bwMode="auto">
            <a:xfrm>
              <a:off x="7000" y="510"/>
              <a:ext cx="29" cy="34"/>
            </a:xfrm>
            <a:custGeom>
              <a:avLst/>
              <a:gdLst>
                <a:gd name="T0" fmla="*/ 24 w 29"/>
                <a:gd name="T1" fmla="*/ 13 h 34"/>
                <a:gd name="T2" fmla="*/ 5 w 29"/>
                <a:gd name="T3" fmla="*/ 13 h 34"/>
                <a:gd name="T4" fmla="*/ 5 w 29"/>
                <a:gd name="T5" fmla="*/ 0 h 34"/>
                <a:gd name="T6" fmla="*/ 0 w 29"/>
                <a:gd name="T7" fmla="*/ 0 h 34"/>
                <a:gd name="T8" fmla="*/ 0 w 29"/>
                <a:gd name="T9" fmla="*/ 34 h 34"/>
                <a:gd name="T10" fmla="*/ 5 w 29"/>
                <a:gd name="T11" fmla="*/ 34 h 34"/>
                <a:gd name="T12" fmla="*/ 5 w 29"/>
                <a:gd name="T13" fmla="*/ 18 h 34"/>
                <a:gd name="T14" fmla="*/ 24 w 29"/>
                <a:gd name="T15" fmla="*/ 18 h 34"/>
                <a:gd name="T16" fmla="*/ 24 w 29"/>
                <a:gd name="T17" fmla="*/ 34 h 34"/>
                <a:gd name="T18" fmla="*/ 29 w 29"/>
                <a:gd name="T19" fmla="*/ 34 h 34"/>
                <a:gd name="T20" fmla="*/ 29 w 29"/>
                <a:gd name="T21" fmla="*/ 0 h 34"/>
                <a:gd name="T22" fmla="*/ 24 w 29"/>
                <a:gd name="T23" fmla="*/ 0 h 34"/>
                <a:gd name="T24" fmla="*/ 24 w 29"/>
                <a:gd name="T25" fmla="*/ 13 h 34"/>
                <a:gd name="T26" fmla="*/ 24 w 29"/>
                <a:gd name="T27"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4">
                  <a:moveTo>
                    <a:pt x="24" y="13"/>
                  </a:moveTo>
                  <a:lnTo>
                    <a:pt x="5" y="13"/>
                  </a:lnTo>
                  <a:lnTo>
                    <a:pt x="5" y="0"/>
                  </a:lnTo>
                  <a:lnTo>
                    <a:pt x="0" y="0"/>
                  </a:lnTo>
                  <a:lnTo>
                    <a:pt x="0" y="34"/>
                  </a:lnTo>
                  <a:lnTo>
                    <a:pt x="5" y="34"/>
                  </a:lnTo>
                  <a:lnTo>
                    <a:pt x="5" y="18"/>
                  </a:lnTo>
                  <a:lnTo>
                    <a:pt x="24" y="18"/>
                  </a:lnTo>
                  <a:lnTo>
                    <a:pt x="24" y="34"/>
                  </a:lnTo>
                  <a:lnTo>
                    <a:pt x="29" y="34"/>
                  </a:lnTo>
                  <a:lnTo>
                    <a:pt x="29" y="0"/>
                  </a:lnTo>
                  <a:lnTo>
                    <a:pt x="24" y="0"/>
                  </a:lnTo>
                  <a:lnTo>
                    <a:pt x="24" y="13"/>
                  </a:lnTo>
                  <a:lnTo>
                    <a:pt x="2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3" name="Freeform 24"/>
            <p:cNvSpPr>
              <a:spLocks noEditPoints="1"/>
            </p:cNvSpPr>
            <p:nvPr userDrawn="1"/>
          </p:nvSpPr>
          <p:spPr bwMode="auto">
            <a:xfrm>
              <a:off x="7035" y="510"/>
              <a:ext cx="34" cy="34"/>
            </a:xfrm>
            <a:custGeom>
              <a:avLst/>
              <a:gdLst>
                <a:gd name="T0" fmla="*/ 6 w 13"/>
                <a:gd name="T1" fmla="*/ 0 h 13"/>
                <a:gd name="T2" fmla="*/ 0 w 13"/>
                <a:gd name="T3" fmla="*/ 6 h 13"/>
                <a:gd name="T4" fmla="*/ 6 w 13"/>
                <a:gd name="T5" fmla="*/ 13 h 13"/>
                <a:gd name="T6" fmla="*/ 13 w 13"/>
                <a:gd name="T7" fmla="*/ 6 h 13"/>
                <a:gd name="T8" fmla="*/ 6 w 13"/>
                <a:gd name="T9" fmla="*/ 0 h 13"/>
                <a:gd name="T10" fmla="*/ 6 w 13"/>
                <a:gd name="T11" fmla="*/ 11 h 13"/>
                <a:gd name="T12" fmla="*/ 2 w 13"/>
                <a:gd name="T13" fmla="*/ 6 h 13"/>
                <a:gd name="T14" fmla="*/ 6 w 13"/>
                <a:gd name="T15" fmla="*/ 2 h 13"/>
                <a:gd name="T16" fmla="*/ 11 w 13"/>
                <a:gd name="T17" fmla="*/ 6 h 13"/>
                <a:gd name="T18" fmla="*/ 6 w 13"/>
                <a:gd name="T19"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3">
                  <a:moveTo>
                    <a:pt x="6" y="0"/>
                  </a:moveTo>
                  <a:cubicBezTo>
                    <a:pt x="3" y="0"/>
                    <a:pt x="0" y="3"/>
                    <a:pt x="0" y="6"/>
                  </a:cubicBezTo>
                  <a:cubicBezTo>
                    <a:pt x="0" y="10"/>
                    <a:pt x="2" y="13"/>
                    <a:pt x="6" y="13"/>
                  </a:cubicBezTo>
                  <a:cubicBezTo>
                    <a:pt x="11" y="13"/>
                    <a:pt x="13" y="10"/>
                    <a:pt x="13" y="6"/>
                  </a:cubicBezTo>
                  <a:cubicBezTo>
                    <a:pt x="13" y="3"/>
                    <a:pt x="11" y="0"/>
                    <a:pt x="6" y="0"/>
                  </a:cubicBezTo>
                  <a:close/>
                  <a:moveTo>
                    <a:pt x="6" y="11"/>
                  </a:moveTo>
                  <a:cubicBezTo>
                    <a:pt x="3" y="11"/>
                    <a:pt x="2" y="9"/>
                    <a:pt x="2" y="6"/>
                  </a:cubicBezTo>
                  <a:cubicBezTo>
                    <a:pt x="2" y="4"/>
                    <a:pt x="3" y="2"/>
                    <a:pt x="6" y="2"/>
                  </a:cubicBezTo>
                  <a:cubicBezTo>
                    <a:pt x="9" y="2"/>
                    <a:pt x="11" y="4"/>
                    <a:pt x="11" y="6"/>
                  </a:cubicBezTo>
                  <a:cubicBezTo>
                    <a:pt x="11" y="9"/>
                    <a:pt x="9" y="11"/>
                    <a:pt x="6"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4" name="Freeform 25"/>
            <p:cNvSpPr>
              <a:spLocks/>
            </p:cNvSpPr>
            <p:nvPr userDrawn="1"/>
          </p:nvSpPr>
          <p:spPr bwMode="auto">
            <a:xfrm>
              <a:off x="7075" y="510"/>
              <a:ext cx="24" cy="34"/>
            </a:xfrm>
            <a:custGeom>
              <a:avLst/>
              <a:gdLst>
                <a:gd name="T0" fmla="*/ 5 w 24"/>
                <a:gd name="T1" fmla="*/ 0 h 34"/>
                <a:gd name="T2" fmla="*/ 0 w 24"/>
                <a:gd name="T3" fmla="*/ 0 h 34"/>
                <a:gd name="T4" fmla="*/ 0 w 24"/>
                <a:gd name="T5" fmla="*/ 34 h 34"/>
                <a:gd name="T6" fmla="*/ 24 w 24"/>
                <a:gd name="T7" fmla="*/ 34 h 34"/>
                <a:gd name="T8" fmla="*/ 24 w 24"/>
                <a:gd name="T9" fmla="*/ 29 h 34"/>
                <a:gd name="T10" fmla="*/ 5 w 24"/>
                <a:gd name="T11" fmla="*/ 29 h 34"/>
                <a:gd name="T12" fmla="*/ 5 w 24"/>
                <a:gd name="T13" fmla="*/ 0 h 34"/>
                <a:gd name="T14" fmla="*/ 5 w 24"/>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4">
                  <a:moveTo>
                    <a:pt x="5" y="0"/>
                  </a:moveTo>
                  <a:lnTo>
                    <a:pt x="0" y="0"/>
                  </a:lnTo>
                  <a:lnTo>
                    <a:pt x="0" y="34"/>
                  </a:lnTo>
                  <a:lnTo>
                    <a:pt x="24" y="34"/>
                  </a:lnTo>
                  <a:lnTo>
                    <a:pt x="24" y="29"/>
                  </a:lnTo>
                  <a:lnTo>
                    <a:pt x="5" y="29"/>
                  </a:lnTo>
                  <a:lnTo>
                    <a:pt x="5" y="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5" name="Freeform 26"/>
            <p:cNvSpPr>
              <a:spLocks/>
            </p:cNvSpPr>
            <p:nvPr userDrawn="1"/>
          </p:nvSpPr>
          <p:spPr bwMode="auto">
            <a:xfrm>
              <a:off x="7101" y="510"/>
              <a:ext cx="6" cy="34"/>
            </a:xfrm>
            <a:custGeom>
              <a:avLst/>
              <a:gdLst>
                <a:gd name="T0" fmla="*/ 0 w 6"/>
                <a:gd name="T1" fmla="*/ 34 h 34"/>
                <a:gd name="T2" fmla="*/ 6 w 6"/>
                <a:gd name="T3" fmla="*/ 34 h 34"/>
                <a:gd name="T4" fmla="*/ 6 w 6"/>
                <a:gd name="T5" fmla="*/ 0 h 34"/>
                <a:gd name="T6" fmla="*/ 0 w 6"/>
                <a:gd name="T7" fmla="*/ 0 h 34"/>
                <a:gd name="T8" fmla="*/ 0 w 6"/>
                <a:gd name="T9" fmla="*/ 34 h 34"/>
                <a:gd name="T10" fmla="*/ 0 w 6"/>
                <a:gd name="T11" fmla="*/ 34 h 34"/>
              </a:gdLst>
              <a:ahLst/>
              <a:cxnLst>
                <a:cxn ang="0">
                  <a:pos x="T0" y="T1"/>
                </a:cxn>
                <a:cxn ang="0">
                  <a:pos x="T2" y="T3"/>
                </a:cxn>
                <a:cxn ang="0">
                  <a:pos x="T4" y="T5"/>
                </a:cxn>
                <a:cxn ang="0">
                  <a:pos x="T6" y="T7"/>
                </a:cxn>
                <a:cxn ang="0">
                  <a:pos x="T8" y="T9"/>
                </a:cxn>
                <a:cxn ang="0">
                  <a:pos x="T10" y="T11"/>
                </a:cxn>
              </a:cxnLst>
              <a:rect l="0" t="0" r="r" b="b"/>
              <a:pathLst>
                <a:path w="6" h="34">
                  <a:moveTo>
                    <a:pt x="0" y="34"/>
                  </a:moveTo>
                  <a:lnTo>
                    <a:pt x="6" y="34"/>
                  </a:lnTo>
                  <a:lnTo>
                    <a:pt x="6" y="0"/>
                  </a:lnTo>
                  <a:lnTo>
                    <a:pt x="0" y="0"/>
                  </a:lnTo>
                  <a:lnTo>
                    <a:pt x="0" y="34"/>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6" name="Freeform 27"/>
            <p:cNvSpPr>
              <a:spLocks/>
            </p:cNvSpPr>
            <p:nvPr userDrawn="1"/>
          </p:nvSpPr>
          <p:spPr bwMode="auto">
            <a:xfrm>
              <a:off x="7115" y="510"/>
              <a:ext cx="29" cy="34"/>
            </a:xfrm>
            <a:custGeom>
              <a:avLst/>
              <a:gdLst>
                <a:gd name="T0" fmla="*/ 9 w 11"/>
                <a:gd name="T1" fmla="*/ 10 h 13"/>
                <a:gd name="T2" fmla="*/ 6 w 11"/>
                <a:gd name="T3" fmla="*/ 11 h 13"/>
                <a:gd name="T4" fmla="*/ 2 w 11"/>
                <a:gd name="T5" fmla="*/ 6 h 13"/>
                <a:gd name="T6" fmla="*/ 6 w 11"/>
                <a:gd name="T7" fmla="*/ 2 h 13"/>
                <a:gd name="T8" fmla="*/ 9 w 11"/>
                <a:gd name="T9" fmla="*/ 3 h 13"/>
                <a:gd name="T10" fmla="*/ 10 w 11"/>
                <a:gd name="T11" fmla="*/ 3 h 13"/>
                <a:gd name="T12" fmla="*/ 11 w 11"/>
                <a:gd name="T13" fmla="*/ 2 h 13"/>
                <a:gd name="T14" fmla="*/ 11 w 11"/>
                <a:gd name="T15" fmla="*/ 2 h 13"/>
                <a:gd name="T16" fmla="*/ 6 w 11"/>
                <a:gd name="T17" fmla="*/ 0 h 13"/>
                <a:gd name="T18" fmla="*/ 1 w 11"/>
                <a:gd name="T19" fmla="*/ 2 h 13"/>
                <a:gd name="T20" fmla="*/ 0 w 11"/>
                <a:gd name="T21" fmla="*/ 6 h 13"/>
                <a:gd name="T22" fmla="*/ 6 w 11"/>
                <a:gd name="T23" fmla="*/ 13 h 13"/>
                <a:gd name="T24" fmla="*/ 11 w 11"/>
                <a:gd name="T25" fmla="*/ 11 h 13"/>
                <a:gd name="T26" fmla="*/ 11 w 11"/>
                <a:gd name="T27" fmla="*/ 11 h 13"/>
                <a:gd name="T28" fmla="*/ 10 w 11"/>
                <a:gd name="T29" fmla="*/ 9 h 13"/>
                <a:gd name="T30" fmla="*/ 9 w 11"/>
                <a:gd name="T31"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3">
                  <a:moveTo>
                    <a:pt x="9" y="10"/>
                  </a:moveTo>
                  <a:cubicBezTo>
                    <a:pt x="9" y="10"/>
                    <a:pt x="7" y="11"/>
                    <a:pt x="6" y="11"/>
                  </a:cubicBezTo>
                  <a:cubicBezTo>
                    <a:pt x="3" y="11"/>
                    <a:pt x="2" y="9"/>
                    <a:pt x="2" y="6"/>
                  </a:cubicBezTo>
                  <a:cubicBezTo>
                    <a:pt x="2" y="4"/>
                    <a:pt x="3" y="2"/>
                    <a:pt x="6" y="2"/>
                  </a:cubicBezTo>
                  <a:cubicBezTo>
                    <a:pt x="7" y="2"/>
                    <a:pt x="8" y="2"/>
                    <a:pt x="9" y="3"/>
                  </a:cubicBezTo>
                  <a:cubicBezTo>
                    <a:pt x="10" y="3"/>
                    <a:pt x="10" y="3"/>
                    <a:pt x="10" y="3"/>
                  </a:cubicBezTo>
                  <a:cubicBezTo>
                    <a:pt x="11" y="2"/>
                    <a:pt x="11" y="2"/>
                    <a:pt x="11" y="2"/>
                  </a:cubicBezTo>
                  <a:cubicBezTo>
                    <a:pt x="11" y="2"/>
                    <a:pt x="11" y="2"/>
                    <a:pt x="11" y="2"/>
                  </a:cubicBezTo>
                  <a:cubicBezTo>
                    <a:pt x="9" y="1"/>
                    <a:pt x="8" y="0"/>
                    <a:pt x="6" y="0"/>
                  </a:cubicBezTo>
                  <a:cubicBezTo>
                    <a:pt x="4" y="0"/>
                    <a:pt x="3" y="0"/>
                    <a:pt x="1" y="2"/>
                  </a:cubicBezTo>
                  <a:cubicBezTo>
                    <a:pt x="0" y="3"/>
                    <a:pt x="0" y="5"/>
                    <a:pt x="0" y="6"/>
                  </a:cubicBezTo>
                  <a:cubicBezTo>
                    <a:pt x="0" y="10"/>
                    <a:pt x="2" y="13"/>
                    <a:pt x="6" y="13"/>
                  </a:cubicBezTo>
                  <a:cubicBezTo>
                    <a:pt x="8" y="13"/>
                    <a:pt x="10" y="12"/>
                    <a:pt x="11" y="11"/>
                  </a:cubicBezTo>
                  <a:cubicBezTo>
                    <a:pt x="11" y="11"/>
                    <a:pt x="11" y="11"/>
                    <a:pt x="11" y="11"/>
                  </a:cubicBezTo>
                  <a:cubicBezTo>
                    <a:pt x="10" y="9"/>
                    <a:pt x="10" y="9"/>
                    <a:pt x="10" y="9"/>
                  </a:cubicBezTo>
                  <a:cubicBezTo>
                    <a:pt x="9" y="10"/>
                    <a:pt x="9" y="10"/>
                    <a:pt x="9"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7" name="Freeform 28"/>
            <p:cNvSpPr>
              <a:spLocks/>
            </p:cNvSpPr>
            <p:nvPr userDrawn="1"/>
          </p:nvSpPr>
          <p:spPr bwMode="auto">
            <a:xfrm>
              <a:off x="7165" y="510"/>
              <a:ext cx="30" cy="34"/>
            </a:xfrm>
            <a:custGeom>
              <a:avLst/>
              <a:gdLst>
                <a:gd name="T0" fmla="*/ 9 w 11"/>
                <a:gd name="T1" fmla="*/ 8 h 13"/>
                <a:gd name="T2" fmla="*/ 5 w 11"/>
                <a:gd name="T3" fmla="*/ 11 h 13"/>
                <a:gd name="T4" fmla="*/ 2 w 11"/>
                <a:gd name="T5" fmla="*/ 8 h 13"/>
                <a:gd name="T6" fmla="*/ 2 w 11"/>
                <a:gd name="T7" fmla="*/ 0 h 13"/>
                <a:gd name="T8" fmla="*/ 0 w 11"/>
                <a:gd name="T9" fmla="*/ 0 h 13"/>
                <a:gd name="T10" fmla="*/ 0 w 11"/>
                <a:gd name="T11" fmla="*/ 8 h 13"/>
                <a:gd name="T12" fmla="*/ 5 w 11"/>
                <a:gd name="T13" fmla="*/ 13 h 13"/>
                <a:gd name="T14" fmla="*/ 11 w 11"/>
                <a:gd name="T15" fmla="*/ 8 h 13"/>
                <a:gd name="T16" fmla="*/ 11 w 11"/>
                <a:gd name="T17" fmla="*/ 0 h 13"/>
                <a:gd name="T18" fmla="*/ 9 w 11"/>
                <a:gd name="T19" fmla="*/ 0 h 13"/>
                <a:gd name="T20" fmla="*/ 9 w 11"/>
                <a:gd name="T21"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3">
                  <a:moveTo>
                    <a:pt x="9" y="8"/>
                  </a:moveTo>
                  <a:cubicBezTo>
                    <a:pt x="9" y="10"/>
                    <a:pt x="7" y="11"/>
                    <a:pt x="5" y="11"/>
                  </a:cubicBezTo>
                  <a:cubicBezTo>
                    <a:pt x="4" y="11"/>
                    <a:pt x="2" y="10"/>
                    <a:pt x="2" y="8"/>
                  </a:cubicBezTo>
                  <a:cubicBezTo>
                    <a:pt x="2" y="0"/>
                    <a:pt x="2" y="0"/>
                    <a:pt x="2" y="0"/>
                  </a:cubicBezTo>
                  <a:cubicBezTo>
                    <a:pt x="0" y="0"/>
                    <a:pt x="0" y="0"/>
                    <a:pt x="0" y="0"/>
                  </a:cubicBezTo>
                  <a:cubicBezTo>
                    <a:pt x="0" y="8"/>
                    <a:pt x="0" y="8"/>
                    <a:pt x="0" y="8"/>
                  </a:cubicBezTo>
                  <a:cubicBezTo>
                    <a:pt x="0" y="11"/>
                    <a:pt x="3" y="13"/>
                    <a:pt x="5" y="13"/>
                  </a:cubicBezTo>
                  <a:cubicBezTo>
                    <a:pt x="8" y="13"/>
                    <a:pt x="11" y="11"/>
                    <a:pt x="11" y="8"/>
                  </a:cubicBezTo>
                  <a:cubicBezTo>
                    <a:pt x="11" y="0"/>
                    <a:pt x="11" y="0"/>
                    <a:pt x="11" y="0"/>
                  </a:cubicBezTo>
                  <a:cubicBezTo>
                    <a:pt x="9" y="0"/>
                    <a:pt x="9" y="0"/>
                    <a:pt x="9" y="0"/>
                  </a:cubicBezTo>
                  <a:cubicBezTo>
                    <a:pt x="9" y="8"/>
                    <a:pt x="9" y="8"/>
                    <a:pt x="9"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8" name="Freeform 29"/>
            <p:cNvSpPr>
              <a:spLocks/>
            </p:cNvSpPr>
            <p:nvPr userDrawn="1"/>
          </p:nvSpPr>
          <p:spPr bwMode="auto">
            <a:xfrm>
              <a:off x="7203" y="510"/>
              <a:ext cx="26" cy="34"/>
            </a:xfrm>
            <a:custGeom>
              <a:avLst/>
              <a:gdLst>
                <a:gd name="T0" fmla="*/ 21 w 26"/>
                <a:gd name="T1" fmla="*/ 24 h 34"/>
                <a:gd name="T2" fmla="*/ 2 w 26"/>
                <a:gd name="T3" fmla="*/ 0 h 34"/>
                <a:gd name="T4" fmla="*/ 0 w 26"/>
                <a:gd name="T5" fmla="*/ 0 h 34"/>
                <a:gd name="T6" fmla="*/ 0 w 26"/>
                <a:gd name="T7" fmla="*/ 34 h 34"/>
                <a:gd name="T8" fmla="*/ 5 w 26"/>
                <a:gd name="T9" fmla="*/ 34 h 34"/>
                <a:gd name="T10" fmla="*/ 5 w 26"/>
                <a:gd name="T11" fmla="*/ 10 h 34"/>
                <a:gd name="T12" fmla="*/ 24 w 26"/>
                <a:gd name="T13" fmla="*/ 34 h 34"/>
                <a:gd name="T14" fmla="*/ 26 w 26"/>
                <a:gd name="T15" fmla="*/ 34 h 34"/>
                <a:gd name="T16" fmla="*/ 26 w 26"/>
                <a:gd name="T17" fmla="*/ 0 h 34"/>
                <a:gd name="T18" fmla="*/ 21 w 26"/>
                <a:gd name="T19" fmla="*/ 0 h 34"/>
                <a:gd name="T20" fmla="*/ 21 w 26"/>
                <a:gd name="T21" fmla="*/ 24 h 34"/>
                <a:gd name="T22" fmla="*/ 21 w 26"/>
                <a:gd name="T23"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4">
                  <a:moveTo>
                    <a:pt x="21" y="24"/>
                  </a:moveTo>
                  <a:lnTo>
                    <a:pt x="2" y="0"/>
                  </a:lnTo>
                  <a:lnTo>
                    <a:pt x="0" y="0"/>
                  </a:lnTo>
                  <a:lnTo>
                    <a:pt x="0" y="34"/>
                  </a:lnTo>
                  <a:lnTo>
                    <a:pt x="5" y="34"/>
                  </a:lnTo>
                  <a:lnTo>
                    <a:pt x="5" y="10"/>
                  </a:lnTo>
                  <a:lnTo>
                    <a:pt x="24" y="34"/>
                  </a:lnTo>
                  <a:lnTo>
                    <a:pt x="26" y="34"/>
                  </a:lnTo>
                  <a:lnTo>
                    <a:pt x="26" y="0"/>
                  </a:lnTo>
                  <a:lnTo>
                    <a:pt x="21" y="0"/>
                  </a:lnTo>
                  <a:lnTo>
                    <a:pt x="21" y="24"/>
                  </a:lnTo>
                  <a:lnTo>
                    <a:pt x="21"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9" name="Freeform 30"/>
            <p:cNvSpPr>
              <a:spLocks/>
            </p:cNvSpPr>
            <p:nvPr userDrawn="1"/>
          </p:nvSpPr>
          <p:spPr bwMode="auto">
            <a:xfrm>
              <a:off x="7240" y="510"/>
              <a:ext cx="5" cy="34"/>
            </a:xfrm>
            <a:custGeom>
              <a:avLst/>
              <a:gdLst>
                <a:gd name="T0" fmla="*/ 0 w 5"/>
                <a:gd name="T1" fmla="*/ 34 h 34"/>
                <a:gd name="T2" fmla="*/ 5 w 5"/>
                <a:gd name="T3" fmla="*/ 34 h 34"/>
                <a:gd name="T4" fmla="*/ 5 w 5"/>
                <a:gd name="T5" fmla="*/ 0 h 34"/>
                <a:gd name="T6" fmla="*/ 0 w 5"/>
                <a:gd name="T7" fmla="*/ 0 h 34"/>
                <a:gd name="T8" fmla="*/ 0 w 5"/>
                <a:gd name="T9" fmla="*/ 34 h 34"/>
                <a:gd name="T10" fmla="*/ 0 w 5"/>
                <a:gd name="T11" fmla="*/ 34 h 34"/>
              </a:gdLst>
              <a:ahLst/>
              <a:cxnLst>
                <a:cxn ang="0">
                  <a:pos x="T0" y="T1"/>
                </a:cxn>
                <a:cxn ang="0">
                  <a:pos x="T2" y="T3"/>
                </a:cxn>
                <a:cxn ang="0">
                  <a:pos x="T4" y="T5"/>
                </a:cxn>
                <a:cxn ang="0">
                  <a:pos x="T6" y="T7"/>
                </a:cxn>
                <a:cxn ang="0">
                  <a:pos x="T8" y="T9"/>
                </a:cxn>
                <a:cxn ang="0">
                  <a:pos x="T10" y="T11"/>
                </a:cxn>
              </a:cxnLst>
              <a:rect l="0" t="0" r="r" b="b"/>
              <a:pathLst>
                <a:path w="5" h="34">
                  <a:moveTo>
                    <a:pt x="0" y="34"/>
                  </a:moveTo>
                  <a:lnTo>
                    <a:pt x="5" y="34"/>
                  </a:lnTo>
                  <a:lnTo>
                    <a:pt x="5" y="0"/>
                  </a:lnTo>
                  <a:lnTo>
                    <a:pt x="0" y="0"/>
                  </a:lnTo>
                  <a:lnTo>
                    <a:pt x="0" y="34"/>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0" name="Freeform 31"/>
            <p:cNvSpPr>
              <a:spLocks/>
            </p:cNvSpPr>
            <p:nvPr userDrawn="1"/>
          </p:nvSpPr>
          <p:spPr bwMode="auto">
            <a:xfrm>
              <a:off x="7251" y="510"/>
              <a:ext cx="32" cy="34"/>
            </a:xfrm>
            <a:custGeom>
              <a:avLst/>
              <a:gdLst>
                <a:gd name="T0" fmla="*/ 5 w 32"/>
                <a:gd name="T1" fmla="*/ 0 h 34"/>
                <a:gd name="T2" fmla="*/ 0 w 32"/>
                <a:gd name="T3" fmla="*/ 0 h 34"/>
                <a:gd name="T4" fmla="*/ 13 w 32"/>
                <a:gd name="T5" fmla="*/ 34 h 34"/>
                <a:gd name="T6" fmla="*/ 18 w 32"/>
                <a:gd name="T7" fmla="*/ 34 h 34"/>
                <a:gd name="T8" fmla="*/ 32 w 32"/>
                <a:gd name="T9" fmla="*/ 0 h 34"/>
                <a:gd name="T10" fmla="*/ 26 w 32"/>
                <a:gd name="T11" fmla="*/ 0 h 34"/>
                <a:gd name="T12" fmla="*/ 16 w 32"/>
                <a:gd name="T13" fmla="*/ 26 h 34"/>
                <a:gd name="T14" fmla="*/ 5 w 32"/>
                <a:gd name="T15" fmla="*/ 0 h 34"/>
                <a:gd name="T16" fmla="*/ 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5" y="0"/>
                  </a:moveTo>
                  <a:lnTo>
                    <a:pt x="0" y="0"/>
                  </a:lnTo>
                  <a:lnTo>
                    <a:pt x="13" y="34"/>
                  </a:lnTo>
                  <a:lnTo>
                    <a:pt x="18" y="34"/>
                  </a:lnTo>
                  <a:lnTo>
                    <a:pt x="32" y="0"/>
                  </a:lnTo>
                  <a:lnTo>
                    <a:pt x="26" y="0"/>
                  </a:lnTo>
                  <a:lnTo>
                    <a:pt x="16" y="26"/>
                  </a:lnTo>
                  <a:lnTo>
                    <a:pt x="5" y="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1" name="Freeform 32"/>
            <p:cNvSpPr>
              <a:spLocks/>
            </p:cNvSpPr>
            <p:nvPr userDrawn="1"/>
          </p:nvSpPr>
          <p:spPr bwMode="auto">
            <a:xfrm>
              <a:off x="7288" y="510"/>
              <a:ext cx="24" cy="34"/>
            </a:xfrm>
            <a:custGeom>
              <a:avLst/>
              <a:gdLst>
                <a:gd name="T0" fmla="*/ 5 w 24"/>
                <a:gd name="T1" fmla="*/ 18 h 34"/>
                <a:gd name="T2" fmla="*/ 24 w 24"/>
                <a:gd name="T3" fmla="*/ 18 h 34"/>
                <a:gd name="T4" fmla="*/ 24 w 24"/>
                <a:gd name="T5" fmla="*/ 13 h 34"/>
                <a:gd name="T6" fmla="*/ 5 w 24"/>
                <a:gd name="T7" fmla="*/ 13 h 34"/>
                <a:gd name="T8" fmla="*/ 5 w 24"/>
                <a:gd name="T9" fmla="*/ 5 h 34"/>
                <a:gd name="T10" fmla="*/ 24 w 24"/>
                <a:gd name="T11" fmla="*/ 5 h 34"/>
                <a:gd name="T12" fmla="*/ 24 w 24"/>
                <a:gd name="T13" fmla="*/ 0 h 34"/>
                <a:gd name="T14" fmla="*/ 0 w 24"/>
                <a:gd name="T15" fmla="*/ 0 h 34"/>
                <a:gd name="T16" fmla="*/ 0 w 24"/>
                <a:gd name="T17" fmla="*/ 34 h 34"/>
                <a:gd name="T18" fmla="*/ 24 w 24"/>
                <a:gd name="T19" fmla="*/ 34 h 34"/>
                <a:gd name="T20" fmla="*/ 24 w 24"/>
                <a:gd name="T21" fmla="*/ 29 h 34"/>
                <a:gd name="T22" fmla="*/ 5 w 24"/>
                <a:gd name="T23" fmla="*/ 29 h 34"/>
                <a:gd name="T24" fmla="*/ 5 w 24"/>
                <a:gd name="T25" fmla="*/ 18 h 34"/>
                <a:gd name="T26" fmla="*/ 5 w 24"/>
                <a:gd name="T2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5" y="18"/>
                  </a:moveTo>
                  <a:lnTo>
                    <a:pt x="24" y="18"/>
                  </a:lnTo>
                  <a:lnTo>
                    <a:pt x="24" y="13"/>
                  </a:lnTo>
                  <a:lnTo>
                    <a:pt x="5" y="13"/>
                  </a:lnTo>
                  <a:lnTo>
                    <a:pt x="5" y="5"/>
                  </a:lnTo>
                  <a:lnTo>
                    <a:pt x="24" y="5"/>
                  </a:lnTo>
                  <a:lnTo>
                    <a:pt x="24" y="0"/>
                  </a:lnTo>
                  <a:lnTo>
                    <a:pt x="0" y="0"/>
                  </a:lnTo>
                  <a:lnTo>
                    <a:pt x="0" y="34"/>
                  </a:lnTo>
                  <a:lnTo>
                    <a:pt x="24" y="34"/>
                  </a:lnTo>
                  <a:lnTo>
                    <a:pt x="24" y="29"/>
                  </a:lnTo>
                  <a:lnTo>
                    <a:pt x="5" y="29"/>
                  </a:lnTo>
                  <a:lnTo>
                    <a:pt x="5" y="18"/>
                  </a:lnTo>
                  <a:lnTo>
                    <a:pt x="5"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2" name="Freeform 33"/>
            <p:cNvSpPr>
              <a:spLocks noEditPoints="1"/>
            </p:cNvSpPr>
            <p:nvPr userDrawn="1"/>
          </p:nvSpPr>
          <p:spPr bwMode="auto">
            <a:xfrm>
              <a:off x="7320" y="510"/>
              <a:ext cx="29" cy="34"/>
            </a:xfrm>
            <a:custGeom>
              <a:avLst/>
              <a:gdLst>
                <a:gd name="T0" fmla="*/ 10 w 11"/>
                <a:gd name="T1" fmla="*/ 4 h 13"/>
                <a:gd name="T2" fmla="*/ 6 w 11"/>
                <a:gd name="T3" fmla="*/ 0 h 13"/>
                <a:gd name="T4" fmla="*/ 0 w 11"/>
                <a:gd name="T5" fmla="*/ 0 h 13"/>
                <a:gd name="T6" fmla="*/ 0 w 11"/>
                <a:gd name="T7" fmla="*/ 13 h 13"/>
                <a:gd name="T8" fmla="*/ 2 w 11"/>
                <a:gd name="T9" fmla="*/ 13 h 13"/>
                <a:gd name="T10" fmla="*/ 2 w 11"/>
                <a:gd name="T11" fmla="*/ 8 h 13"/>
                <a:gd name="T12" fmla="*/ 4 w 11"/>
                <a:gd name="T13" fmla="*/ 8 h 13"/>
                <a:gd name="T14" fmla="*/ 8 w 11"/>
                <a:gd name="T15" fmla="*/ 13 h 13"/>
                <a:gd name="T16" fmla="*/ 11 w 11"/>
                <a:gd name="T17" fmla="*/ 13 h 13"/>
                <a:gd name="T18" fmla="*/ 7 w 11"/>
                <a:gd name="T19" fmla="*/ 8 h 13"/>
                <a:gd name="T20" fmla="*/ 10 w 11"/>
                <a:gd name="T21" fmla="*/ 4 h 13"/>
                <a:gd name="T22" fmla="*/ 2 w 11"/>
                <a:gd name="T23" fmla="*/ 2 h 13"/>
                <a:gd name="T24" fmla="*/ 6 w 11"/>
                <a:gd name="T25" fmla="*/ 2 h 13"/>
                <a:gd name="T26" fmla="*/ 8 w 11"/>
                <a:gd name="T27" fmla="*/ 4 h 13"/>
                <a:gd name="T28" fmla="*/ 6 w 11"/>
                <a:gd name="T29" fmla="*/ 6 h 13"/>
                <a:gd name="T30" fmla="*/ 2 w 11"/>
                <a:gd name="T31" fmla="*/ 6 h 13"/>
                <a:gd name="T32" fmla="*/ 2 w 11"/>
                <a:gd name="T3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3">
                  <a:moveTo>
                    <a:pt x="10" y="4"/>
                  </a:moveTo>
                  <a:cubicBezTo>
                    <a:pt x="10" y="2"/>
                    <a:pt x="9" y="0"/>
                    <a:pt x="6" y="0"/>
                  </a:cubicBezTo>
                  <a:cubicBezTo>
                    <a:pt x="0" y="0"/>
                    <a:pt x="0" y="0"/>
                    <a:pt x="0" y="0"/>
                  </a:cubicBezTo>
                  <a:cubicBezTo>
                    <a:pt x="0" y="13"/>
                    <a:pt x="0" y="13"/>
                    <a:pt x="0" y="13"/>
                  </a:cubicBezTo>
                  <a:cubicBezTo>
                    <a:pt x="2" y="13"/>
                    <a:pt x="2" y="13"/>
                    <a:pt x="2" y="13"/>
                  </a:cubicBezTo>
                  <a:cubicBezTo>
                    <a:pt x="2" y="8"/>
                    <a:pt x="2" y="8"/>
                    <a:pt x="2" y="8"/>
                  </a:cubicBezTo>
                  <a:cubicBezTo>
                    <a:pt x="4" y="8"/>
                    <a:pt x="4" y="8"/>
                    <a:pt x="4" y="8"/>
                  </a:cubicBezTo>
                  <a:cubicBezTo>
                    <a:pt x="8" y="13"/>
                    <a:pt x="8" y="13"/>
                    <a:pt x="8" y="13"/>
                  </a:cubicBezTo>
                  <a:cubicBezTo>
                    <a:pt x="11" y="13"/>
                    <a:pt x="11" y="13"/>
                    <a:pt x="11" y="13"/>
                  </a:cubicBezTo>
                  <a:cubicBezTo>
                    <a:pt x="7" y="8"/>
                    <a:pt x="7" y="8"/>
                    <a:pt x="7" y="8"/>
                  </a:cubicBezTo>
                  <a:cubicBezTo>
                    <a:pt x="9" y="8"/>
                    <a:pt x="10" y="6"/>
                    <a:pt x="10" y="4"/>
                  </a:cubicBezTo>
                  <a:close/>
                  <a:moveTo>
                    <a:pt x="2" y="2"/>
                  </a:moveTo>
                  <a:cubicBezTo>
                    <a:pt x="6" y="2"/>
                    <a:pt x="6" y="2"/>
                    <a:pt x="6" y="2"/>
                  </a:cubicBezTo>
                  <a:cubicBezTo>
                    <a:pt x="7" y="2"/>
                    <a:pt x="8" y="3"/>
                    <a:pt x="8" y="4"/>
                  </a:cubicBezTo>
                  <a:cubicBezTo>
                    <a:pt x="8" y="5"/>
                    <a:pt x="7" y="6"/>
                    <a:pt x="6" y="6"/>
                  </a:cubicBezTo>
                  <a:cubicBezTo>
                    <a:pt x="2" y="6"/>
                    <a:pt x="2" y="6"/>
                    <a:pt x="2" y="6"/>
                  </a:cubicBezTo>
                  <a:cubicBezTo>
                    <a:pt x="2" y="2"/>
                    <a:pt x="2"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3" name="Freeform 34"/>
            <p:cNvSpPr>
              <a:spLocks/>
            </p:cNvSpPr>
            <p:nvPr userDrawn="1"/>
          </p:nvSpPr>
          <p:spPr bwMode="auto">
            <a:xfrm>
              <a:off x="7352" y="510"/>
              <a:ext cx="27" cy="34"/>
            </a:xfrm>
            <a:custGeom>
              <a:avLst/>
              <a:gdLst>
                <a:gd name="T0" fmla="*/ 5 w 10"/>
                <a:gd name="T1" fmla="*/ 5 h 13"/>
                <a:gd name="T2" fmla="*/ 2 w 10"/>
                <a:gd name="T3" fmla="*/ 3 h 13"/>
                <a:gd name="T4" fmla="*/ 5 w 10"/>
                <a:gd name="T5" fmla="*/ 2 h 13"/>
                <a:gd name="T6" fmla="*/ 8 w 10"/>
                <a:gd name="T7" fmla="*/ 3 h 13"/>
                <a:gd name="T8" fmla="*/ 9 w 10"/>
                <a:gd name="T9" fmla="*/ 3 h 13"/>
                <a:gd name="T10" fmla="*/ 10 w 10"/>
                <a:gd name="T11" fmla="*/ 2 h 13"/>
                <a:gd name="T12" fmla="*/ 10 w 10"/>
                <a:gd name="T13" fmla="*/ 2 h 13"/>
                <a:gd name="T14" fmla="*/ 5 w 10"/>
                <a:gd name="T15" fmla="*/ 0 h 13"/>
                <a:gd name="T16" fmla="*/ 1 w 10"/>
                <a:gd name="T17" fmla="*/ 1 h 13"/>
                <a:gd name="T18" fmla="*/ 0 w 10"/>
                <a:gd name="T19" fmla="*/ 3 h 13"/>
                <a:gd name="T20" fmla="*/ 5 w 10"/>
                <a:gd name="T21" fmla="*/ 7 h 13"/>
                <a:gd name="T22" fmla="*/ 8 w 10"/>
                <a:gd name="T23" fmla="*/ 9 h 13"/>
                <a:gd name="T24" fmla="*/ 5 w 10"/>
                <a:gd name="T25" fmla="*/ 11 h 13"/>
                <a:gd name="T26" fmla="*/ 2 w 10"/>
                <a:gd name="T27" fmla="*/ 9 h 13"/>
                <a:gd name="T28" fmla="*/ 1 w 10"/>
                <a:gd name="T29" fmla="*/ 9 h 13"/>
                <a:gd name="T30" fmla="*/ 0 w 10"/>
                <a:gd name="T31" fmla="*/ 10 h 13"/>
                <a:gd name="T32" fmla="*/ 0 w 10"/>
                <a:gd name="T33" fmla="*/ 10 h 13"/>
                <a:gd name="T34" fmla="*/ 5 w 10"/>
                <a:gd name="T35" fmla="*/ 13 h 13"/>
                <a:gd name="T36" fmla="*/ 10 w 10"/>
                <a:gd name="T37" fmla="*/ 9 h 13"/>
                <a:gd name="T38" fmla="*/ 5 w 10"/>
                <a:gd name="T39"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3">
                  <a:moveTo>
                    <a:pt x="5" y="5"/>
                  </a:moveTo>
                  <a:cubicBezTo>
                    <a:pt x="4" y="5"/>
                    <a:pt x="2" y="5"/>
                    <a:pt x="2" y="3"/>
                  </a:cubicBezTo>
                  <a:cubicBezTo>
                    <a:pt x="2" y="2"/>
                    <a:pt x="4" y="2"/>
                    <a:pt x="5" y="2"/>
                  </a:cubicBezTo>
                  <a:cubicBezTo>
                    <a:pt x="7" y="2"/>
                    <a:pt x="8" y="2"/>
                    <a:pt x="8" y="3"/>
                  </a:cubicBezTo>
                  <a:cubicBezTo>
                    <a:pt x="9" y="3"/>
                    <a:pt x="9" y="3"/>
                    <a:pt x="9" y="3"/>
                  </a:cubicBezTo>
                  <a:cubicBezTo>
                    <a:pt x="10" y="2"/>
                    <a:pt x="10" y="2"/>
                    <a:pt x="10" y="2"/>
                  </a:cubicBezTo>
                  <a:cubicBezTo>
                    <a:pt x="10" y="2"/>
                    <a:pt x="10" y="2"/>
                    <a:pt x="10" y="2"/>
                  </a:cubicBezTo>
                  <a:cubicBezTo>
                    <a:pt x="9" y="1"/>
                    <a:pt x="7" y="0"/>
                    <a:pt x="5" y="0"/>
                  </a:cubicBezTo>
                  <a:cubicBezTo>
                    <a:pt x="4" y="0"/>
                    <a:pt x="2" y="0"/>
                    <a:pt x="1" y="1"/>
                  </a:cubicBezTo>
                  <a:cubicBezTo>
                    <a:pt x="1" y="2"/>
                    <a:pt x="0" y="3"/>
                    <a:pt x="0" y="3"/>
                  </a:cubicBezTo>
                  <a:cubicBezTo>
                    <a:pt x="0" y="6"/>
                    <a:pt x="3" y="7"/>
                    <a:pt x="5" y="7"/>
                  </a:cubicBezTo>
                  <a:cubicBezTo>
                    <a:pt x="7" y="7"/>
                    <a:pt x="8" y="8"/>
                    <a:pt x="8" y="9"/>
                  </a:cubicBezTo>
                  <a:cubicBezTo>
                    <a:pt x="8" y="11"/>
                    <a:pt x="6" y="11"/>
                    <a:pt x="5" y="11"/>
                  </a:cubicBezTo>
                  <a:cubicBezTo>
                    <a:pt x="4" y="11"/>
                    <a:pt x="2" y="11"/>
                    <a:pt x="2" y="9"/>
                  </a:cubicBezTo>
                  <a:cubicBezTo>
                    <a:pt x="1" y="9"/>
                    <a:pt x="1" y="9"/>
                    <a:pt x="1" y="9"/>
                  </a:cubicBezTo>
                  <a:cubicBezTo>
                    <a:pt x="0" y="10"/>
                    <a:pt x="0" y="10"/>
                    <a:pt x="0" y="10"/>
                  </a:cubicBezTo>
                  <a:cubicBezTo>
                    <a:pt x="0" y="10"/>
                    <a:pt x="0" y="10"/>
                    <a:pt x="0" y="10"/>
                  </a:cubicBezTo>
                  <a:cubicBezTo>
                    <a:pt x="1" y="12"/>
                    <a:pt x="3" y="13"/>
                    <a:pt x="5" y="13"/>
                  </a:cubicBezTo>
                  <a:cubicBezTo>
                    <a:pt x="8" y="13"/>
                    <a:pt x="10" y="12"/>
                    <a:pt x="10" y="9"/>
                  </a:cubicBezTo>
                  <a:cubicBezTo>
                    <a:pt x="10" y="6"/>
                    <a:pt x="8" y="6"/>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4" name="Freeform 35"/>
            <p:cNvSpPr>
              <a:spLocks/>
            </p:cNvSpPr>
            <p:nvPr userDrawn="1"/>
          </p:nvSpPr>
          <p:spPr bwMode="auto">
            <a:xfrm>
              <a:off x="7387" y="510"/>
              <a:ext cx="5" cy="34"/>
            </a:xfrm>
            <a:custGeom>
              <a:avLst/>
              <a:gdLst>
                <a:gd name="T0" fmla="*/ 0 w 5"/>
                <a:gd name="T1" fmla="*/ 34 h 34"/>
                <a:gd name="T2" fmla="*/ 5 w 5"/>
                <a:gd name="T3" fmla="*/ 34 h 34"/>
                <a:gd name="T4" fmla="*/ 5 w 5"/>
                <a:gd name="T5" fmla="*/ 0 h 34"/>
                <a:gd name="T6" fmla="*/ 0 w 5"/>
                <a:gd name="T7" fmla="*/ 0 h 34"/>
                <a:gd name="T8" fmla="*/ 0 w 5"/>
                <a:gd name="T9" fmla="*/ 34 h 34"/>
                <a:gd name="T10" fmla="*/ 0 w 5"/>
                <a:gd name="T11" fmla="*/ 34 h 34"/>
              </a:gdLst>
              <a:ahLst/>
              <a:cxnLst>
                <a:cxn ang="0">
                  <a:pos x="T0" y="T1"/>
                </a:cxn>
                <a:cxn ang="0">
                  <a:pos x="T2" y="T3"/>
                </a:cxn>
                <a:cxn ang="0">
                  <a:pos x="T4" y="T5"/>
                </a:cxn>
                <a:cxn ang="0">
                  <a:pos x="T6" y="T7"/>
                </a:cxn>
                <a:cxn ang="0">
                  <a:pos x="T8" y="T9"/>
                </a:cxn>
                <a:cxn ang="0">
                  <a:pos x="T10" y="T11"/>
                </a:cxn>
              </a:cxnLst>
              <a:rect l="0" t="0" r="r" b="b"/>
              <a:pathLst>
                <a:path w="5" h="34">
                  <a:moveTo>
                    <a:pt x="0" y="34"/>
                  </a:moveTo>
                  <a:lnTo>
                    <a:pt x="5" y="34"/>
                  </a:lnTo>
                  <a:lnTo>
                    <a:pt x="5" y="0"/>
                  </a:lnTo>
                  <a:lnTo>
                    <a:pt x="0" y="0"/>
                  </a:lnTo>
                  <a:lnTo>
                    <a:pt x="0" y="34"/>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5" name="Freeform 36"/>
            <p:cNvSpPr>
              <a:spLocks/>
            </p:cNvSpPr>
            <p:nvPr userDrawn="1"/>
          </p:nvSpPr>
          <p:spPr bwMode="auto">
            <a:xfrm>
              <a:off x="7397" y="510"/>
              <a:ext cx="56" cy="34"/>
            </a:xfrm>
            <a:custGeom>
              <a:avLst/>
              <a:gdLst>
                <a:gd name="T0" fmla="*/ 32 w 56"/>
                <a:gd name="T1" fmla="*/ 0 h 34"/>
                <a:gd name="T2" fmla="*/ 0 w 56"/>
                <a:gd name="T3" fmla="*/ 0 h 34"/>
                <a:gd name="T4" fmla="*/ 0 w 56"/>
                <a:gd name="T5" fmla="*/ 5 h 34"/>
                <a:gd name="T6" fmla="*/ 11 w 56"/>
                <a:gd name="T7" fmla="*/ 5 h 34"/>
                <a:gd name="T8" fmla="*/ 11 w 56"/>
                <a:gd name="T9" fmla="*/ 34 h 34"/>
                <a:gd name="T10" fmla="*/ 16 w 56"/>
                <a:gd name="T11" fmla="*/ 34 h 34"/>
                <a:gd name="T12" fmla="*/ 16 w 56"/>
                <a:gd name="T13" fmla="*/ 5 h 34"/>
                <a:gd name="T14" fmla="*/ 27 w 56"/>
                <a:gd name="T15" fmla="*/ 5 h 34"/>
                <a:gd name="T16" fmla="*/ 38 w 56"/>
                <a:gd name="T17" fmla="*/ 21 h 34"/>
                <a:gd name="T18" fmla="*/ 38 w 56"/>
                <a:gd name="T19" fmla="*/ 34 h 34"/>
                <a:gd name="T20" fmla="*/ 43 w 56"/>
                <a:gd name="T21" fmla="*/ 34 h 34"/>
                <a:gd name="T22" fmla="*/ 43 w 56"/>
                <a:gd name="T23" fmla="*/ 21 h 34"/>
                <a:gd name="T24" fmla="*/ 56 w 56"/>
                <a:gd name="T25" fmla="*/ 2 h 34"/>
                <a:gd name="T26" fmla="*/ 56 w 56"/>
                <a:gd name="T27" fmla="*/ 0 h 34"/>
                <a:gd name="T28" fmla="*/ 56 w 56"/>
                <a:gd name="T29" fmla="*/ 0 h 34"/>
                <a:gd name="T30" fmla="*/ 51 w 56"/>
                <a:gd name="T31" fmla="*/ 0 h 34"/>
                <a:gd name="T32" fmla="*/ 40 w 56"/>
                <a:gd name="T33" fmla="*/ 16 h 34"/>
                <a:gd name="T34" fmla="*/ 32 w 56"/>
                <a:gd name="T35" fmla="*/ 0 h 34"/>
                <a:gd name="T36" fmla="*/ 32 w 56"/>
                <a:gd name="T3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34">
                  <a:moveTo>
                    <a:pt x="32" y="0"/>
                  </a:moveTo>
                  <a:lnTo>
                    <a:pt x="0" y="0"/>
                  </a:lnTo>
                  <a:lnTo>
                    <a:pt x="0" y="5"/>
                  </a:lnTo>
                  <a:lnTo>
                    <a:pt x="11" y="5"/>
                  </a:lnTo>
                  <a:lnTo>
                    <a:pt x="11" y="34"/>
                  </a:lnTo>
                  <a:lnTo>
                    <a:pt x="16" y="34"/>
                  </a:lnTo>
                  <a:lnTo>
                    <a:pt x="16" y="5"/>
                  </a:lnTo>
                  <a:lnTo>
                    <a:pt x="27" y="5"/>
                  </a:lnTo>
                  <a:lnTo>
                    <a:pt x="38" y="21"/>
                  </a:lnTo>
                  <a:lnTo>
                    <a:pt x="38" y="34"/>
                  </a:lnTo>
                  <a:lnTo>
                    <a:pt x="43" y="34"/>
                  </a:lnTo>
                  <a:lnTo>
                    <a:pt x="43" y="21"/>
                  </a:lnTo>
                  <a:lnTo>
                    <a:pt x="56" y="2"/>
                  </a:lnTo>
                  <a:lnTo>
                    <a:pt x="56" y="0"/>
                  </a:lnTo>
                  <a:lnTo>
                    <a:pt x="56" y="0"/>
                  </a:lnTo>
                  <a:lnTo>
                    <a:pt x="51" y="0"/>
                  </a:lnTo>
                  <a:lnTo>
                    <a:pt x="40" y="16"/>
                  </a:lnTo>
                  <a:lnTo>
                    <a:pt x="32" y="0"/>
                  </a:lnTo>
                  <a:lnTo>
                    <a:pt x="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6" name="Freeform 37"/>
            <p:cNvSpPr>
              <a:spLocks/>
            </p:cNvSpPr>
            <p:nvPr userDrawn="1"/>
          </p:nvSpPr>
          <p:spPr bwMode="auto">
            <a:xfrm>
              <a:off x="7267" y="232"/>
              <a:ext cx="186" cy="238"/>
            </a:xfrm>
            <a:custGeom>
              <a:avLst/>
              <a:gdLst>
                <a:gd name="T0" fmla="*/ 70 w 70"/>
                <a:gd name="T1" fmla="*/ 0 h 89"/>
                <a:gd name="T2" fmla="*/ 70 w 70"/>
                <a:gd name="T3" fmla="*/ 55 h 89"/>
                <a:gd name="T4" fmla="*/ 37 w 70"/>
                <a:gd name="T5" fmla="*/ 89 h 89"/>
                <a:gd name="T6" fmla="*/ 0 w 70"/>
                <a:gd name="T7" fmla="*/ 55 h 89"/>
                <a:gd name="T8" fmla="*/ 0 w 70"/>
                <a:gd name="T9" fmla="*/ 0 h 89"/>
                <a:gd name="T10" fmla="*/ 16 w 70"/>
                <a:gd name="T11" fmla="*/ 0 h 89"/>
                <a:gd name="T12" fmla="*/ 16 w 70"/>
                <a:gd name="T13" fmla="*/ 56 h 89"/>
                <a:gd name="T14" fmla="*/ 38 w 70"/>
                <a:gd name="T15" fmla="*/ 81 h 89"/>
                <a:gd name="T16" fmla="*/ 60 w 70"/>
                <a:gd name="T17" fmla="*/ 56 h 89"/>
                <a:gd name="T18" fmla="*/ 60 w 70"/>
                <a:gd name="T19" fmla="*/ 0 h 89"/>
                <a:gd name="T20" fmla="*/ 70 w 70"/>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89">
                  <a:moveTo>
                    <a:pt x="70" y="0"/>
                  </a:moveTo>
                  <a:cubicBezTo>
                    <a:pt x="70" y="55"/>
                    <a:pt x="70" y="55"/>
                    <a:pt x="70" y="55"/>
                  </a:cubicBezTo>
                  <a:cubicBezTo>
                    <a:pt x="70" y="84"/>
                    <a:pt x="47" y="89"/>
                    <a:pt x="37" y="89"/>
                  </a:cubicBezTo>
                  <a:cubicBezTo>
                    <a:pt x="19" y="89"/>
                    <a:pt x="0" y="83"/>
                    <a:pt x="0" y="55"/>
                  </a:cubicBezTo>
                  <a:cubicBezTo>
                    <a:pt x="0" y="0"/>
                    <a:pt x="0" y="0"/>
                    <a:pt x="0" y="0"/>
                  </a:cubicBezTo>
                  <a:cubicBezTo>
                    <a:pt x="16" y="0"/>
                    <a:pt x="16" y="0"/>
                    <a:pt x="16" y="0"/>
                  </a:cubicBezTo>
                  <a:cubicBezTo>
                    <a:pt x="16" y="56"/>
                    <a:pt x="16" y="56"/>
                    <a:pt x="16" y="56"/>
                  </a:cubicBezTo>
                  <a:cubicBezTo>
                    <a:pt x="16" y="72"/>
                    <a:pt x="24" y="81"/>
                    <a:pt x="38" y="81"/>
                  </a:cubicBezTo>
                  <a:cubicBezTo>
                    <a:pt x="50" y="81"/>
                    <a:pt x="60" y="73"/>
                    <a:pt x="60" y="56"/>
                  </a:cubicBezTo>
                  <a:cubicBezTo>
                    <a:pt x="60" y="0"/>
                    <a:pt x="60" y="0"/>
                    <a:pt x="60" y="0"/>
                  </a:cubicBezTo>
                  <a:cubicBezTo>
                    <a:pt x="70" y="0"/>
                    <a:pt x="70" y="0"/>
                    <a:pt x="7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7" name="Freeform 38"/>
            <p:cNvSpPr>
              <a:spLocks/>
            </p:cNvSpPr>
            <p:nvPr userDrawn="1"/>
          </p:nvSpPr>
          <p:spPr bwMode="auto">
            <a:xfrm>
              <a:off x="7013" y="230"/>
              <a:ext cx="219" cy="240"/>
            </a:xfrm>
            <a:custGeom>
              <a:avLst/>
              <a:gdLst>
                <a:gd name="T0" fmla="*/ 47 w 82"/>
                <a:gd name="T1" fmla="*/ 90 h 90"/>
                <a:gd name="T2" fmla="*/ 0 w 82"/>
                <a:gd name="T3" fmla="*/ 46 h 90"/>
                <a:gd name="T4" fmla="*/ 49 w 82"/>
                <a:gd name="T5" fmla="*/ 0 h 90"/>
                <a:gd name="T6" fmla="*/ 75 w 82"/>
                <a:gd name="T7" fmla="*/ 10 h 90"/>
                <a:gd name="T8" fmla="*/ 82 w 82"/>
                <a:gd name="T9" fmla="*/ 21 h 90"/>
                <a:gd name="T10" fmla="*/ 73 w 82"/>
                <a:gd name="T11" fmla="*/ 30 h 90"/>
                <a:gd name="T12" fmla="*/ 64 w 82"/>
                <a:gd name="T13" fmla="*/ 21 h 90"/>
                <a:gd name="T14" fmla="*/ 67 w 82"/>
                <a:gd name="T15" fmla="*/ 15 h 90"/>
                <a:gd name="T16" fmla="*/ 49 w 82"/>
                <a:gd name="T17" fmla="*/ 8 h 90"/>
                <a:gd name="T18" fmla="*/ 16 w 82"/>
                <a:gd name="T19" fmla="*/ 45 h 90"/>
                <a:gd name="T20" fmla="*/ 51 w 82"/>
                <a:gd name="T21" fmla="*/ 83 h 90"/>
                <a:gd name="T22" fmla="*/ 79 w 82"/>
                <a:gd name="T23" fmla="*/ 72 h 90"/>
                <a:gd name="T24" fmla="*/ 82 w 82"/>
                <a:gd name="T25" fmla="*/ 76 h 90"/>
                <a:gd name="T26" fmla="*/ 47 w 82"/>
                <a:gd name="T2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0">
                  <a:moveTo>
                    <a:pt x="47" y="90"/>
                  </a:moveTo>
                  <a:cubicBezTo>
                    <a:pt x="18" y="90"/>
                    <a:pt x="0" y="70"/>
                    <a:pt x="0" y="46"/>
                  </a:cubicBezTo>
                  <a:cubicBezTo>
                    <a:pt x="0" y="22"/>
                    <a:pt x="19" y="0"/>
                    <a:pt x="49" y="0"/>
                  </a:cubicBezTo>
                  <a:cubicBezTo>
                    <a:pt x="57" y="0"/>
                    <a:pt x="68" y="3"/>
                    <a:pt x="75" y="10"/>
                  </a:cubicBezTo>
                  <a:cubicBezTo>
                    <a:pt x="79" y="13"/>
                    <a:pt x="82" y="17"/>
                    <a:pt x="82" y="21"/>
                  </a:cubicBezTo>
                  <a:cubicBezTo>
                    <a:pt x="82" y="26"/>
                    <a:pt x="78" y="30"/>
                    <a:pt x="73" y="30"/>
                  </a:cubicBezTo>
                  <a:cubicBezTo>
                    <a:pt x="68" y="30"/>
                    <a:pt x="64" y="26"/>
                    <a:pt x="64" y="21"/>
                  </a:cubicBezTo>
                  <a:cubicBezTo>
                    <a:pt x="64" y="19"/>
                    <a:pt x="65" y="17"/>
                    <a:pt x="67" y="15"/>
                  </a:cubicBezTo>
                  <a:cubicBezTo>
                    <a:pt x="63" y="10"/>
                    <a:pt x="55" y="8"/>
                    <a:pt x="49" y="8"/>
                  </a:cubicBezTo>
                  <a:cubicBezTo>
                    <a:pt x="28" y="8"/>
                    <a:pt x="16" y="27"/>
                    <a:pt x="16" y="45"/>
                  </a:cubicBezTo>
                  <a:cubicBezTo>
                    <a:pt x="16" y="65"/>
                    <a:pt x="30" y="83"/>
                    <a:pt x="51" y="83"/>
                  </a:cubicBezTo>
                  <a:cubicBezTo>
                    <a:pt x="61" y="83"/>
                    <a:pt x="70" y="78"/>
                    <a:pt x="79" y="72"/>
                  </a:cubicBezTo>
                  <a:cubicBezTo>
                    <a:pt x="82" y="76"/>
                    <a:pt x="82" y="76"/>
                    <a:pt x="82" y="76"/>
                  </a:cubicBezTo>
                  <a:cubicBezTo>
                    <a:pt x="73" y="86"/>
                    <a:pt x="59" y="90"/>
                    <a:pt x="47" y="9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78" name="Freeform 39"/>
            <p:cNvSpPr>
              <a:spLocks noEditPoints="1"/>
            </p:cNvSpPr>
            <p:nvPr userDrawn="1"/>
          </p:nvSpPr>
          <p:spPr bwMode="auto">
            <a:xfrm>
              <a:off x="6797" y="232"/>
              <a:ext cx="214" cy="235"/>
            </a:xfrm>
            <a:custGeom>
              <a:avLst/>
              <a:gdLst>
                <a:gd name="T0" fmla="*/ 168 w 214"/>
                <a:gd name="T1" fmla="*/ 232 h 235"/>
                <a:gd name="T2" fmla="*/ 214 w 214"/>
                <a:gd name="T3" fmla="*/ 232 h 235"/>
                <a:gd name="T4" fmla="*/ 123 w 214"/>
                <a:gd name="T5" fmla="*/ 0 h 235"/>
                <a:gd name="T6" fmla="*/ 88 w 214"/>
                <a:gd name="T7" fmla="*/ 0 h 235"/>
                <a:gd name="T8" fmla="*/ 0 w 214"/>
                <a:gd name="T9" fmla="*/ 235 h 235"/>
                <a:gd name="T10" fmla="*/ 24 w 214"/>
                <a:gd name="T11" fmla="*/ 235 h 235"/>
                <a:gd name="T12" fmla="*/ 48 w 214"/>
                <a:gd name="T13" fmla="*/ 166 h 235"/>
                <a:gd name="T14" fmla="*/ 144 w 214"/>
                <a:gd name="T15" fmla="*/ 166 h 235"/>
                <a:gd name="T16" fmla="*/ 168 w 214"/>
                <a:gd name="T17" fmla="*/ 232 h 235"/>
                <a:gd name="T18" fmla="*/ 168 w 214"/>
                <a:gd name="T19" fmla="*/ 232 h 235"/>
                <a:gd name="T20" fmla="*/ 56 w 214"/>
                <a:gd name="T21" fmla="*/ 147 h 235"/>
                <a:gd name="T22" fmla="*/ 96 w 214"/>
                <a:gd name="T23" fmla="*/ 38 h 235"/>
                <a:gd name="T24" fmla="*/ 136 w 214"/>
                <a:gd name="T25" fmla="*/ 147 h 235"/>
                <a:gd name="T26" fmla="*/ 56 w 214"/>
                <a:gd name="T27" fmla="*/ 147 h 235"/>
                <a:gd name="T28" fmla="*/ 56 w 214"/>
                <a:gd name="T29" fmla="*/ 14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4" h="235">
                  <a:moveTo>
                    <a:pt x="168" y="232"/>
                  </a:moveTo>
                  <a:lnTo>
                    <a:pt x="214" y="232"/>
                  </a:lnTo>
                  <a:lnTo>
                    <a:pt x="123" y="0"/>
                  </a:lnTo>
                  <a:lnTo>
                    <a:pt x="88" y="0"/>
                  </a:lnTo>
                  <a:lnTo>
                    <a:pt x="0" y="235"/>
                  </a:lnTo>
                  <a:lnTo>
                    <a:pt x="24" y="235"/>
                  </a:lnTo>
                  <a:lnTo>
                    <a:pt x="48" y="166"/>
                  </a:lnTo>
                  <a:lnTo>
                    <a:pt x="144" y="166"/>
                  </a:lnTo>
                  <a:lnTo>
                    <a:pt x="168" y="232"/>
                  </a:lnTo>
                  <a:lnTo>
                    <a:pt x="168" y="232"/>
                  </a:lnTo>
                  <a:close/>
                  <a:moveTo>
                    <a:pt x="56" y="147"/>
                  </a:moveTo>
                  <a:lnTo>
                    <a:pt x="96" y="38"/>
                  </a:lnTo>
                  <a:lnTo>
                    <a:pt x="136" y="147"/>
                  </a:lnTo>
                  <a:lnTo>
                    <a:pt x="56" y="147"/>
                  </a:lnTo>
                  <a:lnTo>
                    <a:pt x="56"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grpSp>
      <p:sp>
        <p:nvSpPr>
          <p:cNvPr id="2" name="Title 1"/>
          <p:cNvSpPr>
            <a:spLocks noGrp="1"/>
          </p:cNvSpPr>
          <p:nvPr>
            <p:ph type="title" hasCustomPrompt="1"/>
          </p:nvPr>
        </p:nvSpPr>
        <p:spPr>
          <a:xfrm>
            <a:off x="6406341" y="1591694"/>
            <a:ext cx="5663740" cy="3674613"/>
          </a:xfrm>
        </p:spPr>
        <p:txBody>
          <a:bodyPr lIns="0" tIns="0" rIns="0" bIns="0" anchor="b" anchorCtr="0">
            <a:noAutofit/>
          </a:bodyPr>
          <a:lstStyle>
            <a:lvl1pPr>
              <a:defRPr sz="28430" b="0" spc="-150">
                <a:solidFill>
                  <a:schemeClr val="bg1"/>
                </a:solidFill>
                <a:latin typeface="Arial" panose="020B0604020202020204" pitchFamily="34" charset="0"/>
                <a:cs typeface="Arial" panose="020B0604020202020204" pitchFamily="34" charset="0"/>
              </a:defRPr>
            </a:lvl1pPr>
          </a:lstStyle>
          <a:p>
            <a:r>
              <a:rPr lang="en-US" dirty="0"/>
              <a:t>1</a:t>
            </a:r>
            <a:endParaRPr lang="en-AU" dirty="0"/>
          </a:p>
        </p:txBody>
      </p:sp>
      <p:sp>
        <p:nvSpPr>
          <p:cNvPr id="47" name="Text Placeholder 46"/>
          <p:cNvSpPr>
            <a:spLocks noGrp="1"/>
          </p:cNvSpPr>
          <p:nvPr>
            <p:ph type="body" sz="quarter" idx="10" hasCustomPrompt="1"/>
          </p:nvPr>
        </p:nvSpPr>
        <p:spPr>
          <a:xfrm>
            <a:off x="499227" y="3246828"/>
            <a:ext cx="4123267" cy="357995"/>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AU" dirty="0"/>
              <a:t>Section title</a:t>
            </a:r>
          </a:p>
        </p:txBody>
      </p:sp>
    </p:spTree>
    <p:extLst>
      <p:ext uri="{BB962C8B-B14F-4D97-AF65-F5344CB8AC3E}">
        <p14:creationId xmlns:p14="http://schemas.microsoft.com/office/powerpoint/2010/main" val="10428100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67962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74677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0694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8938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8486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99728-D871-8763-7734-72E8EA117F9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AE776F0-AF9D-939F-0A5D-DEEDDD4A0338}"/>
              </a:ext>
            </a:extLst>
          </p:cNvPr>
          <p:cNvSpPr>
            <a:spLocks noGrp="1"/>
          </p:cNvSpPr>
          <p:nvPr>
            <p:ph type="dt" sz="half" idx="10"/>
          </p:nvPr>
        </p:nvSpPr>
        <p:spPr/>
        <p:txBody>
          <a:bodyPr/>
          <a:lstStyle/>
          <a:p>
            <a:fld id="{A2233B31-EE35-4659-8001-10585B8845F7}" type="datetimeFigureOut">
              <a:rPr lang="en-AU" smtClean="0"/>
              <a:t>23/3/2026</a:t>
            </a:fld>
            <a:endParaRPr lang="en-AU"/>
          </a:p>
        </p:txBody>
      </p:sp>
      <p:sp>
        <p:nvSpPr>
          <p:cNvPr id="4" name="Footer Placeholder 3">
            <a:extLst>
              <a:ext uri="{FF2B5EF4-FFF2-40B4-BE49-F238E27FC236}">
                <a16:creationId xmlns:a16="http://schemas.microsoft.com/office/drawing/2014/main" id="{43C8EBDD-F3BC-3C20-7CF0-E412F14F6AA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C65FF34-B274-CEB5-9CF5-0676A94F3565}"/>
              </a:ext>
            </a:extLst>
          </p:cNvPr>
          <p:cNvSpPr>
            <a:spLocks noGrp="1"/>
          </p:cNvSpPr>
          <p:nvPr>
            <p:ph type="sldNum" sz="quarter" idx="12"/>
          </p:nvPr>
        </p:nvSpPr>
        <p:spPr/>
        <p:txBody>
          <a:bodyPr/>
          <a:lstStyle/>
          <a:p>
            <a:fld id="{1DD0C6D9-A66D-4E80-AD55-6081DBB239DD}" type="slidenum">
              <a:rPr lang="en-AU" smtClean="0"/>
              <a:t>‹#›</a:t>
            </a:fld>
            <a:endParaRPr lang="en-AU"/>
          </a:p>
        </p:txBody>
      </p:sp>
    </p:spTree>
    <p:extLst>
      <p:ext uri="{BB962C8B-B14F-4D97-AF65-F5344CB8AC3E}">
        <p14:creationId xmlns:p14="http://schemas.microsoft.com/office/powerpoint/2010/main" val="23605642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39779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963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55257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08606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0852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6055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03E0BB-8833-5632-1FFC-00213702025F}"/>
              </a:ext>
            </a:extLst>
          </p:cNvPr>
          <p:cNvSpPr>
            <a:spLocks noGrp="1"/>
          </p:cNvSpPr>
          <p:nvPr>
            <p:ph type="dt" sz="half" idx="10"/>
          </p:nvPr>
        </p:nvSpPr>
        <p:spPr/>
        <p:txBody>
          <a:bodyPr/>
          <a:lstStyle/>
          <a:p>
            <a:fld id="{A2233B31-EE35-4659-8001-10585B8845F7}" type="datetimeFigureOut">
              <a:rPr lang="en-AU" smtClean="0"/>
              <a:t>23/3/2026</a:t>
            </a:fld>
            <a:endParaRPr lang="en-AU"/>
          </a:p>
        </p:txBody>
      </p:sp>
      <p:sp>
        <p:nvSpPr>
          <p:cNvPr id="3" name="Footer Placeholder 2">
            <a:extLst>
              <a:ext uri="{FF2B5EF4-FFF2-40B4-BE49-F238E27FC236}">
                <a16:creationId xmlns:a16="http://schemas.microsoft.com/office/drawing/2014/main" id="{29178EB5-7498-5AB9-6B15-C24A724AE1E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968DB757-399D-AEEC-891C-9536F64F6CDA}"/>
              </a:ext>
            </a:extLst>
          </p:cNvPr>
          <p:cNvSpPr>
            <a:spLocks noGrp="1"/>
          </p:cNvSpPr>
          <p:nvPr>
            <p:ph type="sldNum" sz="quarter" idx="12"/>
          </p:nvPr>
        </p:nvSpPr>
        <p:spPr/>
        <p:txBody>
          <a:bodyPr/>
          <a:lstStyle/>
          <a:p>
            <a:fld id="{1DD0C6D9-A66D-4E80-AD55-6081DBB239DD}" type="slidenum">
              <a:rPr lang="en-AU" smtClean="0"/>
              <a:t>‹#›</a:t>
            </a:fld>
            <a:endParaRPr lang="en-AU"/>
          </a:p>
        </p:txBody>
      </p:sp>
    </p:spTree>
    <p:extLst>
      <p:ext uri="{BB962C8B-B14F-4D97-AF65-F5344CB8AC3E}">
        <p14:creationId xmlns:p14="http://schemas.microsoft.com/office/powerpoint/2010/main" val="3151816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C198-B0D0-7FD9-0CCD-AA7DAB07D2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D5BAFD1-C709-5F8C-AB3A-7C7060EAE3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843CC96-A60E-320B-2876-27E1814281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09EBC8-B988-DC47-77C0-EB54999CF709}"/>
              </a:ext>
            </a:extLst>
          </p:cNvPr>
          <p:cNvSpPr>
            <a:spLocks noGrp="1"/>
          </p:cNvSpPr>
          <p:nvPr>
            <p:ph type="dt" sz="half" idx="10"/>
          </p:nvPr>
        </p:nvSpPr>
        <p:spPr/>
        <p:txBody>
          <a:bodyPr/>
          <a:lstStyle/>
          <a:p>
            <a:fld id="{A2233B31-EE35-4659-8001-10585B8845F7}" type="datetimeFigureOut">
              <a:rPr lang="en-AU" smtClean="0"/>
              <a:t>23/3/2026</a:t>
            </a:fld>
            <a:endParaRPr lang="en-AU"/>
          </a:p>
        </p:txBody>
      </p:sp>
      <p:sp>
        <p:nvSpPr>
          <p:cNvPr id="6" name="Footer Placeholder 5">
            <a:extLst>
              <a:ext uri="{FF2B5EF4-FFF2-40B4-BE49-F238E27FC236}">
                <a16:creationId xmlns:a16="http://schemas.microsoft.com/office/drawing/2014/main" id="{238A289B-7D3E-845B-8D25-DBE21BD6238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7206F7C-7CF6-29A2-3673-DB2CFE0E7F0C}"/>
              </a:ext>
            </a:extLst>
          </p:cNvPr>
          <p:cNvSpPr>
            <a:spLocks noGrp="1"/>
          </p:cNvSpPr>
          <p:nvPr>
            <p:ph type="sldNum" sz="quarter" idx="12"/>
          </p:nvPr>
        </p:nvSpPr>
        <p:spPr/>
        <p:txBody>
          <a:bodyPr/>
          <a:lstStyle/>
          <a:p>
            <a:fld id="{1DD0C6D9-A66D-4E80-AD55-6081DBB239DD}" type="slidenum">
              <a:rPr lang="en-AU" smtClean="0"/>
              <a:t>‹#›</a:t>
            </a:fld>
            <a:endParaRPr lang="en-AU"/>
          </a:p>
        </p:txBody>
      </p:sp>
    </p:spTree>
    <p:extLst>
      <p:ext uri="{BB962C8B-B14F-4D97-AF65-F5344CB8AC3E}">
        <p14:creationId xmlns:p14="http://schemas.microsoft.com/office/powerpoint/2010/main" val="1012604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9F2A1-7994-8006-6999-FD0A98B281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3EF39C12-DB67-9274-5ADC-7509B5CAFF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053F371-247F-1B54-4688-755B2CD494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AAC6CA-6BB5-7B1F-29E9-D4CCC5FC19AB}"/>
              </a:ext>
            </a:extLst>
          </p:cNvPr>
          <p:cNvSpPr>
            <a:spLocks noGrp="1"/>
          </p:cNvSpPr>
          <p:nvPr>
            <p:ph type="dt" sz="half" idx="10"/>
          </p:nvPr>
        </p:nvSpPr>
        <p:spPr/>
        <p:txBody>
          <a:bodyPr/>
          <a:lstStyle/>
          <a:p>
            <a:fld id="{A2233B31-EE35-4659-8001-10585B8845F7}" type="datetimeFigureOut">
              <a:rPr lang="en-AU" smtClean="0"/>
              <a:t>23/3/2026</a:t>
            </a:fld>
            <a:endParaRPr lang="en-AU"/>
          </a:p>
        </p:txBody>
      </p:sp>
      <p:sp>
        <p:nvSpPr>
          <p:cNvPr id="6" name="Footer Placeholder 5">
            <a:extLst>
              <a:ext uri="{FF2B5EF4-FFF2-40B4-BE49-F238E27FC236}">
                <a16:creationId xmlns:a16="http://schemas.microsoft.com/office/drawing/2014/main" id="{1C983E35-FC78-964D-EF01-182542DFA20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7971786-65AC-E550-7073-FA35AB12C265}"/>
              </a:ext>
            </a:extLst>
          </p:cNvPr>
          <p:cNvSpPr>
            <a:spLocks noGrp="1"/>
          </p:cNvSpPr>
          <p:nvPr>
            <p:ph type="sldNum" sz="quarter" idx="12"/>
          </p:nvPr>
        </p:nvSpPr>
        <p:spPr/>
        <p:txBody>
          <a:bodyPr/>
          <a:lstStyle/>
          <a:p>
            <a:fld id="{1DD0C6D9-A66D-4E80-AD55-6081DBB239DD}" type="slidenum">
              <a:rPr lang="en-AU" smtClean="0"/>
              <a:t>‹#›</a:t>
            </a:fld>
            <a:endParaRPr lang="en-AU"/>
          </a:p>
        </p:txBody>
      </p:sp>
    </p:spTree>
    <p:extLst>
      <p:ext uri="{BB962C8B-B14F-4D97-AF65-F5344CB8AC3E}">
        <p14:creationId xmlns:p14="http://schemas.microsoft.com/office/powerpoint/2010/main" val="3156613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theme" Target="../theme/theme2.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6.sv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image" Target="../media/image5.png"/><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image" Target="../media/image5.png"/><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image" Target="../media/image15.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theme" Target="../theme/theme3.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image" Target="../media/image6.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CB14A5-C12B-9E0A-9934-81C9669C47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3E4C7F9-0835-69DC-B041-A8C897F12C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E4141A3-2D47-283F-3331-CCA6E56E2C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2233B31-EE35-4659-8001-10585B8845F7}" type="datetimeFigureOut">
              <a:rPr lang="en-AU" smtClean="0"/>
              <a:t>23/3/2026</a:t>
            </a:fld>
            <a:endParaRPr lang="en-AU"/>
          </a:p>
        </p:txBody>
      </p:sp>
      <p:sp>
        <p:nvSpPr>
          <p:cNvPr id="5" name="Footer Placeholder 4">
            <a:extLst>
              <a:ext uri="{FF2B5EF4-FFF2-40B4-BE49-F238E27FC236}">
                <a16:creationId xmlns:a16="http://schemas.microsoft.com/office/drawing/2014/main" id="{55A9C0A0-822D-F0BA-081E-F2DA2EF1FB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4B8D1D2C-83FE-B22D-DD8E-5C8F992557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D0C6D9-A66D-4E80-AD55-6081DBB239DD}" type="slidenum">
              <a:rPr lang="en-AU" smtClean="0"/>
              <a:t>‹#›</a:t>
            </a:fld>
            <a:endParaRPr lang="en-AU"/>
          </a:p>
        </p:txBody>
      </p:sp>
    </p:spTree>
    <p:extLst>
      <p:ext uri="{BB962C8B-B14F-4D97-AF65-F5344CB8AC3E}">
        <p14:creationId xmlns:p14="http://schemas.microsoft.com/office/powerpoint/2010/main" val="1218923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704" r:id="rId14"/>
    <p:sldLayoutId id="2147483705" r:id="rId15"/>
    <p:sldLayoutId id="214748371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FD4962B-A97D-93C5-DA27-0210A848C8D4}"/>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10195556" y="0"/>
            <a:ext cx="1996444" cy="2660909"/>
          </a:xfrm>
          <a:prstGeom prst="rect">
            <a:avLst/>
          </a:prstGeom>
        </p:spPr>
      </p:pic>
      <p:sp>
        <p:nvSpPr>
          <p:cNvPr id="2" name="Title Placeholder 1">
            <a:extLst>
              <a:ext uri="{FF2B5EF4-FFF2-40B4-BE49-F238E27FC236}">
                <a16:creationId xmlns:a16="http://schemas.microsoft.com/office/drawing/2014/main" id="{12CB5DF7-97EE-DC65-E762-7C33F3D17576}"/>
              </a:ext>
            </a:extLst>
          </p:cNvPr>
          <p:cNvSpPr>
            <a:spLocks noGrp="1"/>
          </p:cNvSpPr>
          <p:nvPr>
            <p:ph type="title"/>
          </p:nvPr>
        </p:nvSpPr>
        <p:spPr>
          <a:xfrm>
            <a:off x="695325" y="333375"/>
            <a:ext cx="9504363" cy="777875"/>
          </a:xfrm>
          <a:prstGeom prst="rect">
            <a:avLst/>
          </a:prstGeom>
        </p:spPr>
        <p:txBody>
          <a:bodyPr vert="horz" lIns="0" tIns="0" rIns="0" bIns="0" rtlCol="0" anchor="t">
            <a:no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1122A514-B85E-FB8B-5AAA-0321F02F3B2C}"/>
              </a:ext>
            </a:extLst>
          </p:cNvPr>
          <p:cNvSpPr>
            <a:spLocks noGrp="1"/>
          </p:cNvSpPr>
          <p:nvPr>
            <p:ph type="body" idx="1"/>
          </p:nvPr>
        </p:nvSpPr>
        <p:spPr>
          <a:xfrm>
            <a:off x="695325" y="1881188"/>
            <a:ext cx="11161713" cy="39608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CD2FCFA4-22DF-0D1D-B025-85B8B75A558E}"/>
              </a:ext>
            </a:extLst>
          </p:cNvPr>
          <p:cNvSpPr>
            <a:spLocks noGrp="1"/>
          </p:cNvSpPr>
          <p:nvPr>
            <p:ph type="dt" sz="half" idx="2"/>
          </p:nvPr>
        </p:nvSpPr>
        <p:spPr>
          <a:xfrm>
            <a:off x="0" y="7053261"/>
            <a:ext cx="2743200" cy="200820"/>
          </a:xfrm>
          <a:prstGeom prst="rect">
            <a:avLst/>
          </a:prstGeom>
        </p:spPr>
        <p:txBody>
          <a:bodyPr vert="horz" lIns="0" tIns="0" rIns="0" bIns="0" rtlCol="0" anchor="b">
            <a:noAutofit/>
          </a:bodyPr>
          <a:lstStyle>
            <a:lvl1pPr algn="l">
              <a:defRPr sz="1000">
                <a:solidFill>
                  <a:schemeClr val="tx1"/>
                </a:solidFill>
                <a:latin typeface="Arial" panose="020B0604020202020204" pitchFamily="34" charset="0"/>
                <a:cs typeface="Arial" panose="020B0604020202020204" pitchFamily="34" charset="0"/>
              </a:defRPr>
            </a:lvl1pPr>
          </a:lstStyle>
          <a:p>
            <a:endParaRPr lang="en-AU" dirty="0"/>
          </a:p>
        </p:txBody>
      </p:sp>
      <p:sp>
        <p:nvSpPr>
          <p:cNvPr id="5" name="Footer Placeholder 4">
            <a:extLst>
              <a:ext uri="{FF2B5EF4-FFF2-40B4-BE49-F238E27FC236}">
                <a16:creationId xmlns:a16="http://schemas.microsoft.com/office/drawing/2014/main" id="{9F6EA05B-2E1D-8D3E-63D5-C45294D7742D}"/>
              </a:ext>
            </a:extLst>
          </p:cNvPr>
          <p:cNvSpPr>
            <a:spLocks noGrp="1"/>
          </p:cNvSpPr>
          <p:nvPr>
            <p:ph type="ftr" sz="quarter" idx="3"/>
          </p:nvPr>
        </p:nvSpPr>
        <p:spPr>
          <a:xfrm>
            <a:off x="7245350" y="6381750"/>
            <a:ext cx="4114800" cy="155575"/>
          </a:xfrm>
          <a:prstGeom prst="rect">
            <a:avLst/>
          </a:prstGeom>
        </p:spPr>
        <p:txBody>
          <a:bodyPr vert="horz" wrap="none" lIns="0" tIns="0" rIns="0" bIns="0" rtlCol="0" anchor="b">
            <a:noAutofit/>
          </a:bodyPr>
          <a:lstStyle>
            <a:lvl1pPr algn="r">
              <a:defRPr sz="1000">
                <a:solidFill>
                  <a:schemeClr val="tx1"/>
                </a:solidFill>
                <a:latin typeface="Arial" panose="020B0604020202020204" pitchFamily="34" charset="0"/>
                <a:cs typeface="Arial" panose="020B0604020202020204" pitchFamily="34" charset="0"/>
              </a:defRPr>
            </a:lvl1pPr>
          </a:lstStyle>
          <a:p>
            <a:endParaRPr lang="en-AU" dirty="0"/>
          </a:p>
        </p:txBody>
      </p:sp>
      <p:sp>
        <p:nvSpPr>
          <p:cNvPr id="6" name="Slide Number Placeholder 5">
            <a:extLst>
              <a:ext uri="{FF2B5EF4-FFF2-40B4-BE49-F238E27FC236}">
                <a16:creationId xmlns:a16="http://schemas.microsoft.com/office/drawing/2014/main" id="{E394748A-2150-DC17-090E-AB545CDA4F8C}"/>
              </a:ext>
            </a:extLst>
          </p:cNvPr>
          <p:cNvSpPr>
            <a:spLocks noGrp="1"/>
          </p:cNvSpPr>
          <p:nvPr>
            <p:ph type="sldNum" sz="quarter" idx="4"/>
          </p:nvPr>
        </p:nvSpPr>
        <p:spPr>
          <a:xfrm>
            <a:off x="11528424" y="6381750"/>
            <a:ext cx="328614" cy="155575"/>
          </a:xfrm>
          <a:prstGeom prst="rect">
            <a:avLst/>
          </a:prstGeom>
        </p:spPr>
        <p:txBody>
          <a:bodyPr vert="horz" wrap="none" lIns="0" tIns="0" rIns="0" bIns="0" rtlCol="0" anchor="b">
            <a:noAutofit/>
          </a:bodyPr>
          <a:lstStyle>
            <a:lvl1pPr algn="r">
              <a:defRPr sz="1000">
                <a:solidFill>
                  <a:schemeClr val="tx1"/>
                </a:solidFill>
                <a:latin typeface="Arial" panose="020B0604020202020204" pitchFamily="34" charset="0"/>
                <a:cs typeface="Arial" panose="020B0604020202020204" pitchFamily="34" charset="0"/>
              </a:defRPr>
            </a:lvl1pPr>
          </a:lstStyle>
          <a:p>
            <a:fld id="{BE0E8838-D0CA-41E6-A107-F9652B9359AB}" type="slidenum">
              <a:rPr lang="en-AU" smtClean="0"/>
              <a:pPr/>
              <a:t>‹#›</a:t>
            </a:fld>
            <a:endParaRPr lang="en-AU" dirty="0"/>
          </a:p>
        </p:txBody>
      </p:sp>
      <p:pic>
        <p:nvPicPr>
          <p:cNvPr id="20" name="Graphic 19">
            <a:extLst>
              <a:ext uri="{FF2B5EF4-FFF2-40B4-BE49-F238E27FC236}">
                <a16:creationId xmlns:a16="http://schemas.microsoft.com/office/drawing/2014/main" id="{A3161EE4-664D-3339-7CD6-7B5D35C59398}"/>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95325" y="6146800"/>
            <a:ext cx="1659731" cy="431800"/>
          </a:xfrm>
          <a:prstGeom prst="rect">
            <a:avLst/>
          </a:prstGeom>
        </p:spPr>
      </p:pic>
    </p:spTree>
    <p:extLst>
      <p:ext uri="{BB962C8B-B14F-4D97-AF65-F5344CB8AC3E}">
        <p14:creationId xmlns:p14="http://schemas.microsoft.com/office/powerpoint/2010/main" val="75602445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706" r:id="rId18"/>
    <p:sldLayoutId id="2147483707" r:id="rId19"/>
    <p:sldLayoutId id="2147483746" r:id="rId20"/>
  </p:sldLayoutIdLst>
  <p:hf sldNum="0" hdr="0" ftr="0" dt="0"/>
  <p:txStyles>
    <p:titleStyle>
      <a:lvl1pPr algn="l" defTabSz="914400" rtl="0" eaLnBrk="1" latinLnBrk="0" hangingPunct="1">
        <a:lnSpc>
          <a:spcPct val="100000"/>
        </a:lnSpc>
        <a:spcBef>
          <a:spcPct val="0"/>
        </a:spcBef>
        <a:buNone/>
        <a:defRPr sz="3200" kern="1200">
          <a:solidFill>
            <a:schemeClr val="tx1"/>
          </a:solidFill>
          <a:latin typeface="Georgia" panose="02040502050405020303" pitchFamily="18" charset="0"/>
          <a:ea typeface="+mj-ea"/>
          <a:cs typeface="+mj-cs"/>
        </a:defRPr>
      </a:lvl1pPr>
    </p:titleStyle>
    <p:bodyStyle>
      <a:lvl1pPr marL="0" indent="0" algn="l" defTabSz="914400" rtl="0" eaLnBrk="1" latinLnBrk="0" hangingPunct="1">
        <a:lnSpc>
          <a:spcPct val="100000"/>
        </a:lnSpc>
        <a:spcBef>
          <a:spcPts val="400"/>
        </a:spcBef>
        <a:spcAft>
          <a:spcPts val="6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100000"/>
        </a:lnSpc>
        <a:spcBef>
          <a:spcPts val="40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100000"/>
        </a:lnSpc>
        <a:spcBef>
          <a:spcPts val="400"/>
        </a:spcBef>
        <a:spcAft>
          <a:spcPts val="600"/>
        </a:spcAft>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100000"/>
        </a:lnSpc>
        <a:spcBef>
          <a:spcPts val="400"/>
        </a:spcBef>
        <a:spcAft>
          <a:spcPts val="600"/>
        </a:spcAft>
        <a:buFont typeface="Roboto" panose="02000000000000000000" pitchFamily="2" charset="0"/>
        <a:buChar char="–"/>
        <a:defRPr sz="1400" kern="1200">
          <a:solidFill>
            <a:schemeClr val="tx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100000"/>
        </a:lnSpc>
        <a:spcBef>
          <a:spcPts val="400"/>
        </a:spcBef>
        <a:spcAft>
          <a:spcPts val="600"/>
        </a:spcAft>
        <a:buFont typeface="+mj-lt"/>
        <a:buAutoNum type="arabicPeriod"/>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1">
          <p15:clr>
            <a:srgbClr val="F26B43"/>
          </p15:clr>
        </p15:guide>
        <p15:guide id="4" pos="7469">
          <p15:clr>
            <a:srgbClr val="F26B43"/>
          </p15:clr>
        </p15:guide>
        <p15:guide id="5" pos="1164">
          <p15:clr>
            <a:srgbClr val="F26B43"/>
          </p15:clr>
        </p15:guide>
        <p15:guide id="6" pos="1255">
          <p15:clr>
            <a:srgbClr val="F26B43"/>
          </p15:clr>
        </p15:guide>
        <p15:guide id="7" pos="2207">
          <p15:clr>
            <a:srgbClr val="F26B43"/>
          </p15:clr>
        </p15:guide>
        <p15:guide id="8" pos="2320">
          <p15:clr>
            <a:srgbClr val="F26B43"/>
          </p15:clr>
        </p15:guide>
        <p15:guide id="9" pos="3273">
          <p15:clr>
            <a:srgbClr val="F26B43"/>
          </p15:clr>
        </p15:guide>
        <p15:guide id="10" pos="3364">
          <p15:clr>
            <a:srgbClr val="F26B43"/>
          </p15:clr>
        </p15:guide>
        <p15:guide id="11" pos="4316">
          <p15:clr>
            <a:srgbClr val="F26B43"/>
          </p15:clr>
        </p15:guide>
        <p15:guide id="12" pos="4407">
          <p15:clr>
            <a:srgbClr val="F26B43"/>
          </p15:clr>
        </p15:guide>
        <p15:guide id="13" pos="5360">
          <p15:clr>
            <a:srgbClr val="F26B43"/>
          </p15:clr>
        </p15:guide>
        <p15:guide id="14" pos="5473">
          <p15:clr>
            <a:srgbClr val="F26B43"/>
          </p15:clr>
        </p15:guide>
        <p15:guide id="15" pos="6425">
          <p15:clr>
            <a:srgbClr val="F26B43"/>
          </p15:clr>
        </p15:guide>
        <p15:guide id="16" pos="6516">
          <p15:clr>
            <a:srgbClr val="F26B43"/>
          </p15:clr>
        </p15:guide>
        <p15:guide id="17" orient="horz" pos="210">
          <p15:clr>
            <a:srgbClr val="F26B43"/>
          </p15:clr>
        </p15:guide>
        <p15:guide id="18" orient="horz" pos="4020">
          <p15:clr>
            <a:srgbClr val="F26B43"/>
          </p15:clr>
        </p15:guide>
        <p15:guide id="19" orient="horz" pos="4088">
          <p15:clr>
            <a:srgbClr val="F26B43"/>
          </p15:clr>
        </p15:guide>
        <p15:guide id="20" pos="438">
          <p15:clr>
            <a:srgbClr val="F26B43"/>
          </p15:clr>
        </p15:guide>
        <p15:guide id="21" orient="horz" pos="958">
          <p15:clr>
            <a:srgbClr val="F26B43"/>
          </p15:clr>
        </p15:guide>
        <p15:guide id="22" orient="horz" pos="1185">
          <p15:clr>
            <a:srgbClr val="F26B43"/>
          </p15:clr>
        </p15:guide>
        <p15:guide id="23" orient="horz" pos="109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FD4962B-A97D-93C5-DA27-0210A848C8D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195556" y="0"/>
            <a:ext cx="1996444" cy="2660909"/>
          </a:xfrm>
          <a:prstGeom prst="rect">
            <a:avLst/>
          </a:prstGeom>
        </p:spPr>
      </p:pic>
      <p:sp>
        <p:nvSpPr>
          <p:cNvPr id="2" name="Title Placeholder 1">
            <a:extLst>
              <a:ext uri="{FF2B5EF4-FFF2-40B4-BE49-F238E27FC236}">
                <a16:creationId xmlns:a16="http://schemas.microsoft.com/office/drawing/2014/main" id="{12CB5DF7-97EE-DC65-E762-7C33F3D17576}"/>
              </a:ext>
            </a:extLst>
          </p:cNvPr>
          <p:cNvSpPr>
            <a:spLocks noGrp="1"/>
          </p:cNvSpPr>
          <p:nvPr>
            <p:ph type="title"/>
          </p:nvPr>
        </p:nvSpPr>
        <p:spPr>
          <a:xfrm>
            <a:off x="695325" y="333375"/>
            <a:ext cx="9504363" cy="777875"/>
          </a:xfrm>
          <a:prstGeom prst="rect">
            <a:avLst/>
          </a:prstGeom>
        </p:spPr>
        <p:txBody>
          <a:bodyPr vert="horz" lIns="0" tIns="0" rIns="0" bIns="0" rtlCol="0" anchor="t">
            <a:no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1122A514-B85E-FB8B-5AAA-0321F02F3B2C}"/>
              </a:ext>
            </a:extLst>
          </p:cNvPr>
          <p:cNvSpPr>
            <a:spLocks noGrp="1"/>
          </p:cNvSpPr>
          <p:nvPr>
            <p:ph type="body" idx="1"/>
          </p:nvPr>
        </p:nvSpPr>
        <p:spPr>
          <a:xfrm>
            <a:off x="695325" y="1881188"/>
            <a:ext cx="11161713" cy="39608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CD2FCFA4-22DF-0D1D-B025-85B8B75A558E}"/>
              </a:ext>
            </a:extLst>
          </p:cNvPr>
          <p:cNvSpPr>
            <a:spLocks noGrp="1"/>
          </p:cNvSpPr>
          <p:nvPr>
            <p:ph type="dt" sz="half" idx="2"/>
          </p:nvPr>
        </p:nvSpPr>
        <p:spPr>
          <a:xfrm>
            <a:off x="0" y="7053261"/>
            <a:ext cx="2743200" cy="200820"/>
          </a:xfrm>
          <a:prstGeom prst="rect">
            <a:avLst/>
          </a:prstGeom>
        </p:spPr>
        <p:txBody>
          <a:bodyPr vert="horz" lIns="0" tIns="0" rIns="0" bIns="0" rtlCol="0" anchor="b">
            <a:noAutofit/>
          </a:bodyPr>
          <a:lstStyle>
            <a:lvl1pPr algn="l">
              <a:defRPr sz="1000">
                <a:solidFill>
                  <a:schemeClr val="tx1"/>
                </a:solidFill>
                <a:latin typeface="Arial" panose="020B0604020202020204" pitchFamily="34" charset="0"/>
                <a:cs typeface="Arial" panose="020B0604020202020204" pitchFamily="34" charset="0"/>
              </a:defRPr>
            </a:lvl1pPr>
          </a:lstStyle>
          <a:p>
            <a:endParaRPr lang="en-AU" dirty="0"/>
          </a:p>
        </p:txBody>
      </p:sp>
      <p:sp>
        <p:nvSpPr>
          <p:cNvPr id="5" name="Footer Placeholder 4">
            <a:extLst>
              <a:ext uri="{FF2B5EF4-FFF2-40B4-BE49-F238E27FC236}">
                <a16:creationId xmlns:a16="http://schemas.microsoft.com/office/drawing/2014/main" id="{9F6EA05B-2E1D-8D3E-63D5-C45294D7742D}"/>
              </a:ext>
            </a:extLst>
          </p:cNvPr>
          <p:cNvSpPr>
            <a:spLocks noGrp="1"/>
          </p:cNvSpPr>
          <p:nvPr>
            <p:ph type="ftr" sz="quarter" idx="3"/>
          </p:nvPr>
        </p:nvSpPr>
        <p:spPr>
          <a:xfrm>
            <a:off x="7245350" y="6381750"/>
            <a:ext cx="4114800" cy="155575"/>
          </a:xfrm>
          <a:prstGeom prst="rect">
            <a:avLst/>
          </a:prstGeom>
        </p:spPr>
        <p:txBody>
          <a:bodyPr vert="horz" wrap="none" lIns="0" tIns="0" rIns="0" bIns="0" rtlCol="0" anchor="b">
            <a:noAutofit/>
          </a:bodyPr>
          <a:lstStyle>
            <a:lvl1pPr algn="r">
              <a:defRPr sz="1000">
                <a:solidFill>
                  <a:schemeClr val="tx1"/>
                </a:solidFill>
                <a:latin typeface="Arial" panose="020B0604020202020204" pitchFamily="34" charset="0"/>
                <a:cs typeface="Arial" panose="020B0604020202020204" pitchFamily="34" charset="0"/>
              </a:defRPr>
            </a:lvl1pPr>
          </a:lstStyle>
          <a:p>
            <a:endParaRPr lang="en-AU" dirty="0"/>
          </a:p>
        </p:txBody>
      </p:sp>
      <p:sp>
        <p:nvSpPr>
          <p:cNvPr id="6" name="Slide Number Placeholder 5">
            <a:extLst>
              <a:ext uri="{FF2B5EF4-FFF2-40B4-BE49-F238E27FC236}">
                <a16:creationId xmlns:a16="http://schemas.microsoft.com/office/drawing/2014/main" id="{E394748A-2150-DC17-090E-AB545CDA4F8C}"/>
              </a:ext>
            </a:extLst>
          </p:cNvPr>
          <p:cNvSpPr>
            <a:spLocks noGrp="1"/>
          </p:cNvSpPr>
          <p:nvPr>
            <p:ph type="sldNum" sz="quarter" idx="4"/>
          </p:nvPr>
        </p:nvSpPr>
        <p:spPr>
          <a:xfrm>
            <a:off x="11528424" y="6381750"/>
            <a:ext cx="328614" cy="155575"/>
          </a:xfrm>
          <a:prstGeom prst="rect">
            <a:avLst/>
          </a:prstGeom>
        </p:spPr>
        <p:txBody>
          <a:bodyPr vert="horz" wrap="none" lIns="0" tIns="0" rIns="0" bIns="0" rtlCol="0" anchor="b">
            <a:noAutofit/>
          </a:bodyPr>
          <a:lstStyle>
            <a:lvl1pPr algn="r">
              <a:defRPr sz="1000">
                <a:solidFill>
                  <a:schemeClr val="tx1"/>
                </a:solidFill>
                <a:latin typeface="Arial" panose="020B0604020202020204" pitchFamily="34" charset="0"/>
                <a:cs typeface="Arial" panose="020B0604020202020204" pitchFamily="34" charset="0"/>
              </a:defRPr>
            </a:lvl1pPr>
          </a:lstStyle>
          <a:p>
            <a:fld id="{BE0E8838-D0CA-41E6-A107-F9652B9359AB}" type="slidenum">
              <a:rPr lang="en-AU" smtClean="0"/>
              <a:pPr/>
              <a:t>‹#›</a:t>
            </a:fld>
            <a:endParaRPr lang="en-AU" dirty="0"/>
          </a:p>
        </p:txBody>
      </p:sp>
      <p:pic>
        <p:nvPicPr>
          <p:cNvPr id="20" name="Graphic 19">
            <a:extLst>
              <a:ext uri="{FF2B5EF4-FFF2-40B4-BE49-F238E27FC236}">
                <a16:creationId xmlns:a16="http://schemas.microsoft.com/office/drawing/2014/main" id="{A3161EE4-664D-3339-7CD6-7B5D35C59398}"/>
              </a:ext>
            </a:extLst>
          </p:cNvPr>
          <p:cNvPicPr>
            <a:picLocks noChangeAspect="1"/>
          </p:cNvPicPr>
          <p:nvPr userDrawn="1"/>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95325" y="6146800"/>
            <a:ext cx="1659731" cy="431800"/>
          </a:xfrm>
          <a:prstGeom prst="rect">
            <a:avLst/>
          </a:prstGeom>
        </p:spPr>
      </p:pic>
    </p:spTree>
    <p:extLst>
      <p:ext uri="{BB962C8B-B14F-4D97-AF65-F5344CB8AC3E}">
        <p14:creationId xmlns:p14="http://schemas.microsoft.com/office/powerpoint/2010/main" val="388418972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Lst>
  <p:hf sldNum="0" hdr="0" ftr="0" dt="0"/>
  <p:txStyles>
    <p:titleStyle>
      <a:lvl1pPr algn="l" defTabSz="914400" rtl="0" eaLnBrk="1" latinLnBrk="0" hangingPunct="1">
        <a:lnSpc>
          <a:spcPct val="100000"/>
        </a:lnSpc>
        <a:spcBef>
          <a:spcPct val="0"/>
        </a:spcBef>
        <a:buNone/>
        <a:defRPr sz="3200" kern="1200">
          <a:solidFill>
            <a:schemeClr val="tx1"/>
          </a:solidFill>
          <a:latin typeface="Georgia" panose="02040502050405020303" pitchFamily="18" charset="0"/>
          <a:ea typeface="+mj-ea"/>
          <a:cs typeface="+mj-cs"/>
        </a:defRPr>
      </a:lvl1pPr>
    </p:titleStyle>
    <p:bodyStyle>
      <a:lvl1pPr marL="0" indent="0" algn="l" defTabSz="914400" rtl="0" eaLnBrk="1" latinLnBrk="0" hangingPunct="1">
        <a:lnSpc>
          <a:spcPct val="100000"/>
        </a:lnSpc>
        <a:spcBef>
          <a:spcPts val="400"/>
        </a:spcBef>
        <a:spcAft>
          <a:spcPts val="6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100000"/>
        </a:lnSpc>
        <a:spcBef>
          <a:spcPts val="40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100000"/>
        </a:lnSpc>
        <a:spcBef>
          <a:spcPts val="400"/>
        </a:spcBef>
        <a:spcAft>
          <a:spcPts val="600"/>
        </a:spcAft>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100000"/>
        </a:lnSpc>
        <a:spcBef>
          <a:spcPts val="400"/>
        </a:spcBef>
        <a:spcAft>
          <a:spcPts val="600"/>
        </a:spcAft>
        <a:buFont typeface="Roboto" panose="02000000000000000000" pitchFamily="2" charset="0"/>
        <a:buChar char="–"/>
        <a:defRPr sz="1400" kern="1200">
          <a:solidFill>
            <a:schemeClr val="tx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100000"/>
        </a:lnSpc>
        <a:spcBef>
          <a:spcPts val="400"/>
        </a:spcBef>
        <a:spcAft>
          <a:spcPts val="600"/>
        </a:spcAft>
        <a:buFont typeface="+mj-lt"/>
        <a:buAutoNum type="arabicPeriod"/>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1">
          <p15:clr>
            <a:srgbClr val="F26B43"/>
          </p15:clr>
        </p15:guide>
        <p15:guide id="4" pos="7469">
          <p15:clr>
            <a:srgbClr val="F26B43"/>
          </p15:clr>
        </p15:guide>
        <p15:guide id="5" pos="1164">
          <p15:clr>
            <a:srgbClr val="F26B43"/>
          </p15:clr>
        </p15:guide>
        <p15:guide id="6" pos="1255">
          <p15:clr>
            <a:srgbClr val="F26B43"/>
          </p15:clr>
        </p15:guide>
        <p15:guide id="7" pos="2207">
          <p15:clr>
            <a:srgbClr val="F26B43"/>
          </p15:clr>
        </p15:guide>
        <p15:guide id="8" pos="2320">
          <p15:clr>
            <a:srgbClr val="F26B43"/>
          </p15:clr>
        </p15:guide>
        <p15:guide id="9" pos="3273">
          <p15:clr>
            <a:srgbClr val="F26B43"/>
          </p15:clr>
        </p15:guide>
        <p15:guide id="10" pos="3364">
          <p15:clr>
            <a:srgbClr val="F26B43"/>
          </p15:clr>
        </p15:guide>
        <p15:guide id="11" pos="4316">
          <p15:clr>
            <a:srgbClr val="F26B43"/>
          </p15:clr>
        </p15:guide>
        <p15:guide id="12" pos="4407">
          <p15:clr>
            <a:srgbClr val="F26B43"/>
          </p15:clr>
        </p15:guide>
        <p15:guide id="13" pos="5360">
          <p15:clr>
            <a:srgbClr val="F26B43"/>
          </p15:clr>
        </p15:guide>
        <p15:guide id="14" pos="5473">
          <p15:clr>
            <a:srgbClr val="F26B43"/>
          </p15:clr>
        </p15:guide>
        <p15:guide id="15" pos="6425">
          <p15:clr>
            <a:srgbClr val="F26B43"/>
          </p15:clr>
        </p15:guide>
        <p15:guide id="16" pos="6516">
          <p15:clr>
            <a:srgbClr val="F26B43"/>
          </p15:clr>
        </p15:guide>
        <p15:guide id="17" orient="horz" pos="210">
          <p15:clr>
            <a:srgbClr val="F26B43"/>
          </p15:clr>
        </p15:guide>
        <p15:guide id="18" orient="horz" pos="4020">
          <p15:clr>
            <a:srgbClr val="F26B43"/>
          </p15:clr>
        </p15:guide>
        <p15:guide id="19" orient="horz" pos="4088">
          <p15:clr>
            <a:srgbClr val="F26B43"/>
          </p15:clr>
        </p15:guide>
        <p15:guide id="20" pos="438">
          <p15:clr>
            <a:srgbClr val="F26B43"/>
          </p15:clr>
        </p15:guide>
        <p15:guide id="21" orient="horz" pos="958">
          <p15:clr>
            <a:srgbClr val="F26B43"/>
          </p15:clr>
        </p15:guide>
        <p15:guide id="22" orient="horz" pos="1185">
          <p15:clr>
            <a:srgbClr val="F26B43"/>
          </p15:clr>
        </p15:guide>
        <p15:guide id="23" orient="horz" pos="109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3/23/26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6323632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44.xml"/><Relationship Id="rId5" Type="http://schemas.openxmlformats.org/officeDocument/2006/relationships/chart" Target="../charts/chart6.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chart" Target="../charts/chart9.xml"/><Relationship Id="rId4" Type="http://schemas.openxmlformats.org/officeDocument/2006/relationships/chart" Target="../charts/char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36.xml"/><Relationship Id="rId5" Type="http://schemas.openxmlformats.org/officeDocument/2006/relationships/image" Target="../media/image50.jpg"/><Relationship Id="rId4" Type="http://schemas.openxmlformats.org/officeDocument/2006/relationships/hyperlink" Target="https://doi.org/10.1177/10775595231226331"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kwnsfk27.r.eu-west-1.awstrack.me/L0/https:%2F%2Fauthors.elsevier.com%2Fsd%2Farticle%2FS0145-2134(25)00575-7/1/0102019ac1f0a297-2e971cf1-17d9-4b94-8783-d021cf87f45f-000000/AQnALJJ16J8bo36kJjFTpOCmX94=454" TargetMode="External"/><Relationship Id="rId2" Type="http://schemas.openxmlformats.org/officeDocument/2006/relationships/image" Target="../media/image51.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hyperlink" Target="http://dx.doi.org/10.5694/mja2.52660" TargetMode="External"/><Relationship Id="rId2" Type="http://schemas.openxmlformats.org/officeDocument/2006/relationships/image" Target="../media/image52.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hyperlink" Target="https://doi.org/10.1177/08862605251398466" TargetMode="Externa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hyperlink" Target="https://doi.org/10.1007/s10896-025-00999-7" TargetMode="Externa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5.svg"/><Relationship Id="rId2" Type="http://schemas.openxmlformats.org/officeDocument/2006/relationships/image" Target="../media/image48.png"/><Relationship Id="rId1" Type="http://schemas.openxmlformats.org/officeDocument/2006/relationships/slideLayout" Target="../slideLayouts/slideLayout36.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hyperlink" Target="https://doi.org/10.1177/10775595241246534"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1.xml"/><Relationship Id="rId4" Type="http://schemas.openxmlformats.org/officeDocument/2006/relationships/image" Target="../media/image58.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31.xml"/><Relationship Id="rId4" Type="http://schemas.openxmlformats.org/officeDocument/2006/relationships/image" Target="../media/image63.svg"/></Relationships>
</file>

<file path=ppt/slides/_rels/slide2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6.jpeg"/><Relationship Id="rId1" Type="http://schemas.openxmlformats.org/officeDocument/2006/relationships/slideLayout" Target="../slideLayouts/slideLayout31.xml"/><Relationship Id="rId4" Type="http://schemas.openxmlformats.org/officeDocument/2006/relationships/image" Target="../media/image63.svg"/></Relationships>
</file>

<file path=ppt/slides/_rels/slide3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44.xml"/><Relationship Id="rId4" Type="http://schemas.openxmlformats.org/officeDocument/2006/relationships/chart" Target="../charts/chart12.xml"/></Relationships>
</file>

<file path=ppt/slides/_rels/slide3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44.xml"/><Relationship Id="rId4" Type="http://schemas.openxmlformats.org/officeDocument/2006/relationships/chart" Target="../charts/chart15.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1016/j.copsyc.2025.102260" TargetMode="External"/><Relationship Id="rId2" Type="http://schemas.openxmlformats.org/officeDocument/2006/relationships/image" Target="../media/image69.jpe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4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3" Type="http://schemas.openxmlformats.org/officeDocument/2006/relationships/image" Target="../media/image71.svg"/><Relationship Id="rId7" Type="http://schemas.openxmlformats.org/officeDocument/2006/relationships/image" Target="../media/image75.svg"/><Relationship Id="rId12"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Layout" Target="../slideLayouts/slideLayout31.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svg"/><Relationship Id="rId14" Type="http://schemas.openxmlformats.org/officeDocument/2006/relationships/hyperlink" Target="https://link.springer.com/chapter/10.1007/978-3-030-82479-2_22"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4.jpeg"/><Relationship Id="rId4" Type="http://schemas.openxmlformats.org/officeDocument/2006/relationships/diagramLayout" Target="../diagrams/layout1.xml"/><Relationship Id="rId9" Type="http://schemas.openxmlformats.org/officeDocument/2006/relationships/image" Target="../media/image83.svg"/></Relationships>
</file>

<file path=ppt/slides/_rels/slide4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diagramColors" Target="../diagrams/colors2.xml"/><Relationship Id="rId11" Type="http://schemas.openxmlformats.org/officeDocument/2006/relationships/image" Target="../media/image88.jpeg"/><Relationship Id="rId5" Type="http://schemas.openxmlformats.org/officeDocument/2006/relationships/diagramQuickStyle" Target="../diagrams/quickStyle2.xml"/><Relationship Id="rId10" Type="http://schemas.openxmlformats.org/officeDocument/2006/relationships/image" Target="../media/image87.jpg"/><Relationship Id="rId4" Type="http://schemas.openxmlformats.org/officeDocument/2006/relationships/diagramLayout" Target="../diagrams/layout2.xml"/><Relationship Id="rId9" Type="http://schemas.openxmlformats.org/officeDocument/2006/relationships/image" Target="../media/image86.svg"/></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4.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5.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hyperlink" Target="https://digitallibrary.un.org/record/3863406?ln=en" TargetMode="External"/><Relationship Id="rId7" Type="http://schemas.openxmlformats.org/officeDocument/2006/relationships/hyperlink" Target="https://theconversation.com/one-third-of-childhood-sexual-abuse-is-perpetrated-by-another-child-shannon-molloy-tells-his-story-and-urges-us-not-to-look-away-199203" TargetMode="External"/><Relationship Id="rId12" Type="http://schemas.openxmlformats.org/officeDocument/2006/relationships/image" Target="../media/image93.jpeg"/><Relationship Id="rId2" Type="http://schemas.openxmlformats.org/officeDocument/2006/relationships/hyperlink" Target="https://valuingchildreninitiative.com.au/" TargetMode="External"/><Relationship Id="rId1" Type="http://schemas.openxmlformats.org/officeDocument/2006/relationships/slideLayout" Target="../slideLayouts/slideLayout15.xml"/><Relationship Id="rId6" Type="http://schemas.openxmlformats.org/officeDocument/2006/relationships/hyperlink" Target="https://childsafe.humanrights.gov.au/national-principles" TargetMode="External"/><Relationship Id="rId11" Type="http://schemas.openxmlformats.org/officeDocument/2006/relationships/image" Target="../media/image96.jpeg"/><Relationship Id="rId5" Type="http://schemas.openxmlformats.org/officeDocument/2006/relationships/hyperlink" Target="https://www.who.int/publications/i/item/9789240065505" TargetMode="External"/><Relationship Id="rId10" Type="http://schemas.openxmlformats.org/officeDocument/2006/relationships/image" Target="../media/image95.jpeg"/><Relationship Id="rId4" Type="http://schemas.openxmlformats.org/officeDocument/2006/relationships/hyperlink" Target="https://www.policyforum.net/parents-need-more-support-for-the-sake-of-all-families/" TargetMode="External"/><Relationship Id="rId9" Type="http://schemas.openxmlformats.org/officeDocument/2006/relationships/image" Target="../media/image9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hyperlink" Target="https://www.acu.edu.au/about-acu/institutes-academies-and-centres/institute-of-child-protection-studies/kids-central-toolkit" TargetMode="External"/><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hyperlink" Target="https://theconversation.com/major-study-reveals-two-thirds-of-people-who-suffer-childhood-maltreatment-suffer-more-than-one-kind-202033" TargetMode="External"/><Relationship Id="rId5" Type="http://schemas.openxmlformats.org/officeDocument/2006/relationships/hyperlink" Target="https://www.acms.au/" TargetMode="External"/><Relationship Id="rId4" Type="http://schemas.openxmlformats.org/officeDocument/2006/relationships/image" Target="../media/image98.png"/></Relationships>
</file>

<file path=ppt/slides/_rels/slide48.xml.rels><?xml version="1.0" encoding="UTF-8" standalone="yes"?>
<Relationships xmlns="http://schemas.openxmlformats.org/package/2006/relationships"><Relationship Id="rId3" Type="http://schemas.openxmlformats.org/officeDocument/2006/relationships/hyperlink" Target="http://www.acu.edu.au/icps" TargetMode="External"/><Relationship Id="rId2" Type="http://schemas.openxmlformats.org/officeDocument/2006/relationships/hyperlink" Target="mailto:daryl.higgins@acu.edu.au" TargetMode="Externa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2.xml"/><Relationship Id="rId4" Type="http://schemas.openxmlformats.org/officeDocument/2006/relationships/image" Target="../media/image44.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30.xml"/><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hild playing on a playground&#10;&#10;Description automatically generated">
            <a:extLst>
              <a:ext uri="{FF2B5EF4-FFF2-40B4-BE49-F238E27FC236}">
                <a16:creationId xmlns:a16="http://schemas.microsoft.com/office/drawing/2014/main" id="{E103A5B2-AF46-3C2D-9A32-9958E05FCAC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0"/>
            <a:ext cx="9156666" cy="6858000"/>
          </a:xfrm>
        </p:spPr>
      </p:pic>
      <p:pic>
        <p:nvPicPr>
          <p:cNvPr id="9" name="Content Placeholder 8">
            <a:extLst>
              <a:ext uri="{FF2B5EF4-FFF2-40B4-BE49-F238E27FC236}">
                <a16:creationId xmlns:a16="http://schemas.microsoft.com/office/drawing/2014/main" id="{34D2E799-B1F7-794A-BF25-4378B1DCD4D8}"/>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280656" y="0"/>
            <a:ext cx="3808021" cy="6858000"/>
          </a:xfrm>
        </p:spPr>
      </p:pic>
      <p:sp>
        <p:nvSpPr>
          <p:cNvPr id="5" name="Slide Number Placeholder 4">
            <a:extLst>
              <a:ext uri="{FF2B5EF4-FFF2-40B4-BE49-F238E27FC236}">
                <a16:creationId xmlns:a16="http://schemas.microsoft.com/office/drawing/2014/main" id="{1C8A27CA-F711-7A5E-7BFF-DDACE50B6930}"/>
              </a:ext>
            </a:extLst>
          </p:cNvPr>
          <p:cNvSpPr>
            <a:spLocks noGrp="1"/>
          </p:cNvSpPr>
          <p:nvPr>
            <p:ph type="sldNum" sz="quarter" idx="4"/>
          </p:nvPr>
        </p:nvSpPr>
        <p:spPr>
          <a:xfrm>
            <a:off x="498929" y="6510471"/>
            <a:ext cx="448128" cy="246221"/>
          </a:xfrm>
          <a:prstGeom prst="rect">
            <a:avLst/>
          </a:prstGeom>
        </p:spPr>
        <p:txBody>
          <a:bodyPr wrap="square" anchor="t">
            <a:spAutoFit/>
          </a:bodyPr>
          <a:lstStyle>
            <a:defPPr>
              <a:defRPr lang="en-US"/>
            </a:defPPr>
            <a:lvl1pPr marL="0" algn="l" defTabSz="914400" rtl="0" eaLnBrk="1" latinLnBrk="0" hangingPunct="1">
              <a:defRPr lang="en-AU" sz="1000" kern="1200" smtClean="0">
                <a:solidFill>
                  <a:srgbClr val="3D3935"/>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6A89BA3-132D-40E1-AAB4-CDCD0A14C216}" type="slidenum">
              <a:rPr lang="en-AU" smtClean="0"/>
              <a:pPr marL="0" marR="0" lvl="0" indent="0" algn="l" defTabSz="914400" rtl="0" eaLnBrk="1" fontAlgn="auto" latinLnBrk="0" hangingPunct="1">
                <a:lnSpc>
                  <a:spcPct val="100000"/>
                </a:lnSpc>
                <a:spcBef>
                  <a:spcPts val="0"/>
                </a:spcBef>
                <a:spcAft>
                  <a:spcPts val="0"/>
                </a:spcAft>
                <a:buClrTx/>
                <a:buSzTx/>
                <a:buFontTx/>
                <a:buNone/>
                <a:tabLst/>
                <a:defRPr/>
              </a:pPr>
              <a:t>1</a:t>
            </a:fld>
            <a:r>
              <a:rPr lang="en-AU"/>
              <a:t>  </a:t>
            </a:r>
            <a:endParaRPr kumimoji="0" lang="en-AU" sz="1000" b="0" i="0" u="none" strike="noStrike" kern="1200" cap="none" spc="0" normalizeH="0" baseline="0" noProof="0" dirty="0">
              <a:ln>
                <a:noFill/>
              </a:ln>
              <a:solidFill>
                <a:srgbClr val="3D3935"/>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B2F70B5D-8027-8FB7-B119-A8B984A2423B}"/>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6415482" y="866078"/>
            <a:ext cx="5363229" cy="3662060"/>
          </a:xfrm>
          <a:prstGeom prst="rect">
            <a:avLst/>
          </a:prstGeom>
        </p:spPr>
      </p:pic>
      <p:sp>
        <p:nvSpPr>
          <p:cNvPr id="10" name="TextBox 9">
            <a:extLst>
              <a:ext uri="{FF2B5EF4-FFF2-40B4-BE49-F238E27FC236}">
                <a16:creationId xmlns:a16="http://schemas.microsoft.com/office/drawing/2014/main" id="{332D6E89-FFF5-AD0F-BA0C-7BB065D3ECA4}"/>
              </a:ext>
            </a:extLst>
          </p:cNvPr>
          <p:cNvSpPr txBox="1"/>
          <p:nvPr/>
        </p:nvSpPr>
        <p:spPr>
          <a:xfrm>
            <a:off x="7157773" y="1531936"/>
            <a:ext cx="4724259" cy="2800767"/>
          </a:xfrm>
          <a:prstGeom prst="rect">
            <a:avLst/>
          </a:prstGeom>
          <a:noFill/>
        </p:spPr>
        <p:txBody>
          <a:bodyPr wrap="square" rtlCol="0">
            <a:spAutoFit/>
          </a:bodyPr>
          <a:lstStyle/>
          <a:p>
            <a:pPr>
              <a:spcBef>
                <a:spcPct val="0"/>
              </a:spcBef>
              <a:defRPr/>
            </a:pPr>
            <a:r>
              <a:rPr lang="en-AU" sz="3200" b="1" dirty="0">
                <a:solidFill>
                  <a:srgbClr val="FFFFFF"/>
                </a:solidFill>
                <a:latin typeface="Arial"/>
                <a:cs typeface="Arial" panose="020B0604020202020204" pitchFamily="34" charset="0"/>
              </a:rPr>
              <a:t>Breaking the cycle of multiplying adversities: </a:t>
            </a:r>
            <a:r>
              <a:rPr lang="en-AU" sz="2800" b="1" dirty="0">
                <a:solidFill>
                  <a:srgbClr val="FFFFFF"/>
                </a:solidFill>
                <a:latin typeface="Arial"/>
                <a:cs typeface="Arial" panose="020B0604020202020204" pitchFamily="34" charset="0"/>
              </a:rPr>
              <a:t>How prevalence evidence can drive prevention and transform outcomes for young people. </a:t>
            </a:r>
            <a:endParaRPr lang="en-AU" sz="3200" b="1" dirty="0">
              <a:solidFill>
                <a:srgbClr val="FFFFFF"/>
              </a:solidFill>
              <a:latin typeface="Arial"/>
              <a:cs typeface="Arial" panose="020B0604020202020204" pitchFamily="34" charset="0"/>
            </a:endParaRPr>
          </a:p>
        </p:txBody>
      </p:sp>
      <p:sp>
        <p:nvSpPr>
          <p:cNvPr id="12" name="TextBox 11">
            <a:extLst>
              <a:ext uri="{FF2B5EF4-FFF2-40B4-BE49-F238E27FC236}">
                <a16:creationId xmlns:a16="http://schemas.microsoft.com/office/drawing/2014/main" id="{182A3D70-E50E-2E0B-FFE6-108A0275B1D9}"/>
              </a:ext>
            </a:extLst>
          </p:cNvPr>
          <p:cNvSpPr txBox="1"/>
          <p:nvPr/>
        </p:nvSpPr>
        <p:spPr>
          <a:xfrm>
            <a:off x="6170092" y="5934670"/>
            <a:ext cx="6043920"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err="1">
                <a:ln>
                  <a:noFill/>
                </a:ln>
                <a:solidFill>
                  <a:srgbClr val="FFFFFF"/>
                </a:solidFill>
                <a:effectLst/>
                <a:uLnTx/>
                <a:uFillTx/>
                <a:latin typeface="Arial"/>
                <a:ea typeface="+mn-ea"/>
                <a:cs typeface="+mn-cs"/>
              </a:rPr>
              <a:t>Lakjfaskldfjkldsfjdsl</a:t>
            </a:r>
            <a:endParaRPr kumimoji="0" lang="en-AU"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3" name="Picture 12" descr="A purple letter u with text&#10;&#10;Description automatically generated">
            <a:extLst>
              <a:ext uri="{FF2B5EF4-FFF2-40B4-BE49-F238E27FC236}">
                <a16:creationId xmlns:a16="http://schemas.microsoft.com/office/drawing/2014/main" id="{C3C7EC21-B0FE-034F-F69E-6A31C69A40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4920" y="5543801"/>
            <a:ext cx="6847080" cy="1314199"/>
          </a:xfrm>
          <a:prstGeom prst="rect">
            <a:avLst/>
          </a:prstGeom>
        </p:spPr>
      </p:pic>
      <p:sp>
        <p:nvSpPr>
          <p:cNvPr id="4" name="TextBox 3">
            <a:extLst>
              <a:ext uri="{FF2B5EF4-FFF2-40B4-BE49-F238E27FC236}">
                <a16:creationId xmlns:a16="http://schemas.microsoft.com/office/drawing/2014/main" id="{CCAF6162-11C9-86B2-D1E3-74BC78F5D6FB}"/>
              </a:ext>
            </a:extLst>
          </p:cNvPr>
          <p:cNvSpPr txBox="1"/>
          <p:nvPr/>
        </p:nvSpPr>
        <p:spPr>
          <a:xfrm>
            <a:off x="7261096" y="4528138"/>
            <a:ext cx="4724258" cy="1015663"/>
          </a:xfrm>
          <a:prstGeom prst="rect">
            <a:avLst/>
          </a:prstGeom>
          <a:noFill/>
        </p:spPr>
        <p:txBody>
          <a:bodyPr wrap="square">
            <a:spAutoFit/>
          </a:bodyPr>
          <a:lstStyle/>
          <a:p>
            <a:r>
              <a:rPr lang="en-AU" sz="2000" b="1" dirty="0">
                <a:solidFill>
                  <a:srgbClr val="FFFFFF"/>
                </a:solidFill>
                <a:latin typeface="Arial"/>
                <a:cs typeface="Arial" panose="020B0604020202020204" pitchFamily="34" charset="0"/>
              </a:rPr>
              <a:t>Platform 1225 Conference</a:t>
            </a:r>
          </a:p>
          <a:p>
            <a:r>
              <a:rPr lang="en-AU" sz="2000" b="1" dirty="0">
                <a:solidFill>
                  <a:srgbClr val="FFFFFF"/>
                </a:solidFill>
                <a:latin typeface="Arial"/>
                <a:cs typeface="Arial" panose="020B0604020202020204" pitchFamily="34" charset="0"/>
              </a:rPr>
              <a:t>Queensland Youth Housing Coalition  </a:t>
            </a:r>
          </a:p>
          <a:p>
            <a:r>
              <a:rPr lang="en-AU" sz="2000" b="1" dirty="0">
                <a:solidFill>
                  <a:srgbClr val="FFFFFF"/>
                </a:solidFill>
                <a:latin typeface="Arial"/>
                <a:cs typeface="Arial" panose="020B0604020202020204" pitchFamily="34" charset="0"/>
              </a:rPr>
              <a:t>26 March 2026</a:t>
            </a:r>
            <a:endParaRPr lang="en-GB" sz="2000" b="1" dirty="0">
              <a:solidFill>
                <a:srgbClr val="FFFFFF"/>
              </a:solidFill>
              <a:latin typeface="Arial"/>
              <a:cs typeface="Arial" panose="020B0604020202020204" pitchFamily="34" charset="0"/>
            </a:endParaRPr>
          </a:p>
        </p:txBody>
      </p:sp>
    </p:spTree>
    <p:extLst>
      <p:ext uri="{BB962C8B-B14F-4D97-AF65-F5344CB8AC3E}">
        <p14:creationId xmlns:p14="http://schemas.microsoft.com/office/powerpoint/2010/main" val="1817542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6D56-A57A-04AC-53E7-AD4C6C779099}"/>
              </a:ext>
            </a:extLst>
          </p:cNvPr>
          <p:cNvSpPr>
            <a:spLocks noGrp="1"/>
          </p:cNvSpPr>
          <p:nvPr>
            <p:ph type="title"/>
          </p:nvPr>
        </p:nvSpPr>
        <p:spPr>
          <a:xfrm>
            <a:off x="695325" y="333375"/>
            <a:ext cx="8409929" cy="777875"/>
          </a:xfrm>
        </p:spPr>
        <p:txBody>
          <a:bodyPr/>
          <a:lstStyle/>
          <a:p>
            <a:r>
              <a:rPr lang="en-US" dirty="0"/>
              <a:t>Mental health disorders are far more common in those who experienced maltreatment</a:t>
            </a:r>
          </a:p>
        </p:txBody>
      </p:sp>
      <p:grpSp>
        <p:nvGrpSpPr>
          <p:cNvPr id="15" name="Group 14">
            <a:extLst>
              <a:ext uri="{FF2B5EF4-FFF2-40B4-BE49-F238E27FC236}">
                <a16:creationId xmlns:a16="http://schemas.microsoft.com/office/drawing/2014/main" id="{ABB7761A-5BAB-217C-0A03-E115053205A0}"/>
              </a:ext>
            </a:extLst>
          </p:cNvPr>
          <p:cNvGrpSpPr/>
          <p:nvPr/>
        </p:nvGrpSpPr>
        <p:grpSpPr>
          <a:xfrm>
            <a:off x="1977218" y="1681566"/>
            <a:ext cx="4131482" cy="4131482"/>
            <a:chOff x="914400" y="1681566"/>
            <a:chExt cx="4131482" cy="4131482"/>
          </a:xfrm>
        </p:grpSpPr>
        <p:sp>
          <p:nvSpPr>
            <p:cNvPr id="7" name="Oval 6">
              <a:extLst>
                <a:ext uri="{FF2B5EF4-FFF2-40B4-BE49-F238E27FC236}">
                  <a16:creationId xmlns:a16="http://schemas.microsoft.com/office/drawing/2014/main" id="{AEBAB001-F4C1-938A-2E9F-D1E955C58CEE}"/>
                </a:ext>
              </a:extLst>
            </p:cNvPr>
            <p:cNvSpPr/>
            <p:nvPr/>
          </p:nvSpPr>
          <p:spPr>
            <a:xfrm>
              <a:off x="914400" y="1681566"/>
              <a:ext cx="4131482" cy="4131482"/>
            </a:xfrm>
            <a:prstGeom prst="ellipse">
              <a:avLst/>
            </a:prstGeom>
            <a:solidFill>
              <a:srgbClr val="FF5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600" dirty="0">
                <a:latin typeface="+mj-lt"/>
              </a:endParaRPr>
            </a:p>
          </p:txBody>
        </p:sp>
        <p:sp>
          <p:nvSpPr>
            <p:cNvPr id="9" name="Title 1">
              <a:extLst>
                <a:ext uri="{FF2B5EF4-FFF2-40B4-BE49-F238E27FC236}">
                  <a16:creationId xmlns:a16="http://schemas.microsoft.com/office/drawing/2014/main" id="{656D9363-926B-A151-7307-7FBD6F6984DF}"/>
                </a:ext>
              </a:extLst>
            </p:cNvPr>
            <p:cNvSpPr txBox="1">
              <a:spLocks/>
            </p:cNvSpPr>
            <p:nvPr/>
          </p:nvSpPr>
          <p:spPr>
            <a:xfrm>
              <a:off x="914400" y="2651125"/>
              <a:ext cx="4131482" cy="7778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1"/>
                  </a:solidFill>
                  <a:latin typeface="Georgia" panose="02040502050405020303" pitchFamily="18" charset="0"/>
                  <a:ea typeface="+mj-ea"/>
                  <a:cs typeface="+mj-cs"/>
                </a:defRPr>
              </a:lvl1pPr>
            </a:lstStyle>
            <a:p>
              <a:pPr algn="ctr">
                <a:lnSpc>
                  <a:spcPct val="100000"/>
                </a:lnSpc>
              </a:pPr>
              <a:r>
                <a:rPr lang="en-US" sz="7200" dirty="0">
                  <a:solidFill>
                    <a:schemeClr val="accent5">
                      <a:lumMod val="20000"/>
                      <a:lumOff val="80000"/>
                    </a:schemeClr>
                  </a:solidFill>
                  <a:latin typeface="Arial Nova" panose="020B0504020202020204" pitchFamily="34" charset="0"/>
                </a:rPr>
                <a:t>48%</a:t>
              </a:r>
            </a:p>
          </p:txBody>
        </p:sp>
        <p:sp>
          <p:nvSpPr>
            <p:cNvPr id="10" name="Title 1">
              <a:extLst>
                <a:ext uri="{FF2B5EF4-FFF2-40B4-BE49-F238E27FC236}">
                  <a16:creationId xmlns:a16="http://schemas.microsoft.com/office/drawing/2014/main" id="{270498E8-E09A-5FBC-34FB-4BFE6F9AF302}"/>
                </a:ext>
              </a:extLst>
            </p:cNvPr>
            <p:cNvSpPr txBox="1">
              <a:spLocks/>
            </p:cNvSpPr>
            <p:nvPr/>
          </p:nvSpPr>
          <p:spPr>
            <a:xfrm>
              <a:off x="1472931" y="3843148"/>
              <a:ext cx="3014420" cy="7778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1"/>
                  </a:solidFill>
                  <a:latin typeface="Georgia" panose="02040502050405020303" pitchFamily="18" charset="0"/>
                  <a:ea typeface="+mj-ea"/>
                  <a:cs typeface="+mj-cs"/>
                </a:defRPr>
              </a:lvl1pPr>
            </a:lstStyle>
            <a:p>
              <a:pPr algn="ctr">
                <a:lnSpc>
                  <a:spcPct val="100000"/>
                </a:lnSpc>
              </a:pPr>
              <a:r>
                <a:rPr lang="en-US" sz="2000" b="1" dirty="0">
                  <a:latin typeface="+mn-lt"/>
                </a:rPr>
                <a:t>Almost half </a:t>
              </a:r>
              <a:r>
                <a:rPr lang="en-US" sz="2000" dirty="0">
                  <a:latin typeface="+mn-lt"/>
                </a:rPr>
                <a:t>of all people who experienced child maltreatment have a mental disorder</a:t>
              </a:r>
            </a:p>
          </p:txBody>
        </p:sp>
        <p:sp>
          <p:nvSpPr>
            <p:cNvPr id="11" name="Title 1">
              <a:extLst>
                <a:ext uri="{FF2B5EF4-FFF2-40B4-BE49-F238E27FC236}">
                  <a16:creationId xmlns:a16="http://schemas.microsoft.com/office/drawing/2014/main" id="{A60DB375-47DF-0552-488A-97EBBB15DC9B}"/>
                </a:ext>
              </a:extLst>
            </p:cNvPr>
            <p:cNvSpPr txBox="1">
              <a:spLocks/>
            </p:cNvSpPr>
            <p:nvPr/>
          </p:nvSpPr>
          <p:spPr>
            <a:xfrm>
              <a:off x="1427136" y="2041000"/>
              <a:ext cx="3014420" cy="29173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1"/>
                  </a:solidFill>
                  <a:latin typeface="Georgia" panose="02040502050405020303" pitchFamily="18" charset="0"/>
                  <a:ea typeface="+mj-ea"/>
                  <a:cs typeface="+mj-cs"/>
                </a:defRPr>
              </a:lvl1pPr>
            </a:lstStyle>
            <a:p>
              <a:pPr algn="ctr">
                <a:lnSpc>
                  <a:spcPct val="100000"/>
                </a:lnSpc>
              </a:pPr>
              <a:r>
                <a:rPr lang="en-US" sz="2000" dirty="0">
                  <a:latin typeface="+mn-lt"/>
                </a:rPr>
                <a:t>CM</a:t>
              </a:r>
            </a:p>
          </p:txBody>
        </p:sp>
        <p:cxnSp>
          <p:nvCxnSpPr>
            <p:cNvPr id="13" name="Straight Connector 12">
              <a:extLst>
                <a:ext uri="{FF2B5EF4-FFF2-40B4-BE49-F238E27FC236}">
                  <a16:creationId xmlns:a16="http://schemas.microsoft.com/office/drawing/2014/main" id="{3761FD58-E056-40D3-39FF-7F1E0B0547C9}"/>
                </a:ext>
              </a:extLst>
            </p:cNvPr>
            <p:cNvCxnSpPr>
              <a:cxnSpLocks/>
            </p:cNvCxnSpPr>
            <p:nvPr/>
          </p:nvCxnSpPr>
          <p:spPr>
            <a:xfrm>
              <a:off x="2485029" y="2433025"/>
              <a:ext cx="8986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4C109456-8C62-81BA-5827-7517A18794AC}"/>
              </a:ext>
            </a:extLst>
          </p:cNvPr>
          <p:cNvGrpSpPr/>
          <p:nvPr/>
        </p:nvGrpSpPr>
        <p:grpSpPr>
          <a:xfrm>
            <a:off x="6455959" y="1681566"/>
            <a:ext cx="4131482" cy="4131482"/>
            <a:chOff x="914400" y="1681566"/>
            <a:chExt cx="4131482" cy="4131482"/>
          </a:xfrm>
        </p:grpSpPr>
        <p:sp>
          <p:nvSpPr>
            <p:cNvPr id="17" name="Oval 16">
              <a:extLst>
                <a:ext uri="{FF2B5EF4-FFF2-40B4-BE49-F238E27FC236}">
                  <a16:creationId xmlns:a16="http://schemas.microsoft.com/office/drawing/2014/main" id="{20669834-1722-665A-7A43-5585BFB3BDEF}"/>
                </a:ext>
              </a:extLst>
            </p:cNvPr>
            <p:cNvSpPr/>
            <p:nvPr/>
          </p:nvSpPr>
          <p:spPr>
            <a:xfrm>
              <a:off x="914400" y="1681566"/>
              <a:ext cx="4131482" cy="4131482"/>
            </a:xfrm>
            <a:prstGeom prst="ellipse">
              <a:avLst/>
            </a:prstGeom>
            <a:solidFill>
              <a:srgbClr val="66C9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600" dirty="0">
                <a:latin typeface="+mj-lt"/>
              </a:endParaRPr>
            </a:p>
          </p:txBody>
        </p:sp>
        <p:sp>
          <p:nvSpPr>
            <p:cNvPr id="18" name="Title 1">
              <a:extLst>
                <a:ext uri="{FF2B5EF4-FFF2-40B4-BE49-F238E27FC236}">
                  <a16:creationId xmlns:a16="http://schemas.microsoft.com/office/drawing/2014/main" id="{AB919982-5CCA-7FC0-0537-6BFD7CEF3838}"/>
                </a:ext>
              </a:extLst>
            </p:cNvPr>
            <p:cNvSpPr txBox="1">
              <a:spLocks/>
            </p:cNvSpPr>
            <p:nvPr/>
          </p:nvSpPr>
          <p:spPr>
            <a:xfrm>
              <a:off x="914400" y="2651125"/>
              <a:ext cx="4131482" cy="7778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1"/>
                  </a:solidFill>
                  <a:latin typeface="Georgia" panose="02040502050405020303" pitchFamily="18" charset="0"/>
                  <a:ea typeface="+mj-ea"/>
                  <a:cs typeface="+mj-cs"/>
                </a:defRPr>
              </a:lvl1pPr>
            </a:lstStyle>
            <a:p>
              <a:pPr algn="ctr">
                <a:lnSpc>
                  <a:spcPct val="100000"/>
                </a:lnSpc>
              </a:pPr>
              <a:r>
                <a:rPr lang="en-US" sz="7200" dirty="0">
                  <a:solidFill>
                    <a:schemeClr val="bg1"/>
                  </a:solidFill>
                  <a:latin typeface="Arial Nova" panose="020B0504020202020204" pitchFamily="34" charset="0"/>
                </a:rPr>
                <a:t>21.6%</a:t>
              </a:r>
            </a:p>
          </p:txBody>
        </p:sp>
        <p:sp>
          <p:nvSpPr>
            <p:cNvPr id="19" name="Title 1">
              <a:extLst>
                <a:ext uri="{FF2B5EF4-FFF2-40B4-BE49-F238E27FC236}">
                  <a16:creationId xmlns:a16="http://schemas.microsoft.com/office/drawing/2014/main" id="{2E0FE773-C22D-3882-B337-539874D725D8}"/>
                </a:ext>
              </a:extLst>
            </p:cNvPr>
            <p:cNvSpPr txBox="1">
              <a:spLocks/>
            </p:cNvSpPr>
            <p:nvPr/>
          </p:nvSpPr>
          <p:spPr>
            <a:xfrm>
              <a:off x="1472931" y="3843148"/>
              <a:ext cx="3014420" cy="7778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1"/>
                  </a:solidFill>
                  <a:latin typeface="Georgia" panose="02040502050405020303" pitchFamily="18" charset="0"/>
                  <a:ea typeface="+mj-ea"/>
                  <a:cs typeface="+mj-cs"/>
                </a:defRPr>
              </a:lvl1pPr>
            </a:lstStyle>
            <a:p>
              <a:pPr algn="ctr">
                <a:lnSpc>
                  <a:spcPct val="100000"/>
                </a:lnSpc>
              </a:pPr>
              <a:r>
                <a:rPr lang="en-US" sz="2000" dirty="0">
                  <a:latin typeface="+mn-lt"/>
                </a:rPr>
                <a:t>Only</a:t>
              </a:r>
              <a:r>
                <a:rPr lang="en-US" sz="2000" b="1" dirty="0">
                  <a:latin typeface="+mn-lt"/>
                </a:rPr>
                <a:t> one in five </a:t>
              </a:r>
              <a:r>
                <a:rPr lang="en-US" sz="2000" dirty="0">
                  <a:latin typeface="+mn-lt"/>
                </a:rPr>
                <a:t>people who did not experience child maltreatment have a mental disorder</a:t>
              </a:r>
            </a:p>
            <a:p>
              <a:pPr algn="ctr">
                <a:lnSpc>
                  <a:spcPct val="100000"/>
                </a:lnSpc>
              </a:pPr>
              <a:endParaRPr lang="en-US" sz="2000" b="1" dirty="0">
                <a:solidFill>
                  <a:schemeClr val="bg1"/>
                </a:solidFill>
                <a:latin typeface="+mn-lt"/>
              </a:endParaRPr>
            </a:p>
          </p:txBody>
        </p:sp>
        <p:sp>
          <p:nvSpPr>
            <p:cNvPr id="20" name="Title 1">
              <a:extLst>
                <a:ext uri="{FF2B5EF4-FFF2-40B4-BE49-F238E27FC236}">
                  <a16:creationId xmlns:a16="http://schemas.microsoft.com/office/drawing/2014/main" id="{D0F1A52C-07A2-4E5F-A712-BCE42E905CBD}"/>
                </a:ext>
              </a:extLst>
            </p:cNvPr>
            <p:cNvSpPr txBox="1">
              <a:spLocks/>
            </p:cNvSpPr>
            <p:nvPr/>
          </p:nvSpPr>
          <p:spPr>
            <a:xfrm>
              <a:off x="1427136" y="2041000"/>
              <a:ext cx="3014420" cy="29173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1"/>
                  </a:solidFill>
                  <a:latin typeface="Georgia" panose="02040502050405020303" pitchFamily="18" charset="0"/>
                  <a:ea typeface="+mj-ea"/>
                  <a:cs typeface="+mj-cs"/>
                </a:defRPr>
              </a:lvl1pPr>
            </a:lstStyle>
            <a:p>
              <a:pPr algn="ctr">
                <a:lnSpc>
                  <a:spcPct val="100000"/>
                </a:lnSpc>
              </a:pPr>
              <a:r>
                <a:rPr lang="en-US" sz="2000" dirty="0">
                  <a:solidFill>
                    <a:schemeClr val="bg1"/>
                  </a:solidFill>
                  <a:latin typeface="+mn-lt"/>
                </a:rPr>
                <a:t>NO CM</a:t>
              </a:r>
            </a:p>
          </p:txBody>
        </p:sp>
        <p:cxnSp>
          <p:nvCxnSpPr>
            <p:cNvPr id="21" name="Straight Connector 20">
              <a:extLst>
                <a:ext uri="{FF2B5EF4-FFF2-40B4-BE49-F238E27FC236}">
                  <a16:creationId xmlns:a16="http://schemas.microsoft.com/office/drawing/2014/main" id="{47459E04-0FA8-5D89-4531-11E30073647C}"/>
                </a:ext>
              </a:extLst>
            </p:cNvPr>
            <p:cNvCxnSpPr>
              <a:cxnSpLocks/>
            </p:cNvCxnSpPr>
            <p:nvPr/>
          </p:nvCxnSpPr>
          <p:spPr>
            <a:xfrm>
              <a:off x="2485029" y="2433025"/>
              <a:ext cx="8986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805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A3E39181-D5CF-4DFD-E36D-238B176FDC89}"/>
              </a:ext>
            </a:extLst>
          </p:cNvPr>
          <p:cNvSpPr/>
          <p:nvPr/>
        </p:nvSpPr>
        <p:spPr>
          <a:xfrm>
            <a:off x="9736112" y="4429501"/>
            <a:ext cx="389743" cy="389743"/>
          </a:xfrm>
          <a:prstGeom prst="ellipse">
            <a:avLst/>
          </a:prstGeom>
          <a:solidFill>
            <a:srgbClr val="FF5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6EB06196-5AB2-4F18-02DD-36EB44DE06E5}"/>
              </a:ext>
            </a:extLst>
          </p:cNvPr>
          <p:cNvSpPr/>
          <p:nvPr/>
        </p:nvSpPr>
        <p:spPr>
          <a:xfrm>
            <a:off x="9736112" y="4860781"/>
            <a:ext cx="389743" cy="389743"/>
          </a:xfrm>
          <a:prstGeom prst="ellipse">
            <a:avLst/>
          </a:prstGeom>
          <a:solidFill>
            <a:srgbClr val="FF5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193AE74B-1191-4503-8625-2C6020CD360B}"/>
              </a:ext>
            </a:extLst>
          </p:cNvPr>
          <p:cNvSpPr/>
          <p:nvPr/>
        </p:nvSpPr>
        <p:spPr>
          <a:xfrm>
            <a:off x="9736112" y="3566942"/>
            <a:ext cx="389743" cy="389743"/>
          </a:xfrm>
          <a:prstGeom prst="ellipse">
            <a:avLst/>
          </a:prstGeom>
          <a:solidFill>
            <a:srgbClr val="FF5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D66D56-A57A-04AC-53E7-AD4C6C779099}"/>
              </a:ext>
            </a:extLst>
          </p:cNvPr>
          <p:cNvSpPr>
            <a:spLocks noGrp="1"/>
          </p:cNvSpPr>
          <p:nvPr>
            <p:ph type="title"/>
          </p:nvPr>
        </p:nvSpPr>
        <p:spPr>
          <a:xfrm>
            <a:off x="695325" y="333375"/>
            <a:ext cx="6864241" cy="777875"/>
          </a:xfrm>
        </p:spPr>
        <p:txBody>
          <a:bodyPr/>
          <a:lstStyle/>
          <a:p>
            <a:r>
              <a:rPr lang="en-US" dirty="0"/>
              <a:t>Prevalence of health risk behaviours, by experience of child maltreatment</a:t>
            </a:r>
            <a:br>
              <a:rPr lang="en-US" dirty="0"/>
            </a:br>
            <a:endParaRPr lang="en-US" dirty="0"/>
          </a:p>
        </p:txBody>
      </p:sp>
      <p:graphicFrame>
        <p:nvGraphicFramePr>
          <p:cNvPr id="7" name="Content Placeholder 3">
            <a:extLst>
              <a:ext uri="{FF2B5EF4-FFF2-40B4-BE49-F238E27FC236}">
                <a16:creationId xmlns:a16="http://schemas.microsoft.com/office/drawing/2014/main" id="{81ADE94B-BD67-A13D-7378-40625B09FF04}"/>
              </a:ext>
            </a:extLst>
          </p:cNvPr>
          <p:cNvGraphicFramePr>
            <a:graphicFrameLocks noGrp="1"/>
          </p:cNvGraphicFramePr>
          <p:nvPr>
            <p:ph idx="1"/>
          </p:nvPr>
        </p:nvGraphicFramePr>
        <p:xfrm>
          <a:off x="695325" y="1738039"/>
          <a:ext cx="9504363" cy="3535920"/>
        </p:xfrm>
        <a:graphic>
          <a:graphicData uri="http://schemas.openxmlformats.org/drawingml/2006/table">
            <a:tbl>
              <a:tblPr firstRow="1" firstCol="1" bandRow="1"/>
              <a:tblGrid>
                <a:gridCol w="4199595">
                  <a:extLst>
                    <a:ext uri="{9D8B030D-6E8A-4147-A177-3AD203B41FA5}">
                      <a16:colId xmlns:a16="http://schemas.microsoft.com/office/drawing/2014/main" val="2372394053"/>
                    </a:ext>
                  </a:extLst>
                </a:gridCol>
                <a:gridCol w="1635141">
                  <a:extLst>
                    <a:ext uri="{9D8B030D-6E8A-4147-A177-3AD203B41FA5}">
                      <a16:colId xmlns:a16="http://schemas.microsoft.com/office/drawing/2014/main" val="2473166425"/>
                    </a:ext>
                  </a:extLst>
                </a:gridCol>
                <a:gridCol w="1622695">
                  <a:extLst>
                    <a:ext uri="{9D8B030D-6E8A-4147-A177-3AD203B41FA5}">
                      <a16:colId xmlns:a16="http://schemas.microsoft.com/office/drawing/2014/main" val="297436604"/>
                    </a:ext>
                  </a:extLst>
                </a:gridCol>
                <a:gridCol w="2046932">
                  <a:extLst>
                    <a:ext uri="{9D8B030D-6E8A-4147-A177-3AD203B41FA5}">
                      <a16:colId xmlns:a16="http://schemas.microsoft.com/office/drawing/2014/main" val="2600359287"/>
                    </a:ext>
                  </a:extLst>
                </a:gridCol>
              </a:tblGrid>
              <a:tr h="410451">
                <a:tc rowSpan="2">
                  <a:txBody>
                    <a:bodyPr/>
                    <a:lstStyle/>
                    <a:p>
                      <a:pPr algn="l"/>
                      <a:r>
                        <a:rPr lang="en-US" sz="1600" b="1" kern="100" dirty="0">
                          <a:effectLst/>
                          <a:latin typeface="Arial" panose="020B0604020202020204" pitchFamily="34" charset="0"/>
                        </a:rPr>
                        <a:t>Health risk </a:t>
                      </a:r>
                      <a:r>
                        <a:rPr lang="en-US" sz="1600" b="1" kern="100" dirty="0">
                          <a:effectLst/>
                        </a:rPr>
                        <a:t>behaviour</a:t>
                      </a:r>
                      <a:endParaRPr lang="en-AU" sz="1600" b="1" kern="100" dirty="0">
                        <a:solidFill>
                          <a:schemeClr val="accent4">
                            <a:lumMod val="40000"/>
                            <a:lumOff val="6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90000" marR="90000" marT="72000" marB="46800">
                    <a:lnL w="12700" cmpd="sng">
                      <a:noFill/>
                      <a:prstDash val="solid"/>
                    </a:lnL>
                    <a:lnR w="12700" cmpd="sng">
                      <a:noFill/>
                      <a:prstDash val="solid"/>
                    </a:lnR>
                    <a:lnT w="12700" cmpd="sng">
                      <a:noFill/>
                      <a:prstDash val="soli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algn="r"/>
                      <a:r>
                        <a:rPr lang="en-US" sz="1600" b="1" kern="100" dirty="0">
                          <a:effectLst/>
                          <a:latin typeface="Arial" panose="020B0604020202020204" pitchFamily="34" charset="0"/>
                        </a:rPr>
                        <a:t>Experienced any child maltreatment</a:t>
                      </a:r>
                      <a:endParaRPr lang="en-AU" sz="1600" b="1" kern="100" dirty="0">
                        <a:solidFill>
                          <a:schemeClr val="accent4">
                            <a:lumMod val="40000"/>
                            <a:lumOff val="6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90000" marR="90000" marT="72000" marB="468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endParaRPr lang="en-US"/>
                    </a:p>
                  </a:txBody>
                  <a:tcPr/>
                </a:tc>
                <a:tc rowSpan="2">
                  <a:txBody>
                    <a:bodyPr/>
                    <a:lstStyle/>
                    <a:p>
                      <a:pPr algn="r"/>
                      <a:r>
                        <a:rPr lang="en-US" sz="1600" b="1" kern="100" dirty="0">
                          <a:effectLst/>
                          <a:latin typeface="Arial" panose="020B0604020202020204" pitchFamily="34" charset="0"/>
                        </a:rPr>
                        <a:t>Odds ratio*</a:t>
                      </a:r>
                      <a:endParaRPr lang="en-AU" sz="1600" b="1" kern="100" dirty="0">
                        <a:solidFill>
                          <a:schemeClr val="accent4">
                            <a:lumMod val="40000"/>
                            <a:lumOff val="6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90000" marR="90000" marT="72000" marB="46800">
                    <a:lnL w="12700" cmpd="sng">
                      <a:noFill/>
                      <a:prstDash val="solid"/>
                    </a:lnL>
                    <a:lnR w="12700" cmpd="sng">
                      <a:noFill/>
                      <a:prstDash val="solid"/>
                    </a:lnR>
                    <a:lnT w="12700" cmpd="sng">
                      <a:noFill/>
                      <a:prstDash val="soli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4661622"/>
                  </a:ext>
                </a:extLst>
              </a:tr>
              <a:tr h="142422">
                <a:tc vMerge="1">
                  <a:txBody>
                    <a:bodyPr/>
                    <a:lstStyle/>
                    <a:p>
                      <a:endParaRPr lang="en-US"/>
                    </a:p>
                  </a:txBody>
                  <a:tcPr/>
                </a:tc>
                <a:tc>
                  <a:txBody>
                    <a:bodyPr/>
                    <a:lstStyle/>
                    <a:p>
                      <a:pPr algn="r"/>
                      <a:r>
                        <a:rPr lang="en-US" sz="1600" kern="100" dirty="0">
                          <a:effectLst/>
                          <a:latin typeface="Arial" panose="020B0604020202020204" pitchFamily="34" charset="0"/>
                        </a:rPr>
                        <a:t>No (%)</a:t>
                      </a:r>
                      <a:endParaRPr lang="en-AU" sz="1600" b="1"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12700" cmpd="sng">
                      <a:noFill/>
                      <a:prstDash val="soli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kern="100" dirty="0">
                          <a:effectLst/>
                          <a:latin typeface="Arial" panose="020B0604020202020204" pitchFamily="34" charset="0"/>
                        </a:rPr>
                        <a:t>Yes (%)</a:t>
                      </a:r>
                      <a:endParaRPr lang="en-AU" sz="1600" b="1"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12700" cmpd="sng">
                      <a:noFill/>
                      <a:prstDash val="soli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687171509"/>
                  </a:ext>
                </a:extLst>
              </a:tr>
              <a:tr h="432000">
                <a:tc>
                  <a:txBody>
                    <a:bodyPr/>
                    <a:lstStyle/>
                    <a:p>
                      <a:pPr algn="l"/>
                      <a:r>
                        <a:rPr lang="en-US" sz="1600" b="1" kern="100" dirty="0">
                          <a:effectLst/>
                          <a:latin typeface="Arial" panose="020B0604020202020204" pitchFamily="34" charset="0"/>
                        </a:rPr>
                        <a:t>Smoking</a:t>
                      </a:r>
                      <a:endParaRPr lang="en-AU" sz="1600" b="1"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a:r>
                        <a:rPr lang="en-US" sz="1600" kern="100" dirty="0">
                          <a:effectLst/>
                          <a:latin typeface="Arial" panose="020B0604020202020204" pitchFamily="34" charset="0"/>
                        </a:rPr>
                        <a:t>11.1</a:t>
                      </a:r>
                      <a:endParaRPr lang="en-AU" sz="1600"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kern="100" dirty="0">
                          <a:effectLst/>
                          <a:latin typeface="Arial" panose="020B0604020202020204" pitchFamily="34" charset="0"/>
                        </a:rPr>
                        <a:t>21.1</a:t>
                      </a:r>
                      <a:endParaRPr lang="en-AU" sz="1600"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kern="100" dirty="0">
                          <a:effectLst/>
                          <a:latin typeface="Arial" panose="020B0604020202020204" pitchFamily="34" charset="0"/>
                        </a:rPr>
                        <a:t>1.9</a:t>
                      </a:r>
                      <a:endParaRPr lang="en-AU" sz="1600"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4801187"/>
                  </a:ext>
                </a:extLst>
              </a:tr>
              <a:tr h="432000">
                <a:tc>
                  <a:txBody>
                    <a:bodyPr/>
                    <a:lstStyle/>
                    <a:p>
                      <a:pPr algn="l"/>
                      <a:r>
                        <a:rPr lang="en-US" sz="1600" b="1" kern="100" dirty="0">
                          <a:effectLst/>
                          <a:latin typeface="Arial" panose="020B0604020202020204" pitchFamily="34" charset="0"/>
                        </a:rPr>
                        <a:t>Binge drinking</a:t>
                      </a:r>
                      <a:endParaRPr lang="en-AU" sz="1600" b="1"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a:r>
                        <a:rPr lang="en-US" sz="1600" kern="100" dirty="0">
                          <a:effectLst/>
                          <a:latin typeface="Arial" panose="020B0604020202020204" pitchFamily="34" charset="0"/>
                        </a:rPr>
                        <a:t>8.4</a:t>
                      </a:r>
                      <a:endParaRPr lang="en-AU" sz="1600"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kern="100" dirty="0">
                          <a:effectLst/>
                          <a:latin typeface="Arial" panose="020B0604020202020204" pitchFamily="34" charset="0"/>
                        </a:rPr>
                        <a:t>12.6</a:t>
                      </a:r>
                      <a:endParaRPr lang="en-AU" sz="1600"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kern="100" dirty="0">
                          <a:effectLst/>
                          <a:latin typeface="Arial" panose="020B0604020202020204" pitchFamily="34" charset="0"/>
                        </a:rPr>
                        <a:t>1.3</a:t>
                      </a:r>
                      <a:endParaRPr lang="en-AU" sz="1600"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7939313"/>
                  </a:ext>
                </a:extLst>
              </a:tr>
              <a:tr h="432000">
                <a:tc>
                  <a:txBody>
                    <a:bodyPr/>
                    <a:lstStyle/>
                    <a:p>
                      <a:pPr algn="l"/>
                      <a:r>
                        <a:rPr lang="en-US" sz="1600" b="1" kern="100" dirty="0">
                          <a:effectLst/>
                          <a:latin typeface="Arial" panose="020B0604020202020204" pitchFamily="34" charset="0"/>
                        </a:rPr>
                        <a:t>Cannabis dependence</a:t>
                      </a:r>
                      <a:endParaRPr lang="en-AU" sz="1600" b="1"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a:r>
                        <a:rPr lang="en-US" sz="1600" b="1" kern="100" dirty="0">
                          <a:effectLst/>
                          <a:latin typeface="Arial" panose="020B0604020202020204" pitchFamily="34" charset="0"/>
                        </a:rPr>
                        <a:t>0.4</a:t>
                      </a:r>
                      <a:endParaRPr lang="en-AU" sz="1600" b="1" kern="100" dirty="0">
                        <a:effectLst/>
                        <a:highlight>
                          <a:srgbClr val="00FFFF"/>
                        </a:highligh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1" kern="100" dirty="0">
                          <a:effectLst/>
                          <a:latin typeface="Arial" panose="020B0604020202020204" pitchFamily="34" charset="0"/>
                        </a:rPr>
                        <a:t>3.7</a:t>
                      </a:r>
                      <a:endParaRPr lang="en-AU" sz="1600" b="1"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1" kern="100" dirty="0">
                          <a:solidFill>
                            <a:schemeClr val="bg1"/>
                          </a:solidFill>
                          <a:effectLst/>
                          <a:latin typeface="Arial" panose="020B0604020202020204" pitchFamily="34" charset="0"/>
                        </a:rPr>
                        <a:t>6.2*</a:t>
                      </a:r>
                      <a:r>
                        <a:rPr lang="en-US" sz="1400" kern="100" dirty="0">
                          <a:solidFill>
                            <a:schemeClr val="accent3"/>
                          </a:solidFill>
                          <a:effectLst/>
                        </a:rPr>
                        <a:t> </a:t>
                      </a:r>
                      <a:endParaRPr lang="en-AU" sz="1400" b="1" kern="100" dirty="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9101758"/>
                  </a:ext>
                </a:extLst>
              </a:tr>
              <a:tr h="432000">
                <a:tc>
                  <a:txBody>
                    <a:bodyPr/>
                    <a:lstStyle/>
                    <a:p>
                      <a:pPr algn="l"/>
                      <a:r>
                        <a:rPr lang="en-US" sz="1600" b="1" kern="100" dirty="0">
                          <a:effectLst/>
                          <a:latin typeface="Arial" panose="020B0604020202020204" pitchFamily="34" charset="0"/>
                        </a:rPr>
                        <a:t>Obesity</a:t>
                      </a:r>
                      <a:endParaRPr lang="en-AU" sz="1600" b="1"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a:r>
                        <a:rPr lang="en-US" sz="1600" kern="100" dirty="0">
                          <a:effectLst/>
                          <a:latin typeface="Arial" panose="020B0604020202020204" pitchFamily="34" charset="0"/>
                        </a:rPr>
                        <a:t>24.4</a:t>
                      </a:r>
                      <a:endParaRPr lang="en-AU" sz="1600"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kern="100" dirty="0">
                          <a:effectLst/>
                          <a:latin typeface="Arial" panose="020B0604020202020204" pitchFamily="34" charset="0"/>
                        </a:rPr>
                        <a:t>28.2</a:t>
                      </a:r>
                      <a:endParaRPr lang="en-AU" sz="1600"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kern="100" dirty="0">
                          <a:effectLst/>
                          <a:latin typeface="Arial" panose="020B0604020202020204" pitchFamily="34" charset="0"/>
                        </a:rPr>
                        <a:t>1.2</a:t>
                      </a:r>
                      <a:endParaRPr lang="en-AU" sz="1600"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3084215"/>
                  </a:ext>
                </a:extLst>
              </a:tr>
              <a:tr h="432000">
                <a:tc>
                  <a:txBody>
                    <a:bodyPr/>
                    <a:lstStyle/>
                    <a:p>
                      <a:pPr algn="l"/>
                      <a:r>
                        <a:rPr lang="en-US" sz="1600" b="1" kern="100" dirty="0">
                          <a:effectLst/>
                          <a:latin typeface="Arial" panose="020B0604020202020204" pitchFamily="34" charset="0"/>
                        </a:rPr>
                        <a:t>Self-harm (prior year)</a:t>
                      </a:r>
                      <a:endParaRPr lang="en-AU" sz="1600" b="1"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a:r>
                        <a:rPr lang="en-US" sz="1600" b="1" kern="100" dirty="0">
                          <a:effectLst/>
                          <a:latin typeface="Arial" panose="020B0604020202020204" pitchFamily="34" charset="0"/>
                        </a:rPr>
                        <a:t>0.7</a:t>
                      </a:r>
                      <a:endParaRPr lang="en-AU" sz="1600" b="1"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1" kern="100" dirty="0">
                          <a:effectLst/>
                          <a:latin typeface="Arial" panose="020B0604020202020204" pitchFamily="34" charset="0"/>
                        </a:rPr>
                        <a:t>4.7</a:t>
                      </a:r>
                      <a:endParaRPr lang="en-AU" sz="1600" b="1"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1" kern="100" dirty="0">
                          <a:solidFill>
                            <a:schemeClr val="bg1"/>
                          </a:solidFill>
                          <a:effectLst/>
                          <a:latin typeface="Arial" panose="020B0604020202020204" pitchFamily="34" charset="0"/>
                          <a:ea typeface="+mn-ea"/>
                          <a:cs typeface="+mn-cs"/>
                        </a:rPr>
                        <a:t>3.9*</a:t>
                      </a:r>
                      <a:endParaRPr lang="en-AU" sz="1400" b="1" kern="100" dirty="0">
                        <a:solidFill>
                          <a:schemeClr val="bg1"/>
                        </a:solidFill>
                        <a:effectLst/>
                        <a:latin typeface="Arial" panose="020B0604020202020204" pitchFamily="34" charset="0"/>
                        <a:ea typeface="+mn-ea"/>
                        <a:cs typeface="+mn-cs"/>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3005401"/>
                  </a:ext>
                </a:extLst>
              </a:tr>
              <a:tr h="432000">
                <a:tc>
                  <a:txBody>
                    <a:bodyPr/>
                    <a:lstStyle/>
                    <a:p>
                      <a:pPr algn="l"/>
                      <a:r>
                        <a:rPr lang="en-US" sz="1600" b="1" kern="100" dirty="0">
                          <a:effectLst/>
                          <a:latin typeface="Arial" panose="020B0604020202020204" pitchFamily="34" charset="0"/>
                        </a:rPr>
                        <a:t>Suicide attempt (prior year)</a:t>
                      </a:r>
                      <a:endParaRPr lang="en-AU" sz="1600" b="1"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a:r>
                        <a:rPr lang="en-US" sz="1600" b="1" kern="100" dirty="0">
                          <a:effectLst/>
                          <a:latin typeface="Arial" panose="020B0604020202020204" pitchFamily="34" charset="0"/>
                        </a:rPr>
                        <a:t>0.3</a:t>
                      </a:r>
                      <a:endParaRPr lang="en-AU" sz="1600" b="1"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1" kern="100" dirty="0">
                          <a:effectLst/>
                          <a:latin typeface="Arial" panose="020B0604020202020204" pitchFamily="34" charset="0"/>
                        </a:rPr>
                        <a:t>1.5</a:t>
                      </a:r>
                      <a:endParaRPr lang="en-AU" sz="1600" b="1"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1" kern="100" dirty="0">
                          <a:solidFill>
                            <a:schemeClr val="bg1"/>
                          </a:solidFill>
                          <a:effectLst/>
                          <a:latin typeface="Arial" panose="020B0604020202020204" pitchFamily="34" charset="0"/>
                          <a:ea typeface="+mn-ea"/>
                          <a:cs typeface="+mn-cs"/>
                        </a:rPr>
                        <a:t>4.6*</a:t>
                      </a:r>
                      <a:endParaRPr lang="en-AU" sz="1400" b="1" kern="100" dirty="0">
                        <a:solidFill>
                          <a:schemeClr val="bg1"/>
                        </a:solidFill>
                        <a:effectLst/>
                        <a:latin typeface="Arial" panose="020B0604020202020204" pitchFamily="34" charset="0"/>
                        <a:ea typeface="+mn-ea"/>
                        <a:cs typeface="+mn-cs"/>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8518384"/>
                  </a:ext>
                </a:extLst>
              </a:tr>
            </a:tbl>
          </a:graphicData>
        </a:graphic>
      </p:graphicFrame>
      <p:sp>
        <p:nvSpPr>
          <p:cNvPr id="3" name="Content Placeholder 2">
            <a:extLst>
              <a:ext uri="{FF2B5EF4-FFF2-40B4-BE49-F238E27FC236}">
                <a16:creationId xmlns:a16="http://schemas.microsoft.com/office/drawing/2014/main" id="{B441C9CF-8DB1-CEBF-1043-596EC8CF5FCC}"/>
              </a:ext>
            </a:extLst>
          </p:cNvPr>
          <p:cNvSpPr txBox="1">
            <a:spLocks/>
          </p:cNvSpPr>
          <p:nvPr/>
        </p:nvSpPr>
        <p:spPr>
          <a:xfrm>
            <a:off x="695326" y="5295736"/>
            <a:ext cx="5211330" cy="479499"/>
          </a:xfrm>
          <a:prstGeom prst="rect">
            <a:avLst/>
          </a:prstGeom>
        </p:spPr>
        <p:txBody>
          <a:bodyPr vert="horz" lIns="0" tIns="0" rIns="0" bIns="0" rtlCol="0" anchor="b">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mn-lt"/>
                <a:ea typeface="+mn-ea"/>
                <a:cs typeface="+mn-cs"/>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mn-lt"/>
                <a:ea typeface="+mn-ea"/>
                <a:cs typeface="+mn-cs"/>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mn-lt"/>
                <a:ea typeface="+mn-ea"/>
                <a:cs typeface="+mn-cs"/>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mn-lt"/>
                <a:ea typeface="+mn-ea"/>
                <a:cs typeface="+mn-cs"/>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buFont typeface="Arial" panose="020B0604020202020204" pitchFamily="34" charset="0"/>
              <a:buNone/>
            </a:pPr>
            <a:r>
              <a:rPr lang="en-US" sz="800" dirty="0">
                <a:latin typeface="Arial" panose="020B0604020202020204" pitchFamily="34" charset="0"/>
              </a:rPr>
              <a:t>*Model adjusts for age group, sex, socio-economic status (quintiles of SEIFA index of relative disadvantage based on postcode of current residence), experience of financial hardship during childhood and current financial strain</a:t>
            </a:r>
          </a:p>
        </p:txBody>
      </p:sp>
      <p:cxnSp>
        <p:nvCxnSpPr>
          <p:cNvPr id="6" name="Straight Connector 5">
            <a:extLst>
              <a:ext uri="{FF2B5EF4-FFF2-40B4-BE49-F238E27FC236}">
                <a16:creationId xmlns:a16="http://schemas.microsoft.com/office/drawing/2014/main" id="{F46A844A-C599-CE67-080B-A0368687E587}"/>
              </a:ext>
            </a:extLst>
          </p:cNvPr>
          <p:cNvCxnSpPr>
            <a:cxnSpLocks/>
          </p:cNvCxnSpPr>
          <p:nvPr/>
        </p:nvCxnSpPr>
        <p:spPr>
          <a:xfrm>
            <a:off x="695325" y="5390372"/>
            <a:ext cx="5667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41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9FB90-C372-F127-E320-D8643DC6DF71}"/>
            </a:ext>
          </a:extLst>
        </p:cNvPr>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835C8E9A-5ECE-F6CB-2410-C69F39FFCB0E}"/>
              </a:ext>
            </a:extLst>
          </p:cNvPr>
          <p:cNvCxnSpPr>
            <a:cxnSpLocks/>
          </p:cNvCxnSpPr>
          <p:nvPr/>
        </p:nvCxnSpPr>
        <p:spPr>
          <a:xfrm>
            <a:off x="690562" y="2139900"/>
            <a:ext cx="6100936" cy="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E56FE8D8-7B0B-3E14-2393-B262FCF719A0}"/>
              </a:ext>
            </a:extLst>
          </p:cNvPr>
          <p:cNvSpPr>
            <a:spLocks noGrp="1"/>
          </p:cNvSpPr>
          <p:nvPr>
            <p:ph type="ctrTitle"/>
          </p:nvPr>
        </p:nvSpPr>
        <p:spPr>
          <a:xfrm>
            <a:off x="728444" y="2484643"/>
            <a:ext cx="5708075" cy="2615995"/>
          </a:xfrm>
        </p:spPr>
        <p:txBody>
          <a:bodyPr/>
          <a:lstStyle/>
          <a:p>
            <a:pPr algn="l">
              <a:spcBef>
                <a:spcPts val="400"/>
              </a:spcBef>
              <a:spcAft>
                <a:spcPts val="600"/>
              </a:spcAft>
            </a:pPr>
            <a:r>
              <a:rPr lang="en-US" sz="4000" dirty="0">
                <a:solidFill>
                  <a:schemeClr val="accent3">
                    <a:lumMod val="40000"/>
                    <a:lumOff val="60000"/>
                  </a:schemeClr>
                </a:solidFill>
                <a:latin typeface="Georgia" panose="02040502050405020303" pitchFamily="18" charset="0"/>
              </a:rPr>
              <a:t>Prevalence of child maltreatment among diverse sexuality and gender identities</a:t>
            </a:r>
          </a:p>
        </p:txBody>
      </p:sp>
      <p:sp>
        <p:nvSpPr>
          <p:cNvPr id="7" name="Subtitle 6">
            <a:extLst>
              <a:ext uri="{FF2B5EF4-FFF2-40B4-BE49-F238E27FC236}">
                <a16:creationId xmlns:a16="http://schemas.microsoft.com/office/drawing/2014/main" id="{9F80ED80-C623-2EA8-1A0C-C3D594E8FBB0}"/>
              </a:ext>
            </a:extLst>
          </p:cNvPr>
          <p:cNvSpPr>
            <a:spLocks noGrp="1"/>
          </p:cNvSpPr>
          <p:nvPr>
            <p:ph type="subTitle" idx="1"/>
          </p:nvPr>
        </p:nvSpPr>
        <p:spPr/>
        <p:txBody>
          <a:bodyPr/>
          <a:lstStyle/>
          <a:p>
            <a:endParaRPr lang="en-AU" dirty="0">
              <a:solidFill>
                <a:schemeClr val="accent3">
                  <a:lumMod val="40000"/>
                  <a:lumOff val="60000"/>
                </a:schemeClr>
              </a:solidFill>
            </a:endParaRPr>
          </a:p>
        </p:txBody>
      </p:sp>
    </p:spTree>
    <p:extLst>
      <p:ext uri="{BB962C8B-B14F-4D97-AF65-F5344CB8AC3E}">
        <p14:creationId xmlns:p14="http://schemas.microsoft.com/office/powerpoint/2010/main" val="3880526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938C8-4E87-C6CC-4397-0647C42171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940185-2335-6C34-ED96-6EB413332E61}"/>
              </a:ext>
            </a:extLst>
          </p:cNvPr>
          <p:cNvSpPr>
            <a:spLocks noGrp="1"/>
          </p:cNvSpPr>
          <p:nvPr>
            <p:ph type="title"/>
          </p:nvPr>
        </p:nvSpPr>
        <p:spPr>
          <a:xfrm>
            <a:off x="695325" y="333375"/>
            <a:ext cx="8116557" cy="777875"/>
          </a:xfrm>
        </p:spPr>
        <p:txBody>
          <a:bodyPr/>
          <a:lstStyle/>
          <a:p>
            <a:r>
              <a:rPr lang="en-US" dirty="0"/>
              <a:t>Child maltreatment is disturbingly common among gender diverse individuals</a:t>
            </a:r>
          </a:p>
        </p:txBody>
      </p:sp>
      <p:sp>
        <p:nvSpPr>
          <p:cNvPr id="7" name="Content Placeholder 6">
            <a:extLst>
              <a:ext uri="{FF2B5EF4-FFF2-40B4-BE49-F238E27FC236}">
                <a16:creationId xmlns:a16="http://schemas.microsoft.com/office/drawing/2014/main" id="{4312E4BF-F95A-96F3-1D8B-79FEA456D960}"/>
              </a:ext>
            </a:extLst>
          </p:cNvPr>
          <p:cNvSpPr>
            <a:spLocks noGrp="1"/>
          </p:cNvSpPr>
          <p:nvPr>
            <p:ph idx="1"/>
          </p:nvPr>
        </p:nvSpPr>
        <p:spPr>
          <a:xfrm>
            <a:off x="5254300" y="1923268"/>
            <a:ext cx="2179967" cy="896496"/>
          </a:xfrm>
        </p:spPr>
        <p:txBody>
          <a:bodyPr/>
          <a:lstStyle/>
          <a:p>
            <a:r>
              <a:rPr lang="en-US" sz="5400" dirty="0">
                <a:solidFill>
                  <a:schemeClr val="accent4"/>
                </a:solidFill>
              </a:rPr>
              <a:t>81.5%</a:t>
            </a:r>
            <a:endParaRPr lang="en-AU" sz="5400" dirty="0"/>
          </a:p>
        </p:txBody>
      </p:sp>
      <p:cxnSp>
        <p:nvCxnSpPr>
          <p:cNvPr id="20" name="Straight Connector 19">
            <a:extLst>
              <a:ext uri="{FF2B5EF4-FFF2-40B4-BE49-F238E27FC236}">
                <a16:creationId xmlns:a16="http://schemas.microsoft.com/office/drawing/2014/main" id="{5EADEFA2-7A16-199E-73B2-A3EBBC676680}"/>
              </a:ext>
            </a:extLst>
          </p:cNvPr>
          <p:cNvCxnSpPr>
            <a:cxnSpLocks/>
          </p:cNvCxnSpPr>
          <p:nvPr/>
        </p:nvCxnSpPr>
        <p:spPr>
          <a:xfrm flipH="1">
            <a:off x="5434150" y="2819764"/>
            <a:ext cx="495073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60D998FD-1D43-072B-E6D8-3ADDCAC6ABAA}"/>
              </a:ext>
            </a:extLst>
          </p:cNvPr>
          <p:cNvGrpSpPr/>
          <p:nvPr/>
        </p:nvGrpSpPr>
        <p:grpSpPr>
          <a:xfrm>
            <a:off x="6568967" y="3370232"/>
            <a:ext cx="3366637" cy="2244425"/>
            <a:chOff x="5120731" y="3597575"/>
            <a:chExt cx="3366637" cy="2244425"/>
          </a:xfrm>
        </p:grpSpPr>
        <p:graphicFrame>
          <p:nvGraphicFramePr>
            <p:cNvPr id="26" name="Chart 25">
              <a:extLst>
                <a:ext uri="{FF2B5EF4-FFF2-40B4-BE49-F238E27FC236}">
                  <a16:creationId xmlns:a16="http://schemas.microsoft.com/office/drawing/2014/main" id="{1F0A523B-D2C8-3418-8B54-03B109E3DC05}"/>
                </a:ext>
              </a:extLst>
            </p:cNvPr>
            <p:cNvGraphicFramePr/>
            <p:nvPr/>
          </p:nvGraphicFramePr>
          <p:xfrm>
            <a:off x="5120731" y="3597575"/>
            <a:ext cx="3366637" cy="2244425"/>
          </p:xfrm>
          <a:graphic>
            <a:graphicData uri="http://schemas.openxmlformats.org/drawingml/2006/chart">
              <c:chart xmlns:c="http://schemas.openxmlformats.org/drawingml/2006/chart" xmlns:r="http://schemas.openxmlformats.org/officeDocument/2006/relationships" r:id="rId3"/>
            </a:graphicData>
          </a:graphic>
        </p:graphicFrame>
        <p:sp>
          <p:nvSpPr>
            <p:cNvPr id="25" name="Content Placeholder 6">
              <a:extLst>
                <a:ext uri="{FF2B5EF4-FFF2-40B4-BE49-F238E27FC236}">
                  <a16:creationId xmlns:a16="http://schemas.microsoft.com/office/drawing/2014/main" id="{20C8BEB1-90BE-4F24-85A4-182648866B5C}"/>
                </a:ext>
              </a:extLst>
            </p:cNvPr>
            <p:cNvSpPr txBox="1">
              <a:spLocks/>
            </p:cNvSpPr>
            <p:nvPr/>
          </p:nvSpPr>
          <p:spPr>
            <a:xfrm>
              <a:off x="6239927" y="4542200"/>
              <a:ext cx="1232745" cy="524888"/>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192C55">
                      <a:lumMod val="20000"/>
                      <a:lumOff val="80000"/>
                    </a:srgbClr>
                  </a:solidFill>
                  <a:effectLst/>
                  <a:uLnTx/>
                  <a:uFillTx/>
                  <a:latin typeface="Arial" panose="020B0604020202020204" pitchFamily="34" charset="0"/>
                  <a:ea typeface="+mn-ea"/>
                  <a:cs typeface="Arial" panose="020B0604020202020204" pitchFamily="34" charset="0"/>
                </a:rPr>
                <a:t>58.4%</a:t>
              </a:r>
              <a:endParaRPr kumimoji="0" lang="en-AU" sz="3200" b="0" i="0" u="none" strike="noStrike" kern="1200" cap="none" spc="0" normalizeH="0" baseline="0" noProof="0" dirty="0">
                <a:ln>
                  <a:noFill/>
                </a:ln>
                <a:solidFill>
                  <a:srgbClr val="192C55">
                    <a:lumMod val="20000"/>
                    <a:lumOff val="80000"/>
                  </a:srgbClr>
                </a:solidFill>
                <a:effectLst/>
                <a:uLnTx/>
                <a:uFillTx/>
                <a:latin typeface="Arial" panose="020B0604020202020204" pitchFamily="34" charset="0"/>
                <a:ea typeface="+mn-ea"/>
                <a:cs typeface="Arial" panose="020B0604020202020204" pitchFamily="34" charset="0"/>
              </a:endParaRPr>
            </a:p>
          </p:txBody>
        </p:sp>
      </p:grpSp>
      <p:grpSp>
        <p:nvGrpSpPr>
          <p:cNvPr id="33" name="Group 32">
            <a:extLst>
              <a:ext uri="{FF2B5EF4-FFF2-40B4-BE49-F238E27FC236}">
                <a16:creationId xmlns:a16="http://schemas.microsoft.com/office/drawing/2014/main" id="{48DCBB45-E058-BB69-DFF8-E989032C8913}"/>
              </a:ext>
            </a:extLst>
          </p:cNvPr>
          <p:cNvGrpSpPr/>
          <p:nvPr/>
        </p:nvGrpSpPr>
        <p:grpSpPr>
          <a:xfrm>
            <a:off x="-54221" y="1884511"/>
            <a:ext cx="5189365" cy="4279458"/>
            <a:chOff x="8268588" y="2560219"/>
            <a:chExt cx="3366637" cy="2244425"/>
          </a:xfrm>
        </p:grpSpPr>
        <p:graphicFrame>
          <p:nvGraphicFramePr>
            <p:cNvPr id="30" name="Chart 29">
              <a:extLst>
                <a:ext uri="{FF2B5EF4-FFF2-40B4-BE49-F238E27FC236}">
                  <a16:creationId xmlns:a16="http://schemas.microsoft.com/office/drawing/2014/main" id="{3058B7C2-CBB2-8918-6C3B-F59AE438BFBE}"/>
                </a:ext>
              </a:extLst>
            </p:cNvPr>
            <p:cNvGraphicFramePr/>
            <p:nvPr/>
          </p:nvGraphicFramePr>
          <p:xfrm>
            <a:off x="8268588" y="2560219"/>
            <a:ext cx="3366637" cy="2244425"/>
          </p:xfrm>
          <a:graphic>
            <a:graphicData uri="http://schemas.openxmlformats.org/drawingml/2006/chart">
              <c:chart xmlns:c="http://schemas.openxmlformats.org/drawingml/2006/chart" xmlns:r="http://schemas.openxmlformats.org/officeDocument/2006/relationships" r:id="rId4"/>
            </a:graphicData>
          </a:graphic>
        </p:graphicFrame>
        <p:sp>
          <p:nvSpPr>
            <p:cNvPr id="29" name="Content Placeholder 6">
              <a:extLst>
                <a:ext uri="{FF2B5EF4-FFF2-40B4-BE49-F238E27FC236}">
                  <a16:creationId xmlns:a16="http://schemas.microsoft.com/office/drawing/2014/main" id="{AD119F05-3D98-9132-A7CC-49A1B4F89572}"/>
                </a:ext>
              </a:extLst>
            </p:cNvPr>
            <p:cNvSpPr txBox="1">
              <a:spLocks/>
            </p:cNvSpPr>
            <p:nvPr/>
          </p:nvSpPr>
          <p:spPr>
            <a:xfrm>
              <a:off x="9195786" y="3400556"/>
              <a:ext cx="1580803" cy="709579"/>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7200" b="0" i="0" u="none" strike="noStrike" kern="1200" cap="none" spc="0" normalizeH="0" baseline="0" noProof="0" dirty="0">
                  <a:ln>
                    <a:noFill/>
                  </a:ln>
                  <a:solidFill>
                    <a:srgbClr val="CCDCF1"/>
                  </a:solidFill>
                  <a:effectLst/>
                  <a:uLnTx/>
                  <a:uFillTx/>
                  <a:latin typeface="Georgia"/>
                  <a:ea typeface="+mn-ea"/>
                  <a:cs typeface="Arial" panose="020B0604020202020204" pitchFamily="34" charset="0"/>
                </a:rPr>
                <a:t>81.5%</a:t>
              </a:r>
              <a:endParaRPr kumimoji="0" lang="en-AU" sz="7200" b="0" i="0" u="none" strike="noStrike" kern="1200" cap="none" spc="0" normalizeH="0" baseline="0" noProof="0" dirty="0">
                <a:ln>
                  <a:noFill/>
                </a:ln>
                <a:solidFill>
                  <a:srgbClr val="CCDCF1"/>
                </a:solidFill>
                <a:effectLst/>
                <a:uLnTx/>
                <a:uFillTx/>
                <a:latin typeface="Georgia"/>
                <a:ea typeface="+mn-ea"/>
                <a:cs typeface="Arial" panose="020B0604020202020204" pitchFamily="34" charset="0"/>
              </a:endParaRPr>
            </a:p>
          </p:txBody>
        </p:sp>
      </p:grpSp>
      <p:sp>
        <p:nvSpPr>
          <p:cNvPr id="31" name="Content Placeholder 6">
            <a:extLst>
              <a:ext uri="{FF2B5EF4-FFF2-40B4-BE49-F238E27FC236}">
                <a16:creationId xmlns:a16="http://schemas.microsoft.com/office/drawing/2014/main" id="{E422E3A7-36A1-A82C-364A-B701AB968ACB}"/>
              </a:ext>
            </a:extLst>
          </p:cNvPr>
          <p:cNvSpPr txBox="1">
            <a:spLocks/>
          </p:cNvSpPr>
          <p:nvPr/>
        </p:nvSpPr>
        <p:spPr>
          <a:xfrm>
            <a:off x="7315111" y="1952374"/>
            <a:ext cx="3251289" cy="674679"/>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 gender diverse people experienced any child maltreatment</a:t>
            </a:r>
            <a:endParaRPr kumimoji="0" lang="en-AU"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Content Placeholder 6">
            <a:extLst>
              <a:ext uri="{FF2B5EF4-FFF2-40B4-BE49-F238E27FC236}">
                <a16:creationId xmlns:a16="http://schemas.microsoft.com/office/drawing/2014/main" id="{2476E959-6A96-B0DA-4E5F-9F337EB9745E}"/>
              </a:ext>
            </a:extLst>
          </p:cNvPr>
          <p:cNvSpPr txBox="1">
            <a:spLocks/>
          </p:cNvSpPr>
          <p:nvPr/>
        </p:nvSpPr>
        <p:spPr>
          <a:xfrm>
            <a:off x="5310506" y="5578045"/>
            <a:ext cx="1397725" cy="320346"/>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BA395"/>
                </a:solidFill>
                <a:effectLst/>
                <a:uLnTx/>
                <a:uFillTx/>
                <a:latin typeface="Arial" panose="020B0604020202020204" pitchFamily="34" charset="0"/>
                <a:ea typeface="+mn-ea"/>
                <a:cs typeface="Arial" panose="020B0604020202020204" pitchFamily="34" charset="0"/>
              </a:rPr>
              <a:t>Cisgender females</a:t>
            </a:r>
            <a:endParaRPr kumimoji="0" lang="en-AU" sz="2000" b="0" i="0" u="none" strike="noStrike" kern="1200" cap="none" spc="0" normalizeH="0" baseline="0" noProof="0" dirty="0">
              <a:ln>
                <a:noFill/>
              </a:ln>
              <a:solidFill>
                <a:srgbClr val="FBA395"/>
              </a:solidFill>
              <a:effectLst/>
              <a:uLnTx/>
              <a:uFillTx/>
              <a:latin typeface="Arial" panose="020B0604020202020204" pitchFamily="34" charset="0"/>
              <a:ea typeface="+mn-ea"/>
              <a:cs typeface="Arial" panose="020B0604020202020204" pitchFamily="34" charset="0"/>
            </a:endParaRPr>
          </a:p>
        </p:txBody>
      </p:sp>
      <p:sp>
        <p:nvSpPr>
          <p:cNvPr id="35" name="Content Placeholder 6">
            <a:extLst>
              <a:ext uri="{FF2B5EF4-FFF2-40B4-BE49-F238E27FC236}">
                <a16:creationId xmlns:a16="http://schemas.microsoft.com/office/drawing/2014/main" id="{FFB95561-EDC5-4661-9018-4241932E7A2E}"/>
              </a:ext>
            </a:extLst>
          </p:cNvPr>
          <p:cNvSpPr txBox="1">
            <a:spLocks/>
          </p:cNvSpPr>
          <p:nvPr/>
        </p:nvSpPr>
        <p:spPr>
          <a:xfrm>
            <a:off x="7553423" y="5584725"/>
            <a:ext cx="1397725" cy="320346"/>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92C55">
                    <a:lumMod val="20000"/>
                    <a:lumOff val="80000"/>
                  </a:srgbClr>
                </a:solidFill>
                <a:effectLst/>
                <a:uLnTx/>
                <a:uFillTx/>
                <a:latin typeface="Arial" panose="020B0604020202020204" pitchFamily="34" charset="0"/>
                <a:ea typeface="+mn-ea"/>
                <a:cs typeface="Arial" panose="020B0604020202020204" pitchFamily="34" charset="0"/>
              </a:rPr>
              <a:t>Cisgender males</a:t>
            </a:r>
            <a:endParaRPr kumimoji="0" lang="en-AU" sz="2000" b="0" i="0" u="none" strike="noStrike" kern="1200" cap="none" spc="0" normalizeH="0" baseline="0" noProof="0" dirty="0">
              <a:ln>
                <a:noFill/>
              </a:ln>
              <a:solidFill>
                <a:srgbClr val="192C55">
                  <a:lumMod val="20000"/>
                  <a:lumOff val="80000"/>
                </a:srgbClr>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771D67EA-A20F-75DF-A0DB-5B2D68254282}"/>
              </a:ext>
            </a:extLst>
          </p:cNvPr>
          <p:cNvGrpSpPr/>
          <p:nvPr/>
        </p:nvGrpSpPr>
        <p:grpSpPr>
          <a:xfrm>
            <a:off x="4326050" y="3333620"/>
            <a:ext cx="3366637" cy="2244425"/>
            <a:chOff x="8326094" y="3597575"/>
            <a:chExt cx="3366637" cy="2244425"/>
          </a:xfrm>
        </p:grpSpPr>
        <p:graphicFrame>
          <p:nvGraphicFramePr>
            <p:cNvPr id="4" name="Chart 3">
              <a:extLst>
                <a:ext uri="{FF2B5EF4-FFF2-40B4-BE49-F238E27FC236}">
                  <a16:creationId xmlns:a16="http://schemas.microsoft.com/office/drawing/2014/main" id="{E855995B-6AF6-6518-10BF-642B00065970}"/>
                </a:ext>
              </a:extLst>
            </p:cNvPr>
            <p:cNvGraphicFramePr/>
            <p:nvPr/>
          </p:nvGraphicFramePr>
          <p:xfrm>
            <a:off x="8326094" y="3597575"/>
            <a:ext cx="3366637" cy="2244425"/>
          </p:xfrm>
          <a:graphic>
            <a:graphicData uri="http://schemas.openxmlformats.org/drawingml/2006/chart">
              <c:chart xmlns:c="http://schemas.openxmlformats.org/drawingml/2006/chart" xmlns:r="http://schemas.openxmlformats.org/officeDocument/2006/relationships" r:id="rId5"/>
            </a:graphicData>
          </a:graphic>
        </p:graphicFrame>
        <p:sp>
          <p:nvSpPr>
            <p:cNvPr id="5" name="Content Placeholder 6">
              <a:extLst>
                <a:ext uri="{FF2B5EF4-FFF2-40B4-BE49-F238E27FC236}">
                  <a16:creationId xmlns:a16="http://schemas.microsoft.com/office/drawing/2014/main" id="{6B22509E-A6BD-00F8-D318-47D6D67AB25C}"/>
                </a:ext>
              </a:extLst>
            </p:cNvPr>
            <p:cNvSpPr txBox="1">
              <a:spLocks/>
            </p:cNvSpPr>
            <p:nvPr/>
          </p:nvSpPr>
          <p:spPr>
            <a:xfrm>
              <a:off x="9426629" y="4542200"/>
              <a:ext cx="1232745" cy="524888"/>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FBA395"/>
                  </a:solidFill>
                  <a:effectLst/>
                  <a:uLnTx/>
                  <a:uFillTx/>
                  <a:latin typeface="Arial" panose="020B0604020202020204" pitchFamily="34" charset="0"/>
                  <a:ea typeface="+mn-ea"/>
                  <a:cs typeface="Arial" panose="020B0604020202020204" pitchFamily="34" charset="0"/>
                </a:rPr>
                <a:t>65.5%</a:t>
              </a:r>
              <a:endParaRPr kumimoji="0" lang="en-AU" sz="3000" b="0" i="0" u="none" strike="noStrike" kern="1200" cap="none" spc="0" normalizeH="0" baseline="0" noProof="0" dirty="0">
                <a:ln>
                  <a:noFill/>
                </a:ln>
                <a:solidFill>
                  <a:srgbClr val="FBA395"/>
                </a:solidFill>
                <a:effectLst/>
                <a:uLnTx/>
                <a:uFillTx/>
                <a:latin typeface="Arial" panose="020B0604020202020204" pitchFamily="34" charset="0"/>
                <a:ea typeface="+mn-ea"/>
                <a:cs typeface="Arial" panose="020B0604020202020204" pitchFamily="34" charset="0"/>
              </a:endParaRPr>
            </a:p>
          </p:txBody>
        </p:sp>
      </p:grpSp>
      <p:sp>
        <p:nvSpPr>
          <p:cNvPr id="6" name="Content Placeholder 6">
            <a:extLst>
              <a:ext uri="{FF2B5EF4-FFF2-40B4-BE49-F238E27FC236}">
                <a16:creationId xmlns:a16="http://schemas.microsoft.com/office/drawing/2014/main" id="{6FC078D1-9250-C59F-AE3F-957959752CAF}"/>
              </a:ext>
            </a:extLst>
          </p:cNvPr>
          <p:cNvSpPr txBox="1">
            <a:spLocks/>
          </p:cNvSpPr>
          <p:nvPr/>
        </p:nvSpPr>
        <p:spPr>
          <a:xfrm>
            <a:off x="1624631" y="4455832"/>
            <a:ext cx="1892080" cy="320346"/>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CCDCF1"/>
                </a:solidFill>
                <a:effectLst/>
                <a:uLnTx/>
                <a:uFillTx/>
                <a:latin typeface="Arial" panose="020B0604020202020204" pitchFamily="34" charset="0"/>
                <a:ea typeface="+mn-ea"/>
                <a:cs typeface="Arial" panose="020B0604020202020204" pitchFamily="34" charset="0"/>
              </a:rPr>
              <a:t>Gender diverse</a:t>
            </a:r>
            <a:endParaRPr kumimoji="0" lang="en-AU" sz="2000" b="0" i="0" u="none" strike="noStrike" kern="1200" cap="none" spc="0" normalizeH="0" baseline="0" noProof="0" dirty="0">
              <a:ln>
                <a:noFill/>
              </a:ln>
              <a:solidFill>
                <a:srgbClr val="CCDCF1"/>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3A52D30D-6729-15A9-6E43-2B59B0CDC437}"/>
              </a:ext>
            </a:extLst>
          </p:cNvPr>
          <p:cNvSpPr txBox="1"/>
          <p:nvPr/>
        </p:nvSpPr>
        <p:spPr>
          <a:xfrm>
            <a:off x="1587524" y="4774113"/>
            <a:ext cx="1966294" cy="38948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Georgia"/>
                <a:ea typeface="+mn-ea"/>
                <a:cs typeface="+mn-cs"/>
              </a:rPr>
              <a:t>compared to 61.2%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Georgia"/>
                <a:ea typeface="+mn-ea"/>
                <a:cs typeface="+mn-cs"/>
              </a:rPr>
              <a:t>(general population)</a:t>
            </a:r>
          </a:p>
        </p:txBody>
      </p:sp>
    </p:spTree>
    <p:extLst>
      <p:ext uri="{BB962C8B-B14F-4D97-AF65-F5344CB8AC3E}">
        <p14:creationId xmlns:p14="http://schemas.microsoft.com/office/powerpoint/2010/main" val="3671105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0349C-4C73-5D68-AE53-E2DEA8804934}"/>
              </a:ext>
            </a:extLst>
          </p:cNvPr>
          <p:cNvSpPr>
            <a:spLocks noGrp="1"/>
          </p:cNvSpPr>
          <p:nvPr>
            <p:ph type="title"/>
          </p:nvPr>
        </p:nvSpPr>
        <p:spPr>
          <a:xfrm>
            <a:off x="695325" y="676275"/>
            <a:ext cx="8592641" cy="777875"/>
          </a:xfrm>
        </p:spPr>
        <p:txBody>
          <a:bodyPr/>
          <a:lstStyle/>
          <a:p>
            <a:r>
              <a:rPr lang="en-US" dirty="0"/>
              <a:t>Prevalence of each type of child maltreatment among gender diverse people in Australia</a:t>
            </a:r>
          </a:p>
        </p:txBody>
      </p:sp>
      <p:grpSp>
        <p:nvGrpSpPr>
          <p:cNvPr id="48" name="Group 47">
            <a:extLst>
              <a:ext uri="{FF2B5EF4-FFF2-40B4-BE49-F238E27FC236}">
                <a16:creationId xmlns:a16="http://schemas.microsoft.com/office/drawing/2014/main" id="{164B6C9E-2861-E5FC-0FE1-29C0470CDDBA}"/>
              </a:ext>
            </a:extLst>
          </p:cNvPr>
          <p:cNvGrpSpPr/>
          <p:nvPr/>
        </p:nvGrpSpPr>
        <p:grpSpPr>
          <a:xfrm>
            <a:off x="711747" y="2363788"/>
            <a:ext cx="1747499" cy="2874962"/>
            <a:chOff x="595482" y="2363788"/>
            <a:chExt cx="1747499" cy="2874962"/>
          </a:xfrm>
        </p:grpSpPr>
        <p:sp>
          <p:nvSpPr>
            <p:cNvPr id="8" name="Content Placeholder 6">
              <a:extLst>
                <a:ext uri="{FF2B5EF4-FFF2-40B4-BE49-F238E27FC236}">
                  <a16:creationId xmlns:a16="http://schemas.microsoft.com/office/drawing/2014/main" id="{62809931-54BA-9627-9661-8050CC5C1FD2}"/>
                </a:ext>
              </a:extLst>
            </p:cNvPr>
            <p:cNvSpPr txBox="1">
              <a:spLocks/>
            </p:cNvSpPr>
            <p:nvPr/>
          </p:nvSpPr>
          <p:spPr>
            <a:xfrm>
              <a:off x="595482" y="4261531"/>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Physical</a:t>
              </a:r>
              <a:b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abuse</a:t>
              </a:r>
              <a:endParaRPr kumimoji="0" lang="en-AU"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endParaRPr>
            </a:p>
          </p:txBody>
        </p:sp>
        <p:sp>
          <p:nvSpPr>
            <p:cNvPr id="28" name="Oval 27">
              <a:extLst>
                <a:ext uri="{FF2B5EF4-FFF2-40B4-BE49-F238E27FC236}">
                  <a16:creationId xmlns:a16="http://schemas.microsoft.com/office/drawing/2014/main" id="{0981C8D7-F072-91F1-1D63-B83BD70604BB}"/>
                </a:ext>
              </a:extLst>
            </p:cNvPr>
            <p:cNvSpPr/>
            <p:nvPr/>
          </p:nvSpPr>
          <p:spPr>
            <a:xfrm>
              <a:off x="695325" y="2363788"/>
              <a:ext cx="1547812" cy="15478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2BE00">
                      <a:lumMod val="40000"/>
                      <a:lumOff val="60000"/>
                    </a:srgbClr>
                  </a:solidFill>
                  <a:effectLst/>
                  <a:uLnTx/>
                  <a:uFillTx/>
                  <a:latin typeface="Arial Nova" panose="020B0504020202020204" pitchFamily="34" charset="0"/>
                  <a:ea typeface="+mn-ea"/>
                  <a:cs typeface="+mn-cs"/>
                </a:rPr>
                <a:t>49.9%</a:t>
              </a:r>
            </a:p>
          </p:txBody>
        </p:sp>
        <p:cxnSp>
          <p:nvCxnSpPr>
            <p:cNvPr id="39" name="Straight Connector 38">
              <a:extLst>
                <a:ext uri="{FF2B5EF4-FFF2-40B4-BE49-F238E27FC236}">
                  <a16:creationId xmlns:a16="http://schemas.microsoft.com/office/drawing/2014/main" id="{42A10FF5-80F7-4786-E832-28523D28073E}"/>
                </a:ext>
              </a:extLst>
            </p:cNvPr>
            <p:cNvCxnSpPr/>
            <p:nvPr/>
          </p:nvCxnSpPr>
          <p:spPr>
            <a:xfrm>
              <a:off x="762850" y="5238750"/>
              <a:ext cx="158013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44BE118C-0B3E-C4B6-6B9D-F81A747460D2}"/>
              </a:ext>
            </a:extLst>
          </p:cNvPr>
          <p:cNvGrpSpPr/>
          <p:nvPr/>
        </p:nvGrpSpPr>
        <p:grpSpPr>
          <a:xfrm>
            <a:off x="2910477" y="2363788"/>
            <a:ext cx="1747499" cy="2874962"/>
            <a:chOff x="2860555" y="2363788"/>
            <a:chExt cx="1747499" cy="2874962"/>
          </a:xfrm>
        </p:grpSpPr>
        <p:sp>
          <p:nvSpPr>
            <p:cNvPr id="9" name="Content Placeholder 6">
              <a:extLst>
                <a:ext uri="{FF2B5EF4-FFF2-40B4-BE49-F238E27FC236}">
                  <a16:creationId xmlns:a16="http://schemas.microsoft.com/office/drawing/2014/main" id="{8CC79D8C-F120-41A0-3CF5-D9A52E707D7C}"/>
                </a:ext>
              </a:extLst>
            </p:cNvPr>
            <p:cNvSpPr txBox="1">
              <a:spLocks/>
            </p:cNvSpPr>
            <p:nvPr/>
          </p:nvSpPr>
          <p:spPr>
            <a:xfrm>
              <a:off x="2860555" y="4261531"/>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Sexual</a:t>
              </a:r>
              <a:b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abuse</a:t>
              </a:r>
              <a:endParaRPr kumimoji="0" lang="en-AU"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endParaRPr>
            </a:p>
          </p:txBody>
        </p:sp>
        <p:sp>
          <p:nvSpPr>
            <p:cNvPr id="29" name="Oval 28">
              <a:extLst>
                <a:ext uri="{FF2B5EF4-FFF2-40B4-BE49-F238E27FC236}">
                  <a16:creationId xmlns:a16="http://schemas.microsoft.com/office/drawing/2014/main" id="{1F1C497A-2796-6CE8-06F9-D33DE473A24A}"/>
                </a:ext>
              </a:extLst>
            </p:cNvPr>
            <p:cNvSpPr/>
            <p:nvPr/>
          </p:nvSpPr>
          <p:spPr>
            <a:xfrm>
              <a:off x="2960398" y="2363788"/>
              <a:ext cx="1547812" cy="15478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2BE00">
                      <a:lumMod val="40000"/>
                      <a:lumOff val="60000"/>
                    </a:srgbClr>
                  </a:solidFill>
                  <a:effectLst/>
                  <a:uLnTx/>
                  <a:uFillTx/>
                  <a:latin typeface="Arial Nova" panose="020B0504020202020204" pitchFamily="34" charset="0"/>
                  <a:ea typeface="+mn-ea"/>
                  <a:cs typeface="+mn-cs"/>
                </a:rPr>
                <a:t>51.9%</a:t>
              </a:r>
            </a:p>
          </p:txBody>
        </p:sp>
        <p:cxnSp>
          <p:nvCxnSpPr>
            <p:cNvPr id="40" name="Straight Connector 39">
              <a:extLst>
                <a:ext uri="{FF2B5EF4-FFF2-40B4-BE49-F238E27FC236}">
                  <a16:creationId xmlns:a16="http://schemas.microsoft.com/office/drawing/2014/main" id="{8EB414C1-DEA7-8647-EEC2-6382CAABBAE3}"/>
                </a:ext>
              </a:extLst>
            </p:cNvPr>
            <p:cNvCxnSpPr/>
            <p:nvPr/>
          </p:nvCxnSpPr>
          <p:spPr>
            <a:xfrm>
              <a:off x="2960398" y="5238750"/>
              <a:ext cx="158013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A941D58F-11C2-BEB4-FB32-CB4577D8755C}"/>
              </a:ext>
            </a:extLst>
          </p:cNvPr>
          <p:cNvGrpSpPr/>
          <p:nvPr/>
        </p:nvGrpSpPr>
        <p:grpSpPr>
          <a:xfrm>
            <a:off x="5275394" y="2363788"/>
            <a:ext cx="1747499" cy="2874962"/>
            <a:chOff x="5125628" y="2363788"/>
            <a:chExt cx="1747499" cy="2874962"/>
          </a:xfrm>
        </p:grpSpPr>
        <p:sp>
          <p:nvSpPr>
            <p:cNvPr id="10" name="Content Placeholder 6">
              <a:extLst>
                <a:ext uri="{FF2B5EF4-FFF2-40B4-BE49-F238E27FC236}">
                  <a16:creationId xmlns:a16="http://schemas.microsoft.com/office/drawing/2014/main" id="{AFC88070-392C-F194-5240-D1175FF27BF0}"/>
                </a:ext>
              </a:extLst>
            </p:cNvPr>
            <p:cNvSpPr txBox="1">
              <a:spLocks/>
            </p:cNvSpPr>
            <p:nvPr/>
          </p:nvSpPr>
          <p:spPr>
            <a:xfrm>
              <a:off x="5125628" y="4261531"/>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Emotional</a:t>
              </a:r>
              <a:b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abuse</a:t>
              </a:r>
              <a:endParaRPr kumimoji="0" lang="en-AU"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endParaRPr>
            </a:p>
          </p:txBody>
        </p:sp>
        <p:sp>
          <p:nvSpPr>
            <p:cNvPr id="30" name="Oval 29">
              <a:extLst>
                <a:ext uri="{FF2B5EF4-FFF2-40B4-BE49-F238E27FC236}">
                  <a16:creationId xmlns:a16="http://schemas.microsoft.com/office/drawing/2014/main" id="{9C7A4737-69D2-1966-5E60-21E6BB37B7D5}"/>
                </a:ext>
              </a:extLst>
            </p:cNvPr>
            <p:cNvSpPr/>
            <p:nvPr/>
          </p:nvSpPr>
          <p:spPr>
            <a:xfrm>
              <a:off x="5225471" y="2363788"/>
              <a:ext cx="1547812" cy="15478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2BE00">
                      <a:lumMod val="40000"/>
                      <a:lumOff val="60000"/>
                    </a:srgbClr>
                  </a:solidFill>
                  <a:effectLst/>
                  <a:uLnTx/>
                  <a:uFillTx/>
                  <a:latin typeface="Arial Nova" panose="020B0504020202020204" pitchFamily="34" charset="0"/>
                  <a:ea typeface="+mn-ea"/>
                  <a:cs typeface="+mn-cs"/>
                </a:rPr>
                <a:t>58.3%</a:t>
              </a:r>
            </a:p>
          </p:txBody>
        </p:sp>
        <p:cxnSp>
          <p:nvCxnSpPr>
            <p:cNvPr id="41" name="Straight Connector 40">
              <a:extLst>
                <a:ext uri="{FF2B5EF4-FFF2-40B4-BE49-F238E27FC236}">
                  <a16:creationId xmlns:a16="http://schemas.microsoft.com/office/drawing/2014/main" id="{203281AA-8B0F-9FBA-BFEC-8C8CAD79DA8A}"/>
                </a:ext>
              </a:extLst>
            </p:cNvPr>
            <p:cNvCxnSpPr/>
            <p:nvPr/>
          </p:nvCxnSpPr>
          <p:spPr>
            <a:xfrm>
              <a:off x="5292996" y="5238750"/>
              <a:ext cx="158013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B23D69D-5738-9D5C-11EE-67669DA519B8}"/>
              </a:ext>
            </a:extLst>
          </p:cNvPr>
          <p:cNvGrpSpPr/>
          <p:nvPr/>
        </p:nvGrpSpPr>
        <p:grpSpPr>
          <a:xfrm>
            <a:off x="7590389" y="2363788"/>
            <a:ext cx="1747499" cy="2874962"/>
            <a:chOff x="7390701" y="2363788"/>
            <a:chExt cx="1747499" cy="2874962"/>
          </a:xfrm>
        </p:grpSpPr>
        <p:sp>
          <p:nvSpPr>
            <p:cNvPr id="11" name="Content Placeholder 6">
              <a:extLst>
                <a:ext uri="{FF2B5EF4-FFF2-40B4-BE49-F238E27FC236}">
                  <a16:creationId xmlns:a16="http://schemas.microsoft.com/office/drawing/2014/main" id="{92E6F95B-3242-FF45-16A8-BC20237E9CE7}"/>
                </a:ext>
              </a:extLst>
            </p:cNvPr>
            <p:cNvSpPr txBox="1">
              <a:spLocks/>
            </p:cNvSpPr>
            <p:nvPr/>
          </p:nvSpPr>
          <p:spPr>
            <a:xfrm>
              <a:off x="7390701" y="4261531"/>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Neglect</a:t>
              </a:r>
              <a:endParaRPr kumimoji="0" lang="en-AU"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endParaRPr>
            </a:p>
          </p:txBody>
        </p:sp>
        <p:sp>
          <p:nvSpPr>
            <p:cNvPr id="31" name="Oval 30">
              <a:extLst>
                <a:ext uri="{FF2B5EF4-FFF2-40B4-BE49-F238E27FC236}">
                  <a16:creationId xmlns:a16="http://schemas.microsoft.com/office/drawing/2014/main" id="{69C17AD7-E945-4BE7-480E-EB4F0CF53AEF}"/>
                </a:ext>
              </a:extLst>
            </p:cNvPr>
            <p:cNvSpPr/>
            <p:nvPr/>
          </p:nvSpPr>
          <p:spPr>
            <a:xfrm>
              <a:off x="7490544" y="2363788"/>
              <a:ext cx="1547812" cy="15478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2BE00">
                      <a:lumMod val="40000"/>
                      <a:lumOff val="60000"/>
                    </a:srgbClr>
                  </a:solidFill>
                  <a:effectLst/>
                  <a:uLnTx/>
                  <a:uFillTx/>
                  <a:latin typeface="Arial Nova" panose="020B0504020202020204" pitchFamily="34" charset="0"/>
                  <a:ea typeface="+mn-ea"/>
                  <a:cs typeface="+mn-cs"/>
                </a:rPr>
                <a:t>26.4%</a:t>
              </a:r>
            </a:p>
          </p:txBody>
        </p:sp>
        <p:cxnSp>
          <p:nvCxnSpPr>
            <p:cNvPr id="42" name="Straight Connector 41">
              <a:extLst>
                <a:ext uri="{FF2B5EF4-FFF2-40B4-BE49-F238E27FC236}">
                  <a16:creationId xmlns:a16="http://schemas.microsoft.com/office/drawing/2014/main" id="{16E2B961-61AD-7C99-CDEF-93F1A97D934C}"/>
                </a:ext>
              </a:extLst>
            </p:cNvPr>
            <p:cNvCxnSpPr/>
            <p:nvPr/>
          </p:nvCxnSpPr>
          <p:spPr>
            <a:xfrm>
              <a:off x="7558069" y="5238750"/>
              <a:ext cx="158013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6906CF89-5D16-13F2-C2FA-7465DEB33E5C}"/>
              </a:ext>
            </a:extLst>
          </p:cNvPr>
          <p:cNvGrpSpPr/>
          <p:nvPr/>
        </p:nvGrpSpPr>
        <p:grpSpPr>
          <a:xfrm>
            <a:off x="9897303" y="2363788"/>
            <a:ext cx="1747499" cy="2874962"/>
            <a:chOff x="9655775" y="2363788"/>
            <a:chExt cx="1747499" cy="2874962"/>
          </a:xfrm>
        </p:grpSpPr>
        <p:sp>
          <p:nvSpPr>
            <p:cNvPr id="12" name="Content Placeholder 6">
              <a:extLst>
                <a:ext uri="{FF2B5EF4-FFF2-40B4-BE49-F238E27FC236}">
                  <a16:creationId xmlns:a16="http://schemas.microsoft.com/office/drawing/2014/main" id="{2D6E2187-E44D-8D69-E75F-3D8B21904774}"/>
                </a:ext>
              </a:extLst>
            </p:cNvPr>
            <p:cNvSpPr txBox="1">
              <a:spLocks/>
            </p:cNvSpPr>
            <p:nvPr/>
          </p:nvSpPr>
          <p:spPr>
            <a:xfrm>
              <a:off x="9655775" y="4261531"/>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Exposure to domestic violence </a:t>
              </a:r>
              <a:endParaRPr kumimoji="0" lang="en-AU"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endParaRPr>
            </a:p>
          </p:txBody>
        </p:sp>
        <p:sp>
          <p:nvSpPr>
            <p:cNvPr id="32" name="Oval 31">
              <a:extLst>
                <a:ext uri="{FF2B5EF4-FFF2-40B4-BE49-F238E27FC236}">
                  <a16:creationId xmlns:a16="http://schemas.microsoft.com/office/drawing/2014/main" id="{582EB5EE-5CF0-9AC3-7006-3A6456533912}"/>
                </a:ext>
              </a:extLst>
            </p:cNvPr>
            <p:cNvSpPr/>
            <p:nvPr/>
          </p:nvSpPr>
          <p:spPr>
            <a:xfrm>
              <a:off x="9755618" y="2363788"/>
              <a:ext cx="1547812" cy="15478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2BE00">
                      <a:lumMod val="40000"/>
                      <a:lumOff val="60000"/>
                    </a:srgbClr>
                  </a:solidFill>
                  <a:effectLst/>
                  <a:uLnTx/>
                  <a:uFillTx/>
                  <a:latin typeface="Arial Nova" panose="020B0504020202020204" pitchFamily="34" charset="0"/>
                  <a:ea typeface="+mn-ea"/>
                  <a:cs typeface="+mn-cs"/>
                </a:rPr>
                <a:t>58.2%</a:t>
              </a:r>
            </a:p>
          </p:txBody>
        </p:sp>
        <p:cxnSp>
          <p:nvCxnSpPr>
            <p:cNvPr id="43" name="Straight Connector 42">
              <a:extLst>
                <a:ext uri="{FF2B5EF4-FFF2-40B4-BE49-F238E27FC236}">
                  <a16:creationId xmlns:a16="http://schemas.microsoft.com/office/drawing/2014/main" id="{A8506481-6672-00DF-43B0-27A1ABC52A20}"/>
                </a:ext>
              </a:extLst>
            </p:cNvPr>
            <p:cNvCxnSpPr/>
            <p:nvPr/>
          </p:nvCxnSpPr>
          <p:spPr>
            <a:xfrm>
              <a:off x="9823143" y="5238750"/>
              <a:ext cx="1580131"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Content Placeholder 6">
            <a:extLst>
              <a:ext uri="{FF2B5EF4-FFF2-40B4-BE49-F238E27FC236}">
                <a16:creationId xmlns:a16="http://schemas.microsoft.com/office/drawing/2014/main" id="{3FB4E1C2-F58E-9B9A-BE25-8CA8CBB2DAE3}"/>
              </a:ext>
            </a:extLst>
          </p:cNvPr>
          <p:cNvSpPr txBox="1">
            <a:spLocks/>
          </p:cNvSpPr>
          <p:nvPr/>
        </p:nvSpPr>
        <p:spPr>
          <a:xfrm>
            <a:off x="711747" y="5428287"/>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cf. 32.0</a:t>
            </a:r>
            <a:endParaRPr kumimoji="0" lang="en-AU"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endParaRPr>
          </a:p>
        </p:txBody>
      </p:sp>
      <p:sp>
        <p:nvSpPr>
          <p:cNvPr id="4" name="Content Placeholder 6">
            <a:extLst>
              <a:ext uri="{FF2B5EF4-FFF2-40B4-BE49-F238E27FC236}">
                <a16:creationId xmlns:a16="http://schemas.microsoft.com/office/drawing/2014/main" id="{9D209DEF-FD86-160B-A78D-C4332F21F419}"/>
              </a:ext>
            </a:extLst>
          </p:cNvPr>
          <p:cNvSpPr txBox="1">
            <a:spLocks/>
          </p:cNvSpPr>
          <p:nvPr/>
        </p:nvSpPr>
        <p:spPr>
          <a:xfrm>
            <a:off x="2910477" y="5428287"/>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cf. 28.5</a:t>
            </a:r>
            <a:endParaRPr kumimoji="0" lang="en-AU"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endParaRPr>
          </a:p>
        </p:txBody>
      </p:sp>
      <p:sp>
        <p:nvSpPr>
          <p:cNvPr id="5" name="Content Placeholder 6">
            <a:extLst>
              <a:ext uri="{FF2B5EF4-FFF2-40B4-BE49-F238E27FC236}">
                <a16:creationId xmlns:a16="http://schemas.microsoft.com/office/drawing/2014/main" id="{080D1323-0985-AA8A-685A-D47109307A46}"/>
              </a:ext>
            </a:extLst>
          </p:cNvPr>
          <p:cNvSpPr txBox="1">
            <a:spLocks/>
          </p:cNvSpPr>
          <p:nvPr/>
        </p:nvSpPr>
        <p:spPr>
          <a:xfrm>
            <a:off x="5275394" y="5428287"/>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cf. 30.9</a:t>
            </a:r>
          </a:p>
        </p:txBody>
      </p:sp>
      <p:sp>
        <p:nvSpPr>
          <p:cNvPr id="6" name="Content Placeholder 6">
            <a:extLst>
              <a:ext uri="{FF2B5EF4-FFF2-40B4-BE49-F238E27FC236}">
                <a16:creationId xmlns:a16="http://schemas.microsoft.com/office/drawing/2014/main" id="{52E327BC-E65D-914D-2FB0-ACA0EC4E1E3E}"/>
              </a:ext>
            </a:extLst>
          </p:cNvPr>
          <p:cNvSpPr txBox="1">
            <a:spLocks/>
          </p:cNvSpPr>
          <p:nvPr/>
        </p:nvSpPr>
        <p:spPr>
          <a:xfrm>
            <a:off x="7590389" y="5428287"/>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cf. 8.9</a:t>
            </a:r>
            <a:endParaRPr kumimoji="0" lang="en-AU"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endParaRPr>
          </a:p>
        </p:txBody>
      </p:sp>
      <p:sp>
        <p:nvSpPr>
          <p:cNvPr id="7" name="Content Placeholder 6">
            <a:extLst>
              <a:ext uri="{FF2B5EF4-FFF2-40B4-BE49-F238E27FC236}">
                <a16:creationId xmlns:a16="http://schemas.microsoft.com/office/drawing/2014/main" id="{7E45F42C-19ED-90B3-0424-80DA2D16EF8E}"/>
              </a:ext>
            </a:extLst>
          </p:cNvPr>
          <p:cNvSpPr txBox="1">
            <a:spLocks/>
          </p:cNvSpPr>
          <p:nvPr/>
        </p:nvSpPr>
        <p:spPr>
          <a:xfrm>
            <a:off x="9897303" y="5428287"/>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cf. 39.6</a:t>
            </a:r>
            <a:endParaRPr kumimoji="0" lang="en-AU"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68899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6D56-A57A-04AC-53E7-AD4C6C779099}"/>
              </a:ext>
            </a:extLst>
          </p:cNvPr>
          <p:cNvSpPr>
            <a:spLocks noGrp="1"/>
          </p:cNvSpPr>
          <p:nvPr>
            <p:ph type="title"/>
          </p:nvPr>
        </p:nvSpPr>
        <p:spPr>
          <a:xfrm>
            <a:off x="695325" y="333375"/>
            <a:ext cx="9647997" cy="777875"/>
          </a:xfrm>
        </p:spPr>
        <p:txBody>
          <a:bodyPr/>
          <a:lstStyle/>
          <a:p>
            <a:r>
              <a:rPr lang="en-US" sz="2800" dirty="0"/>
              <a:t>Prevalence of child maltreatment, by gender, 16-24 years</a:t>
            </a:r>
          </a:p>
        </p:txBody>
      </p:sp>
      <p:pic>
        <p:nvPicPr>
          <p:cNvPr id="6" name="Picture 5" descr="A graph of different colored bars&#10;&#10;Description automatically generated">
            <a:extLst>
              <a:ext uri="{FF2B5EF4-FFF2-40B4-BE49-F238E27FC236}">
                <a16:creationId xmlns:a16="http://schemas.microsoft.com/office/drawing/2014/main" id="{F698E31F-C994-B09F-87BC-2747AE1E08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8400" y="818913"/>
            <a:ext cx="7007491" cy="5603620"/>
          </a:xfrm>
          <a:prstGeom prst="rect">
            <a:avLst/>
          </a:prstGeom>
        </p:spPr>
      </p:pic>
    </p:spTree>
    <p:extLst>
      <p:ext uri="{BB962C8B-B14F-4D97-AF65-F5344CB8AC3E}">
        <p14:creationId xmlns:p14="http://schemas.microsoft.com/office/powerpoint/2010/main" val="2373158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15D7E-78D0-CD09-7E19-EACE5C008245}"/>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FB07787-80C9-0121-3610-C3F909AC79F2}"/>
              </a:ext>
            </a:extLst>
          </p:cNvPr>
          <p:cNvSpPr>
            <a:spLocks noGrp="1"/>
          </p:cNvSpPr>
          <p:nvPr>
            <p:ph idx="1"/>
          </p:nvPr>
        </p:nvSpPr>
        <p:spPr>
          <a:xfrm>
            <a:off x="5254300" y="1923268"/>
            <a:ext cx="2179967" cy="896496"/>
          </a:xfrm>
        </p:spPr>
        <p:txBody>
          <a:bodyPr/>
          <a:lstStyle/>
          <a:p>
            <a:r>
              <a:rPr lang="en-US" sz="5400" dirty="0">
                <a:solidFill>
                  <a:schemeClr val="accent4"/>
                </a:solidFill>
              </a:rPr>
              <a:t>83.9%</a:t>
            </a:r>
            <a:endParaRPr lang="en-AU" sz="5400" dirty="0"/>
          </a:p>
        </p:txBody>
      </p:sp>
      <p:cxnSp>
        <p:nvCxnSpPr>
          <p:cNvPr id="20" name="Straight Connector 19">
            <a:extLst>
              <a:ext uri="{FF2B5EF4-FFF2-40B4-BE49-F238E27FC236}">
                <a16:creationId xmlns:a16="http://schemas.microsoft.com/office/drawing/2014/main" id="{3A411EE2-4C3D-F564-1B88-7089DF8A139D}"/>
              </a:ext>
            </a:extLst>
          </p:cNvPr>
          <p:cNvCxnSpPr>
            <a:cxnSpLocks/>
          </p:cNvCxnSpPr>
          <p:nvPr/>
        </p:nvCxnSpPr>
        <p:spPr>
          <a:xfrm flipH="1">
            <a:off x="5434150" y="2819764"/>
            <a:ext cx="495073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7BE0E02F-F37C-AFF8-0BE4-BE53B2EB8721}"/>
              </a:ext>
            </a:extLst>
          </p:cNvPr>
          <p:cNvGrpSpPr/>
          <p:nvPr/>
        </p:nvGrpSpPr>
        <p:grpSpPr>
          <a:xfrm>
            <a:off x="6568967" y="3370232"/>
            <a:ext cx="3366637" cy="2244425"/>
            <a:chOff x="5120731" y="3597575"/>
            <a:chExt cx="3366637" cy="2244425"/>
          </a:xfrm>
        </p:grpSpPr>
        <p:graphicFrame>
          <p:nvGraphicFramePr>
            <p:cNvPr id="26" name="Chart 25">
              <a:extLst>
                <a:ext uri="{FF2B5EF4-FFF2-40B4-BE49-F238E27FC236}">
                  <a16:creationId xmlns:a16="http://schemas.microsoft.com/office/drawing/2014/main" id="{1C8F3A7D-A3B3-8335-A0E6-53E303F1B5FD}"/>
                </a:ext>
              </a:extLst>
            </p:cNvPr>
            <p:cNvGraphicFramePr/>
            <p:nvPr/>
          </p:nvGraphicFramePr>
          <p:xfrm>
            <a:off x="5120731" y="3597575"/>
            <a:ext cx="3366637" cy="2244425"/>
          </p:xfrm>
          <a:graphic>
            <a:graphicData uri="http://schemas.openxmlformats.org/drawingml/2006/chart">
              <c:chart xmlns:c="http://schemas.openxmlformats.org/drawingml/2006/chart" xmlns:r="http://schemas.openxmlformats.org/officeDocument/2006/relationships" r:id="rId3"/>
            </a:graphicData>
          </a:graphic>
        </p:graphicFrame>
        <p:sp>
          <p:nvSpPr>
            <p:cNvPr id="25" name="Content Placeholder 6">
              <a:extLst>
                <a:ext uri="{FF2B5EF4-FFF2-40B4-BE49-F238E27FC236}">
                  <a16:creationId xmlns:a16="http://schemas.microsoft.com/office/drawing/2014/main" id="{BBD9E07F-177C-E628-DB38-3EF529E03DFB}"/>
                </a:ext>
              </a:extLst>
            </p:cNvPr>
            <p:cNvSpPr txBox="1">
              <a:spLocks/>
            </p:cNvSpPr>
            <p:nvPr/>
          </p:nvSpPr>
          <p:spPr>
            <a:xfrm>
              <a:off x="6239927" y="4542200"/>
              <a:ext cx="1232745" cy="524888"/>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192C55">
                      <a:lumMod val="20000"/>
                      <a:lumOff val="80000"/>
                    </a:srgbClr>
                  </a:solidFill>
                  <a:effectLst/>
                  <a:uLnTx/>
                  <a:uFillTx/>
                  <a:latin typeface="Arial" panose="020B0604020202020204" pitchFamily="34" charset="0"/>
                  <a:ea typeface="+mn-ea"/>
                  <a:cs typeface="Arial" panose="020B0604020202020204" pitchFamily="34" charset="0"/>
                </a:rPr>
                <a:t>35.8%</a:t>
              </a:r>
              <a:endParaRPr kumimoji="0" lang="en-AU" sz="3200" b="0" i="0" u="none" strike="noStrike" kern="1200" cap="none" spc="0" normalizeH="0" baseline="0" noProof="0" dirty="0">
                <a:ln>
                  <a:noFill/>
                </a:ln>
                <a:solidFill>
                  <a:srgbClr val="192C55">
                    <a:lumMod val="20000"/>
                    <a:lumOff val="80000"/>
                  </a:srgbClr>
                </a:solidFill>
                <a:effectLst/>
                <a:uLnTx/>
                <a:uFillTx/>
                <a:latin typeface="Arial" panose="020B0604020202020204" pitchFamily="34" charset="0"/>
                <a:ea typeface="+mn-ea"/>
                <a:cs typeface="Arial" panose="020B0604020202020204" pitchFamily="34" charset="0"/>
              </a:endParaRPr>
            </a:p>
          </p:txBody>
        </p:sp>
      </p:grpSp>
      <p:grpSp>
        <p:nvGrpSpPr>
          <p:cNvPr id="33" name="Group 32">
            <a:extLst>
              <a:ext uri="{FF2B5EF4-FFF2-40B4-BE49-F238E27FC236}">
                <a16:creationId xmlns:a16="http://schemas.microsoft.com/office/drawing/2014/main" id="{FE6F12F5-1F23-9734-E34D-904A636A54D7}"/>
              </a:ext>
            </a:extLst>
          </p:cNvPr>
          <p:cNvGrpSpPr/>
          <p:nvPr/>
        </p:nvGrpSpPr>
        <p:grpSpPr>
          <a:xfrm>
            <a:off x="-54221" y="1884511"/>
            <a:ext cx="5189365" cy="4279458"/>
            <a:chOff x="8268588" y="2560219"/>
            <a:chExt cx="3366637" cy="2244425"/>
          </a:xfrm>
        </p:grpSpPr>
        <p:graphicFrame>
          <p:nvGraphicFramePr>
            <p:cNvPr id="30" name="Chart 29">
              <a:extLst>
                <a:ext uri="{FF2B5EF4-FFF2-40B4-BE49-F238E27FC236}">
                  <a16:creationId xmlns:a16="http://schemas.microsoft.com/office/drawing/2014/main" id="{E13163D2-295F-E66E-AE02-BA2BC17A549C}"/>
                </a:ext>
              </a:extLst>
            </p:cNvPr>
            <p:cNvGraphicFramePr/>
            <p:nvPr/>
          </p:nvGraphicFramePr>
          <p:xfrm>
            <a:off x="8268588" y="2560219"/>
            <a:ext cx="3366637" cy="2244425"/>
          </p:xfrm>
          <a:graphic>
            <a:graphicData uri="http://schemas.openxmlformats.org/drawingml/2006/chart">
              <c:chart xmlns:c="http://schemas.openxmlformats.org/drawingml/2006/chart" xmlns:r="http://schemas.openxmlformats.org/officeDocument/2006/relationships" r:id="rId4"/>
            </a:graphicData>
          </a:graphic>
        </p:graphicFrame>
        <p:sp>
          <p:nvSpPr>
            <p:cNvPr id="29" name="Content Placeholder 6">
              <a:extLst>
                <a:ext uri="{FF2B5EF4-FFF2-40B4-BE49-F238E27FC236}">
                  <a16:creationId xmlns:a16="http://schemas.microsoft.com/office/drawing/2014/main" id="{B7701D86-0075-8BF9-7411-DF639500E9A1}"/>
                </a:ext>
              </a:extLst>
            </p:cNvPr>
            <p:cNvSpPr txBox="1">
              <a:spLocks/>
            </p:cNvSpPr>
            <p:nvPr/>
          </p:nvSpPr>
          <p:spPr>
            <a:xfrm>
              <a:off x="9084534" y="3327642"/>
              <a:ext cx="1734744" cy="709579"/>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7200" b="0" i="0" u="none" strike="noStrike" kern="1200" cap="none" spc="0" normalizeH="0" baseline="0" noProof="0" dirty="0">
                  <a:ln>
                    <a:noFill/>
                  </a:ln>
                  <a:solidFill>
                    <a:srgbClr val="CCDCF1"/>
                  </a:solidFill>
                  <a:effectLst/>
                  <a:uLnTx/>
                  <a:uFillTx/>
                  <a:latin typeface="Georgia"/>
                  <a:ea typeface="+mn-ea"/>
                  <a:cs typeface="Arial" panose="020B0604020202020204" pitchFamily="34" charset="0"/>
                </a:rPr>
                <a:t>83.9%</a:t>
              </a:r>
              <a:endParaRPr kumimoji="0" lang="en-AU" sz="7200" b="0" i="0" u="none" strike="noStrike" kern="1200" cap="none" spc="0" normalizeH="0" baseline="0" noProof="0" dirty="0">
                <a:ln>
                  <a:noFill/>
                </a:ln>
                <a:solidFill>
                  <a:srgbClr val="CCDCF1"/>
                </a:solidFill>
                <a:effectLst/>
                <a:uLnTx/>
                <a:uFillTx/>
                <a:latin typeface="Georgia"/>
                <a:ea typeface="+mn-ea"/>
                <a:cs typeface="Arial" panose="020B0604020202020204" pitchFamily="34" charset="0"/>
              </a:endParaRPr>
            </a:p>
          </p:txBody>
        </p:sp>
      </p:grpSp>
      <p:sp>
        <p:nvSpPr>
          <p:cNvPr id="31" name="Content Placeholder 6">
            <a:extLst>
              <a:ext uri="{FF2B5EF4-FFF2-40B4-BE49-F238E27FC236}">
                <a16:creationId xmlns:a16="http://schemas.microsoft.com/office/drawing/2014/main" id="{42416875-02E9-171D-9263-604CFB921DEB}"/>
              </a:ext>
            </a:extLst>
          </p:cNvPr>
          <p:cNvSpPr txBox="1">
            <a:spLocks/>
          </p:cNvSpPr>
          <p:nvPr/>
        </p:nvSpPr>
        <p:spPr>
          <a:xfrm>
            <a:off x="7315111" y="1952374"/>
            <a:ext cx="3251289" cy="674679"/>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 sexuality diverse people experienced any child maltreatment type</a:t>
            </a:r>
            <a:endParaRPr kumimoji="0" lang="en-AU"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Content Placeholder 6">
            <a:extLst>
              <a:ext uri="{FF2B5EF4-FFF2-40B4-BE49-F238E27FC236}">
                <a16:creationId xmlns:a16="http://schemas.microsoft.com/office/drawing/2014/main" id="{10B13FFD-7ED9-A398-FCDB-8EFE9EFE739A}"/>
              </a:ext>
            </a:extLst>
          </p:cNvPr>
          <p:cNvSpPr txBox="1">
            <a:spLocks/>
          </p:cNvSpPr>
          <p:nvPr/>
        </p:nvSpPr>
        <p:spPr>
          <a:xfrm>
            <a:off x="5214356" y="5578045"/>
            <a:ext cx="1590025" cy="320346"/>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BA395"/>
                </a:solidFill>
                <a:effectLst/>
                <a:uLnTx/>
                <a:uFillTx/>
                <a:latin typeface="Arial" panose="020B0604020202020204" pitchFamily="34" charset="0"/>
                <a:ea typeface="+mn-ea"/>
                <a:cs typeface="Arial" panose="020B0604020202020204" pitchFamily="34" charset="0"/>
              </a:rPr>
              <a:t>Heterosexual or straight</a:t>
            </a:r>
            <a:endParaRPr kumimoji="0" lang="en-AU" sz="2000" b="0" i="0" u="none" strike="noStrike" kern="1200" cap="none" spc="0" normalizeH="0" baseline="0" noProof="0" dirty="0">
              <a:ln>
                <a:noFill/>
              </a:ln>
              <a:solidFill>
                <a:srgbClr val="FBA395"/>
              </a:solidFill>
              <a:effectLst/>
              <a:uLnTx/>
              <a:uFillTx/>
              <a:latin typeface="Arial" panose="020B0604020202020204" pitchFamily="34" charset="0"/>
              <a:ea typeface="+mn-ea"/>
              <a:cs typeface="Arial" panose="020B0604020202020204" pitchFamily="34" charset="0"/>
            </a:endParaRPr>
          </a:p>
        </p:txBody>
      </p:sp>
      <p:sp>
        <p:nvSpPr>
          <p:cNvPr id="35" name="Content Placeholder 6">
            <a:extLst>
              <a:ext uri="{FF2B5EF4-FFF2-40B4-BE49-F238E27FC236}">
                <a16:creationId xmlns:a16="http://schemas.microsoft.com/office/drawing/2014/main" id="{13A9E457-FBC2-D565-48C7-443E3F3F3B9E}"/>
              </a:ext>
            </a:extLst>
          </p:cNvPr>
          <p:cNvSpPr txBox="1">
            <a:spLocks/>
          </p:cNvSpPr>
          <p:nvPr/>
        </p:nvSpPr>
        <p:spPr>
          <a:xfrm>
            <a:off x="7414467" y="5584725"/>
            <a:ext cx="1675637" cy="320346"/>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92C55">
                    <a:lumMod val="20000"/>
                    <a:lumOff val="80000"/>
                  </a:srgbClr>
                </a:solidFill>
                <a:effectLst/>
                <a:uLnTx/>
                <a:uFillTx/>
                <a:latin typeface="Arial" panose="020B0604020202020204" pitchFamily="34" charset="0"/>
                <a:ea typeface="+mn-ea"/>
                <a:cs typeface="Arial" panose="020B0604020202020204" pitchFamily="34" charset="0"/>
              </a:rPr>
              <a:t>Don’t know /refused</a:t>
            </a:r>
            <a:endParaRPr kumimoji="0" lang="en-AU" sz="2000" b="0" i="0" u="none" strike="noStrike" kern="1200" cap="none" spc="0" normalizeH="0" baseline="0" noProof="0" dirty="0">
              <a:ln>
                <a:noFill/>
              </a:ln>
              <a:solidFill>
                <a:srgbClr val="192C55">
                  <a:lumMod val="20000"/>
                  <a:lumOff val="80000"/>
                </a:srgbClr>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C923E791-E1AC-5C71-DB97-9DFD39D94FCA}"/>
              </a:ext>
            </a:extLst>
          </p:cNvPr>
          <p:cNvGrpSpPr/>
          <p:nvPr/>
        </p:nvGrpSpPr>
        <p:grpSpPr>
          <a:xfrm>
            <a:off x="4326050" y="3333620"/>
            <a:ext cx="3366637" cy="2244425"/>
            <a:chOff x="8326094" y="3597575"/>
            <a:chExt cx="3366637" cy="2244425"/>
          </a:xfrm>
        </p:grpSpPr>
        <p:graphicFrame>
          <p:nvGraphicFramePr>
            <p:cNvPr id="4" name="Chart 3">
              <a:extLst>
                <a:ext uri="{FF2B5EF4-FFF2-40B4-BE49-F238E27FC236}">
                  <a16:creationId xmlns:a16="http://schemas.microsoft.com/office/drawing/2014/main" id="{90BE0EDE-9D2C-E21F-D93D-076C81EA8CE4}"/>
                </a:ext>
              </a:extLst>
            </p:cNvPr>
            <p:cNvGraphicFramePr/>
            <p:nvPr/>
          </p:nvGraphicFramePr>
          <p:xfrm>
            <a:off x="8326094" y="3597575"/>
            <a:ext cx="3366637" cy="2244425"/>
          </p:xfrm>
          <a:graphic>
            <a:graphicData uri="http://schemas.openxmlformats.org/drawingml/2006/chart">
              <c:chart xmlns:c="http://schemas.openxmlformats.org/drawingml/2006/chart" xmlns:r="http://schemas.openxmlformats.org/officeDocument/2006/relationships" r:id="rId5"/>
            </a:graphicData>
          </a:graphic>
        </p:graphicFrame>
        <p:sp>
          <p:nvSpPr>
            <p:cNvPr id="5" name="Content Placeholder 6">
              <a:extLst>
                <a:ext uri="{FF2B5EF4-FFF2-40B4-BE49-F238E27FC236}">
                  <a16:creationId xmlns:a16="http://schemas.microsoft.com/office/drawing/2014/main" id="{E484B2A0-D9A9-40A6-B7F4-6B24BFE52BFB}"/>
                </a:ext>
              </a:extLst>
            </p:cNvPr>
            <p:cNvSpPr txBox="1">
              <a:spLocks/>
            </p:cNvSpPr>
            <p:nvPr/>
          </p:nvSpPr>
          <p:spPr>
            <a:xfrm>
              <a:off x="9426629" y="4542200"/>
              <a:ext cx="1232745" cy="524888"/>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FBA395"/>
                  </a:solidFill>
                  <a:effectLst/>
                  <a:uLnTx/>
                  <a:uFillTx/>
                  <a:latin typeface="Arial" panose="020B0604020202020204" pitchFamily="34" charset="0"/>
                  <a:ea typeface="+mn-ea"/>
                  <a:cs typeface="Arial" panose="020B0604020202020204" pitchFamily="34" charset="0"/>
                </a:rPr>
                <a:t>61.0%</a:t>
              </a:r>
              <a:endParaRPr kumimoji="0" lang="en-AU" sz="3000" b="0" i="0" u="none" strike="noStrike" kern="1200" cap="none" spc="0" normalizeH="0" baseline="0" noProof="0" dirty="0">
                <a:ln>
                  <a:noFill/>
                </a:ln>
                <a:solidFill>
                  <a:srgbClr val="FBA395"/>
                </a:solidFill>
                <a:effectLst/>
                <a:uLnTx/>
                <a:uFillTx/>
                <a:latin typeface="Arial" panose="020B0604020202020204" pitchFamily="34" charset="0"/>
                <a:ea typeface="+mn-ea"/>
                <a:cs typeface="Arial" panose="020B0604020202020204" pitchFamily="34" charset="0"/>
              </a:endParaRPr>
            </a:p>
          </p:txBody>
        </p:sp>
      </p:grpSp>
      <p:sp>
        <p:nvSpPr>
          <p:cNvPr id="6" name="Content Placeholder 6">
            <a:extLst>
              <a:ext uri="{FF2B5EF4-FFF2-40B4-BE49-F238E27FC236}">
                <a16:creationId xmlns:a16="http://schemas.microsoft.com/office/drawing/2014/main" id="{947A6908-07DA-D387-F871-C962835F0AB6}"/>
              </a:ext>
            </a:extLst>
          </p:cNvPr>
          <p:cNvSpPr txBox="1">
            <a:spLocks/>
          </p:cNvSpPr>
          <p:nvPr/>
        </p:nvSpPr>
        <p:spPr>
          <a:xfrm>
            <a:off x="1499191" y="4455832"/>
            <a:ext cx="2017520" cy="320346"/>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CCDCF1"/>
                </a:solidFill>
                <a:effectLst/>
                <a:uLnTx/>
                <a:uFillTx/>
                <a:latin typeface="Arial" panose="020B0604020202020204" pitchFamily="34" charset="0"/>
                <a:ea typeface="+mn-ea"/>
                <a:cs typeface="Arial" panose="020B0604020202020204" pitchFamily="34" charset="0"/>
              </a:rPr>
              <a:t>Sexuality diverse</a:t>
            </a:r>
            <a:endParaRPr kumimoji="0" lang="en-AU" sz="2000" b="0" i="0" u="none" strike="noStrike" kern="1200" cap="none" spc="0" normalizeH="0" baseline="0" noProof="0" dirty="0">
              <a:ln>
                <a:noFill/>
              </a:ln>
              <a:solidFill>
                <a:srgbClr val="CCDCF1"/>
              </a:solidFill>
              <a:effectLst/>
              <a:uLnTx/>
              <a:uFillTx/>
              <a:latin typeface="Arial" panose="020B0604020202020204" pitchFamily="34" charset="0"/>
              <a:ea typeface="+mn-ea"/>
              <a:cs typeface="Arial" panose="020B0604020202020204" pitchFamily="34" charset="0"/>
            </a:endParaRPr>
          </a:p>
        </p:txBody>
      </p:sp>
      <p:sp>
        <p:nvSpPr>
          <p:cNvPr id="10" name="Title 1">
            <a:extLst>
              <a:ext uri="{FF2B5EF4-FFF2-40B4-BE49-F238E27FC236}">
                <a16:creationId xmlns:a16="http://schemas.microsoft.com/office/drawing/2014/main" id="{165B6BCB-244F-7326-13C3-0AF28F20CEDB}"/>
              </a:ext>
            </a:extLst>
          </p:cNvPr>
          <p:cNvSpPr txBox="1">
            <a:spLocks/>
          </p:cNvSpPr>
          <p:nvPr/>
        </p:nvSpPr>
        <p:spPr>
          <a:xfrm>
            <a:off x="695325" y="333375"/>
            <a:ext cx="8116557" cy="777875"/>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kern="1200">
                <a:solidFill>
                  <a:schemeClr val="bg1"/>
                </a:solidFill>
                <a:latin typeface="Georgia" panose="02040502050405020303" pitchFamily="18"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panose="02040502050405020303" pitchFamily="18" charset="0"/>
                <a:ea typeface="+mj-ea"/>
                <a:cs typeface="+mj-cs"/>
              </a:rPr>
              <a:t>Child maltreatment is disturbingly common among sexuality diverse individuals</a:t>
            </a:r>
          </a:p>
        </p:txBody>
      </p:sp>
    </p:spTree>
    <p:extLst>
      <p:ext uri="{BB962C8B-B14F-4D97-AF65-F5344CB8AC3E}">
        <p14:creationId xmlns:p14="http://schemas.microsoft.com/office/powerpoint/2010/main" val="2700211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269FD-D522-3B53-ECA4-EA87FDBA3F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4FB19F-79BF-72AD-8A78-A9284A79D489}"/>
              </a:ext>
            </a:extLst>
          </p:cNvPr>
          <p:cNvSpPr>
            <a:spLocks noGrp="1"/>
          </p:cNvSpPr>
          <p:nvPr>
            <p:ph type="title"/>
          </p:nvPr>
        </p:nvSpPr>
        <p:spPr>
          <a:xfrm>
            <a:off x="695325" y="676275"/>
            <a:ext cx="8592641" cy="777875"/>
          </a:xfrm>
        </p:spPr>
        <p:txBody>
          <a:bodyPr/>
          <a:lstStyle/>
          <a:p>
            <a:r>
              <a:rPr lang="en-US" dirty="0"/>
              <a:t>Prevalence of each type of child maltreatment among sexuality diverse people in Australia</a:t>
            </a:r>
          </a:p>
        </p:txBody>
      </p:sp>
      <p:grpSp>
        <p:nvGrpSpPr>
          <p:cNvPr id="48" name="Group 47">
            <a:extLst>
              <a:ext uri="{FF2B5EF4-FFF2-40B4-BE49-F238E27FC236}">
                <a16:creationId xmlns:a16="http://schemas.microsoft.com/office/drawing/2014/main" id="{109335BC-B6F5-5BB3-CB51-E4542FAA6AE8}"/>
              </a:ext>
            </a:extLst>
          </p:cNvPr>
          <p:cNvGrpSpPr/>
          <p:nvPr/>
        </p:nvGrpSpPr>
        <p:grpSpPr>
          <a:xfrm>
            <a:off x="669905" y="2363788"/>
            <a:ext cx="1747499" cy="2874962"/>
            <a:chOff x="595482" y="2363788"/>
            <a:chExt cx="1747499" cy="2874962"/>
          </a:xfrm>
        </p:grpSpPr>
        <p:sp>
          <p:nvSpPr>
            <p:cNvPr id="8" name="Content Placeholder 6">
              <a:extLst>
                <a:ext uri="{FF2B5EF4-FFF2-40B4-BE49-F238E27FC236}">
                  <a16:creationId xmlns:a16="http://schemas.microsoft.com/office/drawing/2014/main" id="{0E8708FB-6E94-7C9C-C111-E21CB96A0B10}"/>
                </a:ext>
              </a:extLst>
            </p:cNvPr>
            <p:cNvSpPr txBox="1">
              <a:spLocks/>
            </p:cNvSpPr>
            <p:nvPr/>
          </p:nvSpPr>
          <p:spPr>
            <a:xfrm>
              <a:off x="595482" y="4261531"/>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Physical</a:t>
              </a:r>
              <a:b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abuse</a:t>
              </a:r>
              <a:endParaRPr kumimoji="0" lang="en-AU"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endParaRPr>
            </a:p>
          </p:txBody>
        </p:sp>
        <p:sp>
          <p:nvSpPr>
            <p:cNvPr id="28" name="Oval 27">
              <a:extLst>
                <a:ext uri="{FF2B5EF4-FFF2-40B4-BE49-F238E27FC236}">
                  <a16:creationId xmlns:a16="http://schemas.microsoft.com/office/drawing/2014/main" id="{20FF8284-AD04-B8C4-AB70-6CF80C79438D}"/>
                </a:ext>
              </a:extLst>
            </p:cNvPr>
            <p:cNvSpPr/>
            <p:nvPr/>
          </p:nvSpPr>
          <p:spPr>
            <a:xfrm>
              <a:off x="695325" y="2363788"/>
              <a:ext cx="1547812" cy="15478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2BE00">
                      <a:lumMod val="40000"/>
                      <a:lumOff val="60000"/>
                    </a:srgbClr>
                  </a:solidFill>
                  <a:effectLst/>
                  <a:uLnTx/>
                  <a:uFillTx/>
                  <a:latin typeface="Arial Nova" panose="020B0504020202020204" pitchFamily="34" charset="0"/>
                  <a:ea typeface="+mn-ea"/>
                  <a:cs typeface="+mn-cs"/>
                </a:rPr>
                <a:t>46.1%</a:t>
              </a:r>
            </a:p>
          </p:txBody>
        </p:sp>
        <p:cxnSp>
          <p:nvCxnSpPr>
            <p:cNvPr id="39" name="Straight Connector 38">
              <a:extLst>
                <a:ext uri="{FF2B5EF4-FFF2-40B4-BE49-F238E27FC236}">
                  <a16:creationId xmlns:a16="http://schemas.microsoft.com/office/drawing/2014/main" id="{730E8F98-DD78-E873-588B-52B4F448643E}"/>
                </a:ext>
              </a:extLst>
            </p:cNvPr>
            <p:cNvCxnSpPr/>
            <p:nvPr/>
          </p:nvCxnSpPr>
          <p:spPr>
            <a:xfrm>
              <a:off x="762850" y="5238750"/>
              <a:ext cx="158013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999F9E17-AEC7-7F8F-E929-E3FB83AD8C5D}"/>
              </a:ext>
            </a:extLst>
          </p:cNvPr>
          <p:cNvGrpSpPr/>
          <p:nvPr/>
        </p:nvGrpSpPr>
        <p:grpSpPr>
          <a:xfrm>
            <a:off x="2910477" y="2363788"/>
            <a:ext cx="1747499" cy="2874962"/>
            <a:chOff x="2860555" y="2363788"/>
            <a:chExt cx="1747499" cy="2874962"/>
          </a:xfrm>
        </p:grpSpPr>
        <p:sp>
          <p:nvSpPr>
            <p:cNvPr id="9" name="Content Placeholder 6">
              <a:extLst>
                <a:ext uri="{FF2B5EF4-FFF2-40B4-BE49-F238E27FC236}">
                  <a16:creationId xmlns:a16="http://schemas.microsoft.com/office/drawing/2014/main" id="{1C5755EA-DAF2-834B-464D-9D352899003F}"/>
                </a:ext>
              </a:extLst>
            </p:cNvPr>
            <p:cNvSpPr txBox="1">
              <a:spLocks/>
            </p:cNvSpPr>
            <p:nvPr/>
          </p:nvSpPr>
          <p:spPr>
            <a:xfrm>
              <a:off x="2860555" y="4261531"/>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Sexual</a:t>
              </a:r>
              <a:b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abuse</a:t>
              </a:r>
              <a:endParaRPr kumimoji="0" lang="en-AU"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endParaRPr>
            </a:p>
          </p:txBody>
        </p:sp>
        <p:sp>
          <p:nvSpPr>
            <p:cNvPr id="29" name="Oval 28">
              <a:extLst>
                <a:ext uri="{FF2B5EF4-FFF2-40B4-BE49-F238E27FC236}">
                  <a16:creationId xmlns:a16="http://schemas.microsoft.com/office/drawing/2014/main" id="{8BC69D81-2C30-85CD-28D5-65F8C62A10F6}"/>
                </a:ext>
              </a:extLst>
            </p:cNvPr>
            <p:cNvSpPr/>
            <p:nvPr/>
          </p:nvSpPr>
          <p:spPr>
            <a:xfrm>
              <a:off x="2960398" y="2363788"/>
              <a:ext cx="1547812" cy="15478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2BE00">
                      <a:lumMod val="40000"/>
                      <a:lumOff val="60000"/>
                    </a:srgbClr>
                  </a:solidFill>
                  <a:effectLst/>
                  <a:uLnTx/>
                  <a:uFillTx/>
                  <a:latin typeface="Arial Nova" panose="020B0504020202020204" pitchFamily="34" charset="0"/>
                  <a:ea typeface="+mn-ea"/>
                  <a:cs typeface="+mn-cs"/>
                </a:rPr>
                <a:t>52.6%</a:t>
              </a:r>
            </a:p>
          </p:txBody>
        </p:sp>
        <p:cxnSp>
          <p:nvCxnSpPr>
            <p:cNvPr id="40" name="Straight Connector 39">
              <a:extLst>
                <a:ext uri="{FF2B5EF4-FFF2-40B4-BE49-F238E27FC236}">
                  <a16:creationId xmlns:a16="http://schemas.microsoft.com/office/drawing/2014/main" id="{4FA90A73-DA3C-C914-A5FE-E4ADA033430B}"/>
                </a:ext>
              </a:extLst>
            </p:cNvPr>
            <p:cNvCxnSpPr/>
            <p:nvPr/>
          </p:nvCxnSpPr>
          <p:spPr>
            <a:xfrm>
              <a:off x="2960398" y="5238750"/>
              <a:ext cx="158013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3DE717B0-5C0C-A156-B39E-05E9C2FEC4E5}"/>
              </a:ext>
            </a:extLst>
          </p:cNvPr>
          <p:cNvGrpSpPr/>
          <p:nvPr/>
        </p:nvGrpSpPr>
        <p:grpSpPr>
          <a:xfrm>
            <a:off x="5225472" y="2363788"/>
            <a:ext cx="1747499" cy="2874962"/>
            <a:chOff x="5125628" y="2363788"/>
            <a:chExt cx="1747499" cy="2874962"/>
          </a:xfrm>
        </p:grpSpPr>
        <p:sp>
          <p:nvSpPr>
            <p:cNvPr id="10" name="Content Placeholder 6">
              <a:extLst>
                <a:ext uri="{FF2B5EF4-FFF2-40B4-BE49-F238E27FC236}">
                  <a16:creationId xmlns:a16="http://schemas.microsoft.com/office/drawing/2014/main" id="{D40509EE-4C27-41E2-92EC-02A8C5CC21B6}"/>
                </a:ext>
              </a:extLst>
            </p:cNvPr>
            <p:cNvSpPr txBox="1">
              <a:spLocks/>
            </p:cNvSpPr>
            <p:nvPr/>
          </p:nvSpPr>
          <p:spPr>
            <a:xfrm>
              <a:off x="5125628" y="4261531"/>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Emotional</a:t>
              </a:r>
              <a:b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abuse</a:t>
              </a:r>
              <a:endParaRPr kumimoji="0" lang="en-AU"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endParaRPr>
            </a:p>
          </p:txBody>
        </p:sp>
        <p:sp>
          <p:nvSpPr>
            <p:cNvPr id="30" name="Oval 29">
              <a:extLst>
                <a:ext uri="{FF2B5EF4-FFF2-40B4-BE49-F238E27FC236}">
                  <a16:creationId xmlns:a16="http://schemas.microsoft.com/office/drawing/2014/main" id="{D62BC6EF-F961-54F4-4C09-81975A628071}"/>
                </a:ext>
              </a:extLst>
            </p:cNvPr>
            <p:cNvSpPr/>
            <p:nvPr/>
          </p:nvSpPr>
          <p:spPr>
            <a:xfrm>
              <a:off x="5225471" y="2363788"/>
              <a:ext cx="1547812" cy="15478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2BE00">
                      <a:lumMod val="40000"/>
                      <a:lumOff val="60000"/>
                    </a:srgbClr>
                  </a:solidFill>
                  <a:effectLst/>
                  <a:uLnTx/>
                  <a:uFillTx/>
                  <a:latin typeface="Arial Nova" panose="020B0504020202020204" pitchFamily="34" charset="0"/>
                  <a:ea typeface="+mn-ea"/>
                  <a:cs typeface="+mn-cs"/>
                </a:rPr>
                <a:t>55.4%</a:t>
              </a:r>
            </a:p>
          </p:txBody>
        </p:sp>
        <p:cxnSp>
          <p:nvCxnSpPr>
            <p:cNvPr id="41" name="Straight Connector 40">
              <a:extLst>
                <a:ext uri="{FF2B5EF4-FFF2-40B4-BE49-F238E27FC236}">
                  <a16:creationId xmlns:a16="http://schemas.microsoft.com/office/drawing/2014/main" id="{81049CFA-5A3E-3472-E23E-571C7248A2E1}"/>
                </a:ext>
              </a:extLst>
            </p:cNvPr>
            <p:cNvCxnSpPr/>
            <p:nvPr/>
          </p:nvCxnSpPr>
          <p:spPr>
            <a:xfrm>
              <a:off x="5292996" y="5238750"/>
              <a:ext cx="158013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88C4D5F-DCC9-E85A-348F-3C8DA9EA74E4}"/>
              </a:ext>
            </a:extLst>
          </p:cNvPr>
          <p:cNvGrpSpPr/>
          <p:nvPr/>
        </p:nvGrpSpPr>
        <p:grpSpPr>
          <a:xfrm>
            <a:off x="7540467" y="2363788"/>
            <a:ext cx="1747499" cy="2874962"/>
            <a:chOff x="7390701" y="2363788"/>
            <a:chExt cx="1747499" cy="2874962"/>
          </a:xfrm>
        </p:grpSpPr>
        <p:sp>
          <p:nvSpPr>
            <p:cNvPr id="11" name="Content Placeholder 6">
              <a:extLst>
                <a:ext uri="{FF2B5EF4-FFF2-40B4-BE49-F238E27FC236}">
                  <a16:creationId xmlns:a16="http://schemas.microsoft.com/office/drawing/2014/main" id="{45162E0E-8F93-9F18-FA7D-7D1F1170BD38}"/>
                </a:ext>
              </a:extLst>
            </p:cNvPr>
            <p:cNvSpPr txBox="1">
              <a:spLocks/>
            </p:cNvSpPr>
            <p:nvPr/>
          </p:nvSpPr>
          <p:spPr>
            <a:xfrm>
              <a:off x="7390701" y="4261531"/>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Neglect</a:t>
              </a:r>
              <a:endParaRPr kumimoji="0" lang="en-AU"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endParaRPr>
            </a:p>
          </p:txBody>
        </p:sp>
        <p:sp>
          <p:nvSpPr>
            <p:cNvPr id="31" name="Oval 30">
              <a:extLst>
                <a:ext uri="{FF2B5EF4-FFF2-40B4-BE49-F238E27FC236}">
                  <a16:creationId xmlns:a16="http://schemas.microsoft.com/office/drawing/2014/main" id="{88CF1E13-A117-6C18-3A3F-67628FDD8047}"/>
                </a:ext>
              </a:extLst>
            </p:cNvPr>
            <p:cNvSpPr/>
            <p:nvPr/>
          </p:nvSpPr>
          <p:spPr>
            <a:xfrm>
              <a:off x="7490544" y="2363788"/>
              <a:ext cx="1547812" cy="15478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2BE00">
                      <a:lumMod val="40000"/>
                      <a:lumOff val="60000"/>
                    </a:srgbClr>
                  </a:solidFill>
                  <a:effectLst/>
                  <a:uLnTx/>
                  <a:uFillTx/>
                  <a:latin typeface="Arial Nova" panose="020B0504020202020204" pitchFamily="34" charset="0"/>
                  <a:ea typeface="+mn-ea"/>
                  <a:cs typeface="+mn-cs"/>
                </a:rPr>
                <a:t>19.3%</a:t>
              </a:r>
            </a:p>
          </p:txBody>
        </p:sp>
        <p:cxnSp>
          <p:nvCxnSpPr>
            <p:cNvPr id="42" name="Straight Connector 41">
              <a:extLst>
                <a:ext uri="{FF2B5EF4-FFF2-40B4-BE49-F238E27FC236}">
                  <a16:creationId xmlns:a16="http://schemas.microsoft.com/office/drawing/2014/main" id="{0CF42ED4-88A4-BD97-67B8-A1F178D9673B}"/>
                </a:ext>
              </a:extLst>
            </p:cNvPr>
            <p:cNvCxnSpPr/>
            <p:nvPr/>
          </p:nvCxnSpPr>
          <p:spPr>
            <a:xfrm>
              <a:off x="7558069" y="5238750"/>
              <a:ext cx="158013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24D0AB65-F268-2A7A-F573-D0EE80176442}"/>
              </a:ext>
            </a:extLst>
          </p:cNvPr>
          <p:cNvGrpSpPr/>
          <p:nvPr/>
        </p:nvGrpSpPr>
        <p:grpSpPr>
          <a:xfrm>
            <a:off x="9855461" y="2363788"/>
            <a:ext cx="1747499" cy="2874962"/>
            <a:chOff x="9655775" y="2363788"/>
            <a:chExt cx="1747499" cy="2874962"/>
          </a:xfrm>
        </p:grpSpPr>
        <p:sp>
          <p:nvSpPr>
            <p:cNvPr id="12" name="Content Placeholder 6">
              <a:extLst>
                <a:ext uri="{FF2B5EF4-FFF2-40B4-BE49-F238E27FC236}">
                  <a16:creationId xmlns:a16="http://schemas.microsoft.com/office/drawing/2014/main" id="{8FFB533B-1A4A-ACA5-BD03-F4B5FE487B4C}"/>
                </a:ext>
              </a:extLst>
            </p:cNvPr>
            <p:cNvSpPr txBox="1">
              <a:spLocks/>
            </p:cNvSpPr>
            <p:nvPr/>
          </p:nvSpPr>
          <p:spPr>
            <a:xfrm>
              <a:off x="9655775" y="4261531"/>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Exposure to domestic violence </a:t>
              </a:r>
              <a:endParaRPr kumimoji="0" lang="en-AU"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endParaRPr>
            </a:p>
          </p:txBody>
        </p:sp>
        <p:sp>
          <p:nvSpPr>
            <p:cNvPr id="32" name="Oval 31">
              <a:extLst>
                <a:ext uri="{FF2B5EF4-FFF2-40B4-BE49-F238E27FC236}">
                  <a16:creationId xmlns:a16="http://schemas.microsoft.com/office/drawing/2014/main" id="{FD4C67C5-05DF-F23C-283E-FAF033C78C84}"/>
                </a:ext>
              </a:extLst>
            </p:cNvPr>
            <p:cNvSpPr/>
            <p:nvPr/>
          </p:nvSpPr>
          <p:spPr>
            <a:xfrm>
              <a:off x="9755618" y="2363788"/>
              <a:ext cx="1547812" cy="15478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2BE00">
                      <a:lumMod val="40000"/>
                      <a:lumOff val="60000"/>
                    </a:srgbClr>
                  </a:solidFill>
                  <a:effectLst/>
                  <a:uLnTx/>
                  <a:uFillTx/>
                  <a:latin typeface="Arial Nova" panose="020B0504020202020204" pitchFamily="34" charset="0"/>
                  <a:ea typeface="+mn-ea"/>
                  <a:cs typeface="+mn-cs"/>
                </a:rPr>
                <a:t>58.1%</a:t>
              </a:r>
            </a:p>
          </p:txBody>
        </p:sp>
        <p:cxnSp>
          <p:nvCxnSpPr>
            <p:cNvPr id="43" name="Straight Connector 42">
              <a:extLst>
                <a:ext uri="{FF2B5EF4-FFF2-40B4-BE49-F238E27FC236}">
                  <a16:creationId xmlns:a16="http://schemas.microsoft.com/office/drawing/2014/main" id="{EB72161F-458A-1835-C56A-B494582EE97A}"/>
                </a:ext>
              </a:extLst>
            </p:cNvPr>
            <p:cNvCxnSpPr/>
            <p:nvPr/>
          </p:nvCxnSpPr>
          <p:spPr>
            <a:xfrm>
              <a:off x="9823143" y="5238750"/>
              <a:ext cx="1580131"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Content Placeholder 6">
            <a:extLst>
              <a:ext uri="{FF2B5EF4-FFF2-40B4-BE49-F238E27FC236}">
                <a16:creationId xmlns:a16="http://schemas.microsoft.com/office/drawing/2014/main" id="{28C14012-6B30-028F-684A-67A144369B40}"/>
              </a:ext>
            </a:extLst>
          </p:cNvPr>
          <p:cNvSpPr txBox="1">
            <a:spLocks/>
          </p:cNvSpPr>
          <p:nvPr/>
        </p:nvSpPr>
        <p:spPr>
          <a:xfrm>
            <a:off x="711747" y="5428287"/>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cf. 32.0</a:t>
            </a:r>
            <a:endParaRPr kumimoji="0" lang="en-AU"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endParaRPr>
          </a:p>
        </p:txBody>
      </p:sp>
      <p:sp>
        <p:nvSpPr>
          <p:cNvPr id="4" name="Content Placeholder 6">
            <a:extLst>
              <a:ext uri="{FF2B5EF4-FFF2-40B4-BE49-F238E27FC236}">
                <a16:creationId xmlns:a16="http://schemas.microsoft.com/office/drawing/2014/main" id="{2C8AF468-A712-3702-06F7-BB19A4D4C531}"/>
              </a:ext>
            </a:extLst>
          </p:cNvPr>
          <p:cNvSpPr txBox="1">
            <a:spLocks/>
          </p:cNvSpPr>
          <p:nvPr/>
        </p:nvSpPr>
        <p:spPr>
          <a:xfrm>
            <a:off x="2910477" y="5428287"/>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cf. 28.5</a:t>
            </a:r>
            <a:endParaRPr kumimoji="0" lang="en-AU"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endParaRPr>
          </a:p>
        </p:txBody>
      </p:sp>
      <p:sp>
        <p:nvSpPr>
          <p:cNvPr id="5" name="Content Placeholder 6">
            <a:extLst>
              <a:ext uri="{FF2B5EF4-FFF2-40B4-BE49-F238E27FC236}">
                <a16:creationId xmlns:a16="http://schemas.microsoft.com/office/drawing/2014/main" id="{56C4B37C-7F94-61A4-D779-477F00B8A66E}"/>
              </a:ext>
            </a:extLst>
          </p:cNvPr>
          <p:cNvSpPr txBox="1">
            <a:spLocks/>
          </p:cNvSpPr>
          <p:nvPr/>
        </p:nvSpPr>
        <p:spPr>
          <a:xfrm>
            <a:off x="5275394" y="5428287"/>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cf. 30.9</a:t>
            </a:r>
          </a:p>
        </p:txBody>
      </p:sp>
      <p:sp>
        <p:nvSpPr>
          <p:cNvPr id="6" name="Content Placeholder 6">
            <a:extLst>
              <a:ext uri="{FF2B5EF4-FFF2-40B4-BE49-F238E27FC236}">
                <a16:creationId xmlns:a16="http://schemas.microsoft.com/office/drawing/2014/main" id="{44F8708C-D93F-4A73-AD18-C4BE787D01DC}"/>
              </a:ext>
            </a:extLst>
          </p:cNvPr>
          <p:cNvSpPr txBox="1">
            <a:spLocks/>
          </p:cNvSpPr>
          <p:nvPr/>
        </p:nvSpPr>
        <p:spPr>
          <a:xfrm>
            <a:off x="7590389" y="5428287"/>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cf. 8.9</a:t>
            </a:r>
            <a:endParaRPr kumimoji="0" lang="en-AU"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endParaRPr>
          </a:p>
        </p:txBody>
      </p:sp>
      <p:sp>
        <p:nvSpPr>
          <p:cNvPr id="7" name="Content Placeholder 6">
            <a:extLst>
              <a:ext uri="{FF2B5EF4-FFF2-40B4-BE49-F238E27FC236}">
                <a16:creationId xmlns:a16="http://schemas.microsoft.com/office/drawing/2014/main" id="{917AAA30-810A-D118-EF30-0DAE3528A9FD}"/>
              </a:ext>
            </a:extLst>
          </p:cNvPr>
          <p:cNvSpPr txBox="1">
            <a:spLocks/>
          </p:cNvSpPr>
          <p:nvPr/>
        </p:nvSpPr>
        <p:spPr>
          <a:xfrm>
            <a:off x="9897303" y="5428287"/>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cf. 39.6</a:t>
            </a:r>
            <a:endParaRPr kumimoji="0" lang="en-AU"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11355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6D56-A57A-04AC-53E7-AD4C6C779099}"/>
              </a:ext>
            </a:extLst>
          </p:cNvPr>
          <p:cNvSpPr>
            <a:spLocks noGrp="1"/>
          </p:cNvSpPr>
          <p:nvPr>
            <p:ph type="title"/>
          </p:nvPr>
        </p:nvSpPr>
        <p:spPr>
          <a:xfrm>
            <a:off x="695325" y="333375"/>
            <a:ext cx="9647997" cy="777875"/>
          </a:xfrm>
        </p:spPr>
        <p:txBody>
          <a:bodyPr/>
          <a:lstStyle/>
          <a:p>
            <a:r>
              <a:rPr lang="en-US" sz="2800" dirty="0"/>
              <a:t>Prevalence of child maltreatment, by sexuality, 16-24 years</a:t>
            </a:r>
          </a:p>
        </p:txBody>
      </p:sp>
      <p:pic>
        <p:nvPicPr>
          <p:cNvPr id="4" name="Picture 3" descr="A graph of a number of people with different colored bars&#10;&#10;Description automatically generated">
            <a:extLst>
              <a:ext uri="{FF2B5EF4-FFF2-40B4-BE49-F238E27FC236}">
                <a16:creationId xmlns:a16="http://schemas.microsoft.com/office/drawing/2014/main" id="{0521A2C2-81F8-9C41-75A4-6A3308AFD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8177" y="820800"/>
            <a:ext cx="7021387" cy="5614733"/>
          </a:xfrm>
          <a:prstGeom prst="rect">
            <a:avLst/>
          </a:prstGeom>
        </p:spPr>
      </p:pic>
    </p:spTree>
    <p:extLst>
      <p:ext uri="{BB962C8B-B14F-4D97-AF65-F5344CB8AC3E}">
        <p14:creationId xmlns:p14="http://schemas.microsoft.com/office/powerpoint/2010/main" val="1911735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F2B68-5255-4C63-113A-A81711F9D5AC}"/>
            </a:ext>
          </a:extLst>
        </p:cNvPr>
        <p:cNvGrpSpPr/>
        <p:nvPr/>
      </p:nvGrpSpPr>
      <p:grpSpPr>
        <a:xfrm>
          <a:off x="0" y="0"/>
          <a:ext cx="0" cy="0"/>
          <a:chOff x="0" y="0"/>
          <a:chExt cx="0" cy="0"/>
        </a:xfrm>
      </p:grpSpPr>
      <p:pic>
        <p:nvPicPr>
          <p:cNvPr id="5" name="Picture 4" descr="A purple letter u with text&#10;&#10;Description automatically generated">
            <a:extLst>
              <a:ext uri="{FF2B5EF4-FFF2-40B4-BE49-F238E27FC236}">
                <a16:creationId xmlns:a16="http://schemas.microsoft.com/office/drawing/2014/main" id="{9FAAE7F6-759C-C296-3D8A-DB426389B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096" y="121095"/>
            <a:ext cx="2337031" cy="448559"/>
          </a:xfrm>
          <a:prstGeom prst="rect">
            <a:avLst/>
          </a:prstGeom>
        </p:spPr>
      </p:pic>
      <p:sp>
        <p:nvSpPr>
          <p:cNvPr id="7" name="TextBox 6">
            <a:extLst>
              <a:ext uri="{FF2B5EF4-FFF2-40B4-BE49-F238E27FC236}">
                <a16:creationId xmlns:a16="http://schemas.microsoft.com/office/drawing/2014/main" id="{B9FBCF10-EAD2-8D2B-8D4F-395E87703AB2}"/>
              </a:ext>
            </a:extLst>
          </p:cNvPr>
          <p:cNvSpPr txBox="1"/>
          <p:nvPr/>
        </p:nvSpPr>
        <p:spPr>
          <a:xfrm>
            <a:off x="498377" y="1292459"/>
            <a:ext cx="7004435" cy="3570208"/>
          </a:xfrm>
          <a:prstGeom prst="rect">
            <a:avLst/>
          </a:prstGeom>
          <a:noFill/>
        </p:spPr>
        <p:txBody>
          <a:bodyPr wrap="square" rtlCol="0">
            <a:spAutoFit/>
          </a:bodyPr>
          <a:lstStyle/>
          <a:p>
            <a:r>
              <a:rPr lang="en-AU" sz="3200" b="1" dirty="0">
                <a:solidFill>
                  <a:schemeClr val="accent4">
                    <a:lumMod val="75000"/>
                  </a:schemeClr>
                </a:solidFill>
                <a:latin typeface="Aptos" panose="020B0004020202020204" pitchFamily="34" charset="0"/>
                <a:ea typeface="Aptos" panose="020B0004020202020204" pitchFamily="34" charset="0"/>
                <a:cs typeface="Aptos" panose="020B0004020202020204" pitchFamily="34" charset="0"/>
              </a:rPr>
              <a:t>81.5</a:t>
            </a:r>
            <a:r>
              <a:rPr lang="en-AU" sz="3200" b="1" dirty="0">
                <a:solidFill>
                  <a:schemeClr val="accent4">
                    <a:lumMod val="75000"/>
                  </a:schemeClr>
                </a:solidFill>
                <a:effectLst/>
                <a:latin typeface="Aptos" panose="020B0004020202020204" pitchFamily="34" charset="0"/>
                <a:ea typeface="Aptos" panose="020B0004020202020204" pitchFamily="34" charset="0"/>
                <a:cs typeface="Aptos" panose="020B0004020202020204" pitchFamily="34" charset="0"/>
              </a:rPr>
              <a:t>% </a:t>
            </a:r>
            <a:r>
              <a:rPr lang="en-AU" sz="1800" dirty="0">
                <a:effectLst/>
                <a:latin typeface="Aptos" panose="020B0004020202020204" pitchFamily="34" charset="0"/>
                <a:ea typeface="Aptos" panose="020B0004020202020204" pitchFamily="34" charset="0"/>
                <a:cs typeface="Aptos" panose="020B0004020202020204" pitchFamily="34" charset="0"/>
              </a:rPr>
              <a:t>of those </a:t>
            </a:r>
            <a:r>
              <a:rPr lang="en-US" dirty="0">
                <a:latin typeface="Aptos" panose="020B0004020202020204" pitchFamily="34" charset="0"/>
                <a:ea typeface="Aptos" panose="020B0004020202020204" pitchFamily="34" charset="0"/>
                <a:cs typeface="Aptos" panose="020B0004020202020204" pitchFamily="34" charset="0"/>
              </a:rPr>
              <a:t>with a diverse gender (0.9% of Australians) experienced child maltreatment cf. 65.5% women and 58.4% of men </a:t>
            </a:r>
          </a:p>
          <a:p>
            <a:pPr marL="285750" indent="-285750">
              <a:buFont typeface="Arial" panose="020B0604020202020204" pitchFamily="34" charset="0"/>
              <a:buChar char="•"/>
            </a:pPr>
            <a:r>
              <a:rPr lang="en-US" dirty="0">
                <a:latin typeface="Aptos" panose="020B0004020202020204" pitchFamily="34" charset="0"/>
                <a:ea typeface="Aptos" panose="020B0004020202020204" pitchFamily="34" charset="0"/>
                <a:cs typeface="Aptos" panose="020B0004020202020204" pitchFamily="34" charset="0"/>
              </a:rPr>
              <a:t>Youths (16-24) more likely to identify other than male/female (2.3%), and their likelihood of having experienced child maltreatment is even higher: 90.5%</a:t>
            </a:r>
          </a:p>
          <a:p>
            <a:r>
              <a:rPr lang="en-AU" sz="3200" b="1" dirty="0">
                <a:solidFill>
                  <a:schemeClr val="accent4">
                    <a:lumMod val="75000"/>
                  </a:schemeClr>
                </a:solidFill>
              </a:rPr>
              <a:t>83.9% </a:t>
            </a:r>
            <a:r>
              <a:rPr lang="en-US" sz="1800" dirty="0">
                <a:effectLst/>
                <a:latin typeface="Aptos" panose="020B0004020202020204" pitchFamily="34" charset="0"/>
                <a:ea typeface="Aptos" panose="020B0004020202020204" pitchFamily="34" charset="0"/>
                <a:cs typeface="Aptos" panose="020B0004020202020204" pitchFamily="34" charset="0"/>
              </a:rPr>
              <a:t>of those who </a:t>
            </a:r>
            <a:r>
              <a:rPr lang="en-US" dirty="0">
                <a:latin typeface="Aptos" panose="020B0004020202020204" pitchFamily="34" charset="0"/>
                <a:ea typeface="Aptos" panose="020B0004020202020204" pitchFamily="34" charset="0"/>
                <a:cs typeface="Aptos" panose="020B0004020202020204" pitchFamily="34" charset="0"/>
              </a:rPr>
              <a:t>did not identify as heterosexual (9.5% of Australians) </a:t>
            </a:r>
            <a:r>
              <a:rPr lang="en-US" sz="1800" dirty="0">
                <a:effectLst/>
                <a:latin typeface="Aptos" panose="020B0004020202020204" pitchFamily="34" charset="0"/>
                <a:ea typeface="Aptos" panose="020B0004020202020204" pitchFamily="34" charset="0"/>
                <a:cs typeface="Aptos" panose="020B0004020202020204" pitchFamily="34" charset="0"/>
              </a:rPr>
              <a:t>those identified as sexuality diverse experienced child maltreatment c</a:t>
            </a:r>
            <a:r>
              <a:rPr lang="en-US" dirty="0">
                <a:latin typeface="Aptos" panose="020B0004020202020204" pitchFamily="34" charset="0"/>
                <a:ea typeface="Aptos" panose="020B0004020202020204" pitchFamily="34" charset="0"/>
                <a:cs typeface="Aptos" panose="020B0004020202020204" pitchFamily="34" charset="0"/>
              </a:rPr>
              <a:t>f.</a:t>
            </a:r>
            <a:r>
              <a:rPr lang="en-US" sz="1800" dirty="0">
                <a:effectLst/>
                <a:latin typeface="Aptos" panose="020B0004020202020204" pitchFamily="34" charset="0"/>
                <a:ea typeface="Aptos" panose="020B0004020202020204" pitchFamily="34" charset="0"/>
                <a:cs typeface="Aptos" panose="020B0004020202020204" pitchFamily="34" charset="0"/>
              </a:rPr>
              <a:t> 61% for heterosexual participants</a:t>
            </a:r>
          </a:p>
          <a:p>
            <a:pPr marL="285750" indent="-285750">
              <a:buFont typeface="Arial" panose="020B0604020202020204" pitchFamily="34" charset="0"/>
              <a:buChar char="•"/>
            </a:pPr>
            <a:r>
              <a:rPr lang="en-US" dirty="0">
                <a:latin typeface="Aptos" panose="020B0004020202020204" pitchFamily="34" charset="0"/>
                <a:ea typeface="Aptos" panose="020B0004020202020204" pitchFamily="34" charset="0"/>
                <a:cs typeface="Aptos" panose="020B0004020202020204" pitchFamily="34" charset="0"/>
              </a:rPr>
              <a:t>Youths (16-24) more likely to identify other than heterosexual (17.7%), and their likelihood of having experienced child maltreatment is even higher: 85.3%</a:t>
            </a:r>
          </a:p>
        </p:txBody>
      </p:sp>
      <p:pic>
        <p:nvPicPr>
          <p:cNvPr id="16" name="Picture 15">
            <a:extLst>
              <a:ext uri="{FF2B5EF4-FFF2-40B4-BE49-F238E27FC236}">
                <a16:creationId xmlns:a16="http://schemas.microsoft.com/office/drawing/2014/main" id="{5FD236A9-713E-6C21-A6BA-EE383D1857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26127" y="85269"/>
            <a:ext cx="2037286" cy="567313"/>
          </a:xfrm>
          <a:prstGeom prst="rect">
            <a:avLst/>
          </a:prstGeom>
        </p:spPr>
      </p:pic>
      <p:sp>
        <p:nvSpPr>
          <p:cNvPr id="19" name="TextBox 18">
            <a:extLst>
              <a:ext uri="{FF2B5EF4-FFF2-40B4-BE49-F238E27FC236}">
                <a16:creationId xmlns:a16="http://schemas.microsoft.com/office/drawing/2014/main" id="{A6385A7B-475B-209E-C059-2B821E0E1A0C}"/>
              </a:ext>
            </a:extLst>
          </p:cNvPr>
          <p:cNvSpPr txBox="1"/>
          <p:nvPr/>
        </p:nvSpPr>
        <p:spPr>
          <a:xfrm>
            <a:off x="7810441" y="6398351"/>
            <a:ext cx="4252972" cy="338554"/>
          </a:xfrm>
          <a:prstGeom prst="rect">
            <a:avLst/>
          </a:prstGeom>
          <a:noFill/>
        </p:spPr>
        <p:txBody>
          <a:bodyPr wrap="square" rtlCol="0">
            <a:spAutoFit/>
          </a:bodyPr>
          <a:lstStyle/>
          <a:p>
            <a:r>
              <a:rPr lang="en-AU" sz="1600" kern="100" dirty="0">
                <a:effectLst/>
                <a:latin typeface="Aptos" panose="020B0004020202020204" pitchFamily="34" charset="0"/>
                <a:ea typeface="Aptos" panose="020B0004020202020204" pitchFamily="34" charset="0"/>
                <a:cs typeface="Times New Roman" panose="02020603050405020304" pitchFamily="18" charset="0"/>
                <a:hlinkClick r:id="rId4"/>
              </a:rPr>
              <a:t>https://doi.org/10.1177/10775595231226331</a:t>
            </a:r>
            <a:r>
              <a:rPr lang="en-AU" sz="1600" kern="100" dirty="0">
                <a:effectLst/>
                <a:latin typeface="Aptos" panose="020B0004020202020204" pitchFamily="34" charset="0"/>
                <a:ea typeface="Aptos" panose="020B0004020202020204" pitchFamily="34" charset="0"/>
                <a:cs typeface="Times New Roman" panose="02020603050405020304" pitchFamily="18" charset="0"/>
              </a:rPr>
              <a:t> </a:t>
            </a:r>
            <a:endParaRPr lang="en-AU" sz="1600" dirty="0"/>
          </a:p>
        </p:txBody>
      </p:sp>
      <p:sp>
        <p:nvSpPr>
          <p:cNvPr id="2" name="TextBox 1">
            <a:extLst>
              <a:ext uri="{FF2B5EF4-FFF2-40B4-BE49-F238E27FC236}">
                <a16:creationId xmlns:a16="http://schemas.microsoft.com/office/drawing/2014/main" id="{A6FA6868-61C8-C030-4AEC-752440739367}"/>
              </a:ext>
            </a:extLst>
          </p:cNvPr>
          <p:cNvSpPr txBox="1"/>
          <p:nvPr/>
        </p:nvSpPr>
        <p:spPr>
          <a:xfrm>
            <a:off x="498377" y="382848"/>
            <a:ext cx="9425978" cy="1077218"/>
          </a:xfrm>
          <a:prstGeom prst="rect">
            <a:avLst/>
          </a:prstGeom>
          <a:noFill/>
        </p:spPr>
        <p:txBody>
          <a:bodyPr wrap="none" rtlCol="0">
            <a:spAutoFit/>
          </a:bodyPr>
          <a:lstStyle/>
          <a:p>
            <a:r>
              <a:rPr lang="en-AU" sz="3200" b="1" dirty="0">
                <a:solidFill>
                  <a:schemeClr val="accent4">
                    <a:lumMod val="75000"/>
                  </a:schemeClr>
                </a:solidFill>
              </a:rPr>
              <a:t>Diversity in genders and sexuality is increasing</a:t>
            </a:r>
          </a:p>
          <a:p>
            <a:r>
              <a:rPr lang="en-AU" sz="3200" dirty="0">
                <a:solidFill>
                  <a:schemeClr val="accent4">
                    <a:lumMod val="75000"/>
                  </a:schemeClr>
                </a:solidFill>
              </a:rPr>
              <a:t>…. and its association with child maltreatment</a:t>
            </a:r>
          </a:p>
        </p:txBody>
      </p:sp>
      <p:pic>
        <p:nvPicPr>
          <p:cNvPr id="4" name="Picture 3" descr="A screenshot of a document&#10;&#10;Description automatically generated">
            <a:extLst>
              <a:ext uri="{FF2B5EF4-FFF2-40B4-BE49-F238E27FC236}">
                <a16:creationId xmlns:a16="http://schemas.microsoft.com/office/drawing/2014/main" id="{A63F305E-FD1C-001F-AB97-ADA84E216B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2153" y="1292459"/>
            <a:ext cx="4474038" cy="4584357"/>
          </a:xfrm>
          <a:prstGeom prst="rect">
            <a:avLst/>
          </a:prstGeom>
          <a:scene3d>
            <a:camera prst="perspectiveHeroicExtremeLeftFacing"/>
            <a:lightRig rig="threePt" dir="t"/>
          </a:scene3d>
        </p:spPr>
      </p:pic>
      <p:sp>
        <p:nvSpPr>
          <p:cNvPr id="6" name="TextBox 5">
            <a:extLst>
              <a:ext uri="{FF2B5EF4-FFF2-40B4-BE49-F238E27FC236}">
                <a16:creationId xmlns:a16="http://schemas.microsoft.com/office/drawing/2014/main" id="{380D171E-E2BC-A968-86DD-DC69F8D15ACA}"/>
              </a:ext>
            </a:extLst>
          </p:cNvPr>
          <p:cNvSpPr txBox="1"/>
          <p:nvPr/>
        </p:nvSpPr>
        <p:spPr>
          <a:xfrm>
            <a:off x="498377" y="4862667"/>
            <a:ext cx="7554760" cy="1200329"/>
          </a:xfrm>
          <a:prstGeom prst="rect">
            <a:avLst/>
          </a:prstGeom>
          <a:solidFill>
            <a:schemeClr val="accent4">
              <a:lumMod val="75000"/>
              <a:alpha val="16000"/>
            </a:schemeClr>
          </a:solidFill>
          <a:ln w="12700">
            <a:solidFill>
              <a:schemeClr val="accent1"/>
            </a:solidFill>
          </a:ln>
        </p:spPr>
        <p:txBody>
          <a:bodyPr wrap="square" rtlCol="0">
            <a:spAutoFit/>
          </a:bodyPr>
          <a:lstStyle/>
          <a:p>
            <a:r>
              <a:rPr lang="en-US" dirty="0"/>
              <a:t>Knowledge about prevalence of </a:t>
            </a:r>
            <a:r>
              <a:rPr lang="en-US" b="1" dirty="0">
                <a:solidFill>
                  <a:schemeClr val="accent4">
                    <a:lumMod val="75000"/>
                  </a:schemeClr>
                </a:solidFill>
              </a:rPr>
              <a:t>gender and sexuality diversity </a:t>
            </a:r>
            <a:r>
              <a:rPr lang="en-US" dirty="0"/>
              <a:t>and this strong association to child maltreatment needs to be integrated into prevention and response strategies including </a:t>
            </a:r>
            <a:r>
              <a:rPr lang="en-US" b="1" dirty="0"/>
              <a:t>parenting skills </a:t>
            </a:r>
            <a:r>
              <a:rPr lang="en-US" dirty="0"/>
              <a:t>and </a:t>
            </a:r>
            <a:r>
              <a:rPr lang="en-US" b="1" dirty="0" err="1"/>
              <a:t>organisational</a:t>
            </a:r>
            <a:r>
              <a:rPr lang="en-US" b="1" dirty="0"/>
              <a:t> child safeguarding strategies</a:t>
            </a:r>
            <a:r>
              <a:rPr lang="en-US" dirty="0"/>
              <a:t>.</a:t>
            </a:r>
          </a:p>
        </p:txBody>
      </p:sp>
    </p:spTree>
    <p:extLst>
      <p:ext uri="{BB962C8B-B14F-4D97-AF65-F5344CB8AC3E}">
        <p14:creationId xmlns:p14="http://schemas.microsoft.com/office/powerpoint/2010/main" val="2416098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C3E9924-A3E1-2E47-889B-503A5F441A55}"/>
              </a:ext>
            </a:extLst>
          </p:cNvPr>
          <p:cNvSpPr>
            <a:spLocks noGrp="1"/>
          </p:cNvSpPr>
          <p:nvPr>
            <p:ph type="body" sz="quarter" idx="13"/>
          </p:nvPr>
        </p:nvSpPr>
        <p:spPr/>
        <p:txBody>
          <a:bodyPr/>
          <a:lstStyle/>
          <a:p>
            <a:endParaRPr lang="en-US"/>
          </a:p>
        </p:txBody>
      </p:sp>
      <p:pic>
        <p:nvPicPr>
          <p:cNvPr id="11" name="Picture 10">
            <a:extLst>
              <a:ext uri="{FF2B5EF4-FFF2-40B4-BE49-F238E27FC236}">
                <a16:creationId xmlns:a16="http://schemas.microsoft.com/office/drawing/2014/main" id="{DC00D8E4-AD82-4A4A-8397-8B7E496E3BCA}"/>
              </a:ext>
            </a:extLst>
          </p:cNvPr>
          <p:cNvPicPr>
            <a:picLocks noChangeAspect="1"/>
          </p:cNvPicPr>
          <p:nvPr/>
        </p:nvPicPr>
        <p:blipFill>
          <a:blip r:embed="rId2"/>
          <a:stretch>
            <a:fillRect/>
          </a:stretch>
        </p:blipFill>
        <p:spPr>
          <a:xfrm>
            <a:off x="638175" y="1133475"/>
            <a:ext cx="10915650" cy="4591050"/>
          </a:xfrm>
          <a:prstGeom prst="rect">
            <a:avLst/>
          </a:prstGeom>
        </p:spPr>
      </p:pic>
      <p:sp>
        <p:nvSpPr>
          <p:cNvPr id="3" name="TextBox 2">
            <a:extLst>
              <a:ext uri="{FF2B5EF4-FFF2-40B4-BE49-F238E27FC236}">
                <a16:creationId xmlns:a16="http://schemas.microsoft.com/office/drawing/2014/main" id="{755900B5-2537-B74D-BCE2-68343F3A5DFD}"/>
              </a:ext>
            </a:extLst>
          </p:cNvPr>
          <p:cNvSpPr txBox="1"/>
          <p:nvPr/>
        </p:nvSpPr>
        <p:spPr>
          <a:xfrm>
            <a:off x="9757611" y="658127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3D3935"/>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B2B7060E-880A-254D-AE5F-960731F1C3A8}"/>
              </a:ext>
            </a:extLst>
          </p:cNvPr>
          <p:cNvSpPr txBox="1"/>
          <p:nvPr/>
        </p:nvSpPr>
        <p:spPr>
          <a:xfrm>
            <a:off x="10864516" y="653314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3D3935"/>
              </a:solidFill>
              <a:effectLst/>
              <a:uLnTx/>
              <a:uFillTx/>
              <a:latin typeface="Aptos" panose="02110004020202020204"/>
              <a:ea typeface="+mn-ea"/>
              <a:cs typeface="+mn-cs"/>
            </a:endParaRPr>
          </a:p>
        </p:txBody>
      </p:sp>
      <p:sp>
        <p:nvSpPr>
          <p:cNvPr id="7" name="Text Placeholder 6">
            <a:extLst>
              <a:ext uri="{FF2B5EF4-FFF2-40B4-BE49-F238E27FC236}">
                <a16:creationId xmlns:a16="http://schemas.microsoft.com/office/drawing/2014/main" id="{39CA12D3-5286-4848-801A-3F7AEACA2EFE}"/>
              </a:ext>
            </a:extLst>
          </p:cNvPr>
          <p:cNvSpPr>
            <a:spLocks noGrp="1"/>
          </p:cNvSpPr>
          <p:nvPr>
            <p:ph type="body" sz="quarter" idx="16"/>
          </p:nvPr>
        </p:nvSpPr>
        <p:spPr/>
        <p:txBody>
          <a:bodyPr/>
          <a:lstStyle/>
          <a:p>
            <a:endParaRPr lang="en-AU"/>
          </a:p>
        </p:txBody>
      </p:sp>
    </p:spTree>
    <p:extLst>
      <p:ext uri="{BB962C8B-B14F-4D97-AF65-F5344CB8AC3E}">
        <p14:creationId xmlns:p14="http://schemas.microsoft.com/office/powerpoint/2010/main" val="3334572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of a child maltreatment&#10;&#10;AI-generated content may be incorrect.">
            <a:extLst>
              <a:ext uri="{FF2B5EF4-FFF2-40B4-BE49-F238E27FC236}">
                <a16:creationId xmlns:a16="http://schemas.microsoft.com/office/drawing/2014/main" id="{F14734AE-1AF8-DFBD-C451-7460720BB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6008" y="0"/>
            <a:ext cx="5495992" cy="6858000"/>
          </a:xfrm>
          <a:prstGeom prst="rect">
            <a:avLst/>
          </a:prstGeom>
        </p:spPr>
      </p:pic>
      <p:sp>
        <p:nvSpPr>
          <p:cNvPr id="5" name="TextBox 4">
            <a:extLst>
              <a:ext uri="{FF2B5EF4-FFF2-40B4-BE49-F238E27FC236}">
                <a16:creationId xmlns:a16="http://schemas.microsoft.com/office/drawing/2014/main" id="{FAF97493-4A8E-EF8E-347E-1FA0E12B6A6B}"/>
              </a:ext>
            </a:extLst>
          </p:cNvPr>
          <p:cNvSpPr txBox="1"/>
          <p:nvPr/>
        </p:nvSpPr>
        <p:spPr>
          <a:xfrm>
            <a:off x="600008" y="997076"/>
            <a:ext cx="6096000" cy="3416320"/>
          </a:xfrm>
          <a:prstGeom prst="rect">
            <a:avLst/>
          </a:prstGeom>
          <a:noFill/>
        </p:spPr>
        <p:txBody>
          <a:bodyPr wrap="square">
            <a:spAutoFit/>
          </a:bodyPr>
          <a:lstStyle/>
          <a:p>
            <a:r>
              <a:rPr lang="en-AU" b="0" i="0" dirty="0">
                <a:effectLst/>
                <a:latin typeface="-apple-system"/>
              </a:rPr>
              <a:t>This paper explored the impact of child maltreatment on health costs and productivity in Australia</a:t>
            </a:r>
            <a:r>
              <a:rPr lang="en-AU" dirty="0">
                <a:latin typeface="-apple-system"/>
              </a:rPr>
              <a:t>, using the ACMS data. It showed</a:t>
            </a:r>
            <a:r>
              <a:rPr lang="en-AU" b="0" i="0" dirty="0">
                <a:effectLst/>
                <a:latin typeface="-apple-system"/>
              </a:rPr>
              <a:t>:</a:t>
            </a:r>
            <a:br>
              <a:rPr lang="en-AU" b="0" i="0" dirty="0">
                <a:effectLst/>
                <a:latin typeface="-apple-system"/>
              </a:rPr>
            </a:br>
            <a:r>
              <a:rPr lang="en-AU" b="0" i="0" dirty="0">
                <a:effectLst/>
                <a:latin typeface="-apple-system"/>
              </a:rPr>
              <a:t>🔹$1,670 higher healthcare costs per person each year for individuals who experienced child maltreatment than those who hadn't</a:t>
            </a:r>
            <a:br>
              <a:rPr lang="en-AU" b="0" i="0" dirty="0">
                <a:effectLst/>
                <a:latin typeface="-apple-system"/>
              </a:rPr>
            </a:br>
            <a:r>
              <a:rPr lang="en-AU" b="0" i="0" dirty="0">
                <a:effectLst/>
                <a:latin typeface="-apple-system"/>
              </a:rPr>
              <a:t>🔹$21.6 billion in national health service costs annually</a:t>
            </a:r>
            <a:br>
              <a:rPr lang="en-AU" b="0" i="0" dirty="0">
                <a:effectLst/>
                <a:latin typeface="-apple-system"/>
              </a:rPr>
            </a:br>
            <a:r>
              <a:rPr lang="en-AU" b="0" i="0" dirty="0">
                <a:effectLst/>
                <a:latin typeface="-apple-system"/>
              </a:rPr>
              <a:t>🔹$24.1 billion in productivity losses each year.</a:t>
            </a:r>
            <a:br>
              <a:rPr lang="en-AU" b="0" i="0" dirty="0">
                <a:effectLst/>
                <a:latin typeface="-apple-system"/>
              </a:rPr>
            </a:br>
            <a:br>
              <a:rPr lang="en-AU" b="0" i="0" dirty="0">
                <a:effectLst/>
                <a:latin typeface="-apple-system"/>
              </a:rPr>
            </a:br>
            <a:r>
              <a:rPr lang="en-AU" b="0" i="0" dirty="0">
                <a:effectLst/>
                <a:latin typeface="-apple-system"/>
              </a:rPr>
              <a:t>These findings highlight the significant long-term benefits that effective prevention and early intervention can have for individuals, communities and service systems.</a:t>
            </a:r>
            <a:endParaRPr lang="en-US" dirty="0"/>
          </a:p>
        </p:txBody>
      </p:sp>
      <p:sp>
        <p:nvSpPr>
          <p:cNvPr id="6" name="TextBox 5">
            <a:extLst>
              <a:ext uri="{FF2B5EF4-FFF2-40B4-BE49-F238E27FC236}">
                <a16:creationId xmlns:a16="http://schemas.microsoft.com/office/drawing/2014/main" id="{AA36FC53-DF86-81BA-CC24-6B63248C96CD}"/>
              </a:ext>
            </a:extLst>
          </p:cNvPr>
          <p:cNvSpPr txBox="1"/>
          <p:nvPr/>
        </p:nvSpPr>
        <p:spPr>
          <a:xfrm>
            <a:off x="343334" y="5162455"/>
            <a:ext cx="6352674" cy="946485"/>
          </a:xfrm>
          <a:prstGeom prst="rect">
            <a:avLst/>
          </a:prstGeom>
          <a:noFill/>
        </p:spPr>
        <p:txBody>
          <a:bodyPr wrap="none" lIns="0" tIns="0" rIns="0" bIns="0" rtlCol="0">
            <a:noAutofit/>
          </a:bodyPr>
          <a:lstStyle/>
          <a:p>
            <a:r>
              <a:rPr lang="en-AU" dirty="0">
                <a:latin typeface="-apple-system"/>
              </a:rPr>
              <a:t>Le et al. (2025),</a:t>
            </a:r>
            <a:endParaRPr lang="en-AU" u="sng" dirty="0">
              <a:hlinkClick r:id="rId3" tooltip="https://kwnsfk27.r.eu-west-1.awstrack.me/L0/https:%2F%2Fauthors.elsevier.com%2Fsd%2Farticle%2FS0145-2134(25)00575-7/1/0102019ac1f0a297-2e971cf1-17d9-4b94-8783-d021cf87f45f-000000/AQnALJJ16J8bo36kJjFTpOCmX94=454"/>
            </a:endParaRPr>
          </a:p>
          <a:p>
            <a:r>
              <a:rPr lang="en-AU" u="sng" dirty="0">
                <a:hlinkClick r:id="rId3" tooltip="https://kwnsfk27.r.eu-west-1.awstrack.me/L0/https:%2F%2Fauthors.elsevier.com%2Fsd%2Farticle%2FS0145-2134(25)00575-7/1/0102019ac1f0a297-2e971cf1-17d9-4b94-8783-d021cf87f45f-000000/AQnALJJ16J8bo36kJjFTpOCmX94=454"/>
              </a:rPr>
              <a:t>https://authors.elsevier.com/sd/article/S0145-2134(25)00575-7</a:t>
            </a:r>
            <a:r>
              <a:rPr lang="en-AU" sz="1600" dirty="0"/>
              <a:t> </a:t>
            </a:r>
            <a:endParaRPr lang="en-US" sz="1600" dirty="0"/>
          </a:p>
        </p:txBody>
      </p:sp>
    </p:spTree>
    <p:extLst>
      <p:ext uri="{BB962C8B-B14F-4D97-AF65-F5344CB8AC3E}">
        <p14:creationId xmlns:p14="http://schemas.microsoft.com/office/powerpoint/2010/main" val="485874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erson's face&#10;&#10;AI-generated content may be incorrect.">
            <a:extLst>
              <a:ext uri="{FF2B5EF4-FFF2-40B4-BE49-F238E27FC236}">
                <a16:creationId xmlns:a16="http://schemas.microsoft.com/office/drawing/2014/main" id="{BEEB7C46-51E2-1308-6F7D-B37D21E9D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42"/>
            <a:ext cx="7772400" cy="6143250"/>
          </a:xfrm>
          <a:prstGeom prst="rect">
            <a:avLst/>
          </a:prstGeom>
        </p:spPr>
      </p:pic>
      <p:sp>
        <p:nvSpPr>
          <p:cNvPr id="6" name="TextBox 5">
            <a:extLst>
              <a:ext uri="{FF2B5EF4-FFF2-40B4-BE49-F238E27FC236}">
                <a16:creationId xmlns:a16="http://schemas.microsoft.com/office/drawing/2014/main" id="{75287CF2-5553-9106-3A21-E64C7B3EDB1E}"/>
              </a:ext>
            </a:extLst>
          </p:cNvPr>
          <p:cNvSpPr txBox="1"/>
          <p:nvPr/>
        </p:nvSpPr>
        <p:spPr>
          <a:xfrm>
            <a:off x="7908758" y="2686251"/>
            <a:ext cx="4061569" cy="2862322"/>
          </a:xfrm>
          <a:prstGeom prst="rect">
            <a:avLst/>
          </a:prstGeom>
          <a:noFill/>
        </p:spPr>
        <p:txBody>
          <a:bodyPr wrap="square">
            <a:spAutoFit/>
          </a:bodyPr>
          <a:lstStyle/>
          <a:p>
            <a:pPr algn="l"/>
            <a:r>
              <a:rPr lang="en-US" sz="2400" b="1" dirty="0"/>
              <a:t>Prevalence of intimate partner violence </a:t>
            </a:r>
            <a:r>
              <a:rPr lang="en-US" sz="2400" b="1" dirty="0" err="1"/>
              <a:t>victimisation</a:t>
            </a:r>
            <a:r>
              <a:rPr lang="en-US" sz="2400" b="1" dirty="0"/>
              <a:t> in adulthood – national data from the ACMS</a:t>
            </a:r>
          </a:p>
          <a:p>
            <a:pPr algn="l"/>
            <a:r>
              <a:rPr lang="en-US" sz="2400" b="1" dirty="0"/>
              <a:t>(Mathews et al., 2025)</a:t>
            </a:r>
          </a:p>
          <a:p>
            <a:pPr algn="l"/>
            <a:endParaRPr lang="en-US" dirty="0"/>
          </a:p>
          <a:p>
            <a:r>
              <a:rPr lang="en-AU" u="sng" dirty="0">
                <a:hlinkClick r:id="rId3"/>
              </a:rPr>
              <a:t>http://dx.doi.org/10.5694/mja2.52660</a:t>
            </a:r>
            <a:r>
              <a:rPr lang="en-AU" dirty="0"/>
              <a:t> </a:t>
            </a:r>
            <a:endParaRPr lang="en-US" sz="1800" dirty="0"/>
          </a:p>
        </p:txBody>
      </p:sp>
    </p:spTree>
    <p:extLst>
      <p:ext uri="{BB962C8B-B14F-4D97-AF65-F5344CB8AC3E}">
        <p14:creationId xmlns:p14="http://schemas.microsoft.com/office/powerpoint/2010/main" val="4230363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6F0EDD-E9FF-D5BF-EBA9-A1DFE34D9DEE}"/>
              </a:ext>
            </a:extLst>
          </p:cNvPr>
          <p:cNvSpPr txBox="1"/>
          <p:nvPr/>
        </p:nvSpPr>
        <p:spPr>
          <a:xfrm>
            <a:off x="3545305" y="994611"/>
            <a:ext cx="0" cy="0"/>
          </a:xfrm>
          <a:prstGeom prst="rect">
            <a:avLst/>
          </a:prstGeom>
          <a:noFill/>
        </p:spPr>
        <p:txBody>
          <a:bodyPr wrap="none" lIns="0" tIns="0" rIns="0" bIns="0" rtlCol="0">
            <a:noAutofit/>
          </a:bodyPr>
          <a:lstStyle/>
          <a:p>
            <a:pPr algn="l"/>
            <a:endParaRPr lang="en-US" sz="1600" dirty="0"/>
          </a:p>
        </p:txBody>
      </p:sp>
      <p:sp>
        <p:nvSpPr>
          <p:cNvPr id="6" name="TextBox 5">
            <a:extLst>
              <a:ext uri="{FF2B5EF4-FFF2-40B4-BE49-F238E27FC236}">
                <a16:creationId xmlns:a16="http://schemas.microsoft.com/office/drawing/2014/main" id="{07D4DA92-D38A-E4CF-73D8-EFD6746652B3}"/>
              </a:ext>
            </a:extLst>
          </p:cNvPr>
          <p:cNvSpPr txBox="1"/>
          <p:nvPr/>
        </p:nvSpPr>
        <p:spPr>
          <a:xfrm>
            <a:off x="2638925" y="5657671"/>
            <a:ext cx="9553075" cy="1200329"/>
          </a:xfrm>
          <a:prstGeom prst="rect">
            <a:avLst/>
          </a:prstGeom>
          <a:noFill/>
        </p:spPr>
        <p:txBody>
          <a:bodyPr wrap="square">
            <a:spAutoFit/>
          </a:bodyPr>
          <a:lstStyle/>
          <a:p>
            <a:r>
              <a:rPr lang="en-AU" sz="1800" dirty="0">
                <a:effectLst/>
                <a:latin typeface="Times New Roman" panose="02020603050405020304" pitchFamily="18" charset="0"/>
                <a:ea typeface="Times New Roman" panose="02020603050405020304" pitchFamily="18" charset="0"/>
              </a:rPr>
              <a:t>Mathews, B., Do, H., Lawrence, D., </a:t>
            </a:r>
            <a:r>
              <a:rPr lang="en-AU" sz="1800" dirty="0" err="1">
                <a:effectLst/>
                <a:latin typeface="Times New Roman" panose="02020603050405020304" pitchFamily="18" charset="0"/>
                <a:ea typeface="Times New Roman" panose="02020603050405020304" pitchFamily="18" charset="0"/>
              </a:rPr>
              <a:t>Madzoska</a:t>
            </a:r>
            <a:r>
              <a:rPr lang="en-AU" sz="1800" dirty="0">
                <a:effectLst/>
                <a:latin typeface="Times New Roman" panose="02020603050405020304" pitchFamily="18" charset="0"/>
                <a:ea typeface="Times New Roman" panose="02020603050405020304" pitchFamily="18" charset="0"/>
              </a:rPr>
              <a:t>, M., Higgins, D., Scott, J., Cubitt, T., &amp; Napier, S. (2025). Association between childhood maltreatment and adult intimate partner violence victimisation: Findings from a national survey in Australia. </a:t>
            </a:r>
            <a:r>
              <a:rPr lang="en-AU" sz="1800" i="1" dirty="0">
                <a:effectLst/>
                <a:latin typeface="Times New Roman" panose="02020603050405020304" pitchFamily="18" charset="0"/>
                <a:ea typeface="Times New Roman" panose="02020603050405020304" pitchFamily="18" charset="0"/>
              </a:rPr>
              <a:t>Journal of Interpersonal Violence, 1-39</a:t>
            </a:r>
            <a:r>
              <a:rPr lang="en-AU" sz="1800" dirty="0">
                <a:effectLst/>
                <a:latin typeface="Times New Roman" panose="02020603050405020304" pitchFamily="18" charset="0"/>
                <a:ea typeface="Times New Roman" panose="02020603050405020304" pitchFamily="18" charset="0"/>
              </a:rPr>
              <a:t>. </a:t>
            </a:r>
            <a:r>
              <a:rPr lang="en-AU" sz="1800" u="sng" dirty="0">
                <a:solidFill>
                  <a:srgbClr val="0000FF"/>
                </a:solidFill>
                <a:effectLst/>
                <a:latin typeface="Times New Roman" panose="02020603050405020304" pitchFamily="18" charset="0"/>
                <a:ea typeface="Times New Roman" panose="02020603050405020304" pitchFamily="18" charset="0"/>
                <a:hlinkClick r:id="rId2"/>
              </a:rPr>
              <a:t>https://doi.org/10.1177/08862605251398466</a:t>
            </a:r>
            <a:r>
              <a:rPr lang="en-AU" dirty="0">
                <a:effectLst/>
              </a:rPr>
              <a:t> </a:t>
            </a:r>
            <a:endParaRPr lang="en-US" dirty="0"/>
          </a:p>
        </p:txBody>
      </p:sp>
      <p:sp>
        <p:nvSpPr>
          <p:cNvPr id="7" name="TextBox 6">
            <a:extLst>
              <a:ext uri="{FF2B5EF4-FFF2-40B4-BE49-F238E27FC236}">
                <a16:creationId xmlns:a16="http://schemas.microsoft.com/office/drawing/2014/main" id="{FF515580-BA6A-41ED-8B57-6C55A5686C91}"/>
              </a:ext>
            </a:extLst>
          </p:cNvPr>
          <p:cNvSpPr txBox="1"/>
          <p:nvPr/>
        </p:nvSpPr>
        <p:spPr>
          <a:xfrm>
            <a:off x="2630905" y="5550568"/>
            <a:ext cx="0" cy="0"/>
          </a:xfrm>
          <a:prstGeom prst="rect">
            <a:avLst/>
          </a:prstGeom>
          <a:noFill/>
        </p:spPr>
        <p:txBody>
          <a:bodyPr wrap="none" lIns="0" tIns="0" rIns="0" bIns="0" rtlCol="0">
            <a:noAutofit/>
          </a:bodyPr>
          <a:lstStyle/>
          <a:p>
            <a:pPr algn="l"/>
            <a:endParaRPr lang="en-US" sz="1600" dirty="0"/>
          </a:p>
        </p:txBody>
      </p:sp>
      <p:sp>
        <p:nvSpPr>
          <p:cNvPr id="8" name="TextBox 7">
            <a:extLst>
              <a:ext uri="{FF2B5EF4-FFF2-40B4-BE49-F238E27FC236}">
                <a16:creationId xmlns:a16="http://schemas.microsoft.com/office/drawing/2014/main" id="{B210BC3E-4800-2920-DD16-746E9AE97A63}"/>
              </a:ext>
            </a:extLst>
          </p:cNvPr>
          <p:cNvSpPr txBox="1"/>
          <p:nvPr/>
        </p:nvSpPr>
        <p:spPr>
          <a:xfrm>
            <a:off x="1941094" y="5037220"/>
            <a:ext cx="3256547" cy="1754325"/>
          </a:xfrm>
          <a:prstGeom prst="rect">
            <a:avLst/>
          </a:prstGeom>
          <a:noFill/>
        </p:spPr>
        <p:txBody>
          <a:bodyPr wrap="none" lIns="0" tIns="0" rIns="0" bIns="0" rtlCol="0">
            <a:noAutofit/>
          </a:bodyPr>
          <a:lstStyle/>
          <a:p>
            <a:pPr algn="l"/>
            <a:endParaRPr lang="en-US" sz="1600" dirty="0"/>
          </a:p>
        </p:txBody>
      </p:sp>
      <p:sp>
        <p:nvSpPr>
          <p:cNvPr id="11" name="TextBox 10">
            <a:extLst>
              <a:ext uri="{FF2B5EF4-FFF2-40B4-BE49-F238E27FC236}">
                <a16:creationId xmlns:a16="http://schemas.microsoft.com/office/drawing/2014/main" id="{97F8ED9F-9C77-A393-4196-C2B7318E75A5}"/>
              </a:ext>
            </a:extLst>
          </p:cNvPr>
          <p:cNvSpPr txBox="1"/>
          <p:nvPr/>
        </p:nvSpPr>
        <p:spPr>
          <a:xfrm>
            <a:off x="7154779" y="6128084"/>
            <a:ext cx="0" cy="0"/>
          </a:xfrm>
          <a:prstGeom prst="rect">
            <a:avLst/>
          </a:prstGeom>
          <a:noFill/>
        </p:spPr>
        <p:txBody>
          <a:bodyPr wrap="none" lIns="0" tIns="0" rIns="0" bIns="0" rtlCol="0">
            <a:noAutofit/>
          </a:bodyPr>
          <a:lstStyle/>
          <a:p>
            <a:pPr algn="l"/>
            <a:endParaRPr lang="en-US" sz="1600" dirty="0"/>
          </a:p>
        </p:txBody>
      </p:sp>
      <p:sp>
        <p:nvSpPr>
          <p:cNvPr id="14" name="TextBox 13">
            <a:extLst>
              <a:ext uri="{FF2B5EF4-FFF2-40B4-BE49-F238E27FC236}">
                <a16:creationId xmlns:a16="http://schemas.microsoft.com/office/drawing/2014/main" id="{7B262B4A-366A-7CE4-F203-CA6E85847D54}"/>
              </a:ext>
            </a:extLst>
          </p:cNvPr>
          <p:cNvSpPr txBox="1"/>
          <p:nvPr/>
        </p:nvSpPr>
        <p:spPr>
          <a:xfrm>
            <a:off x="4058653" y="2791326"/>
            <a:ext cx="0" cy="0"/>
          </a:xfrm>
          <a:prstGeom prst="rect">
            <a:avLst/>
          </a:prstGeom>
          <a:noFill/>
        </p:spPr>
        <p:txBody>
          <a:bodyPr wrap="none" lIns="0" tIns="0" rIns="0" bIns="0" rtlCol="0">
            <a:noAutofit/>
          </a:bodyPr>
          <a:lstStyle/>
          <a:p>
            <a:pPr algn="l"/>
            <a:endParaRPr lang="en-US" sz="1600" dirty="0"/>
          </a:p>
        </p:txBody>
      </p:sp>
      <p:sp>
        <p:nvSpPr>
          <p:cNvPr id="16" name="TextBox 15">
            <a:extLst>
              <a:ext uri="{FF2B5EF4-FFF2-40B4-BE49-F238E27FC236}">
                <a16:creationId xmlns:a16="http://schemas.microsoft.com/office/drawing/2014/main" id="{41391E59-594A-DA3C-44CA-FEF2712934B6}"/>
              </a:ext>
            </a:extLst>
          </p:cNvPr>
          <p:cNvSpPr txBox="1"/>
          <p:nvPr/>
        </p:nvSpPr>
        <p:spPr>
          <a:xfrm>
            <a:off x="521366" y="1582340"/>
            <a:ext cx="10130592" cy="4154984"/>
          </a:xfrm>
          <a:prstGeom prst="rect">
            <a:avLst/>
          </a:prstGeom>
          <a:noFill/>
        </p:spPr>
        <p:txBody>
          <a:bodyPr wrap="square">
            <a:spAutoFit/>
          </a:bodyPr>
          <a:lstStyle/>
          <a:p>
            <a:r>
              <a:rPr lang="en-AU" sz="2400" dirty="0"/>
              <a:t>Child maltreatment associated with more than </a:t>
            </a:r>
            <a:r>
              <a:rPr lang="en-AU" sz="2400" b="1" dirty="0"/>
              <a:t>double the odds of IPV</a:t>
            </a:r>
            <a:r>
              <a:rPr lang="en-AU" sz="2400" dirty="0"/>
              <a:t>:</a:t>
            </a:r>
          </a:p>
          <a:p>
            <a:pPr marL="285750" indent="-285750">
              <a:buFont typeface="Arial" panose="020B0604020202020204" pitchFamily="34" charset="0"/>
              <a:buChar char="•"/>
            </a:pPr>
            <a:r>
              <a:rPr lang="en-AU" sz="2400" b="1" dirty="0"/>
              <a:t>56.8% </a:t>
            </a:r>
            <a:r>
              <a:rPr lang="en-AU" sz="2400" dirty="0"/>
              <a:t>of participants who experienced any type of child maltreatment experienced a type of IPV, compared to </a:t>
            </a:r>
            <a:r>
              <a:rPr lang="en-AU" sz="2400" b="1" dirty="0"/>
              <a:t>24.4%</a:t>
            </a:r>
            <a:r>
              <a:rPr lang="en-AU" sz="2400" dirty="0"/>
              <a:t> who did not experience child maltreatment</a:t>
            </a:r>
          </a:p>
          <a:p>
            <a:r>
              <a:rPr lang="en-AU" sz="2400" dirty="0"/>
              <a:t>The strongest odds for experiencing IPV was for those who experienced:</a:t>
            </a:r>
          </a:p>
          <a:p>
            <a:pPr marL="285750" indent="-285750">
              <a:buFont typeface="Arial" panose="020B0604020202020204" pitchFamily="34" charset="0"/>
              <a:buChar char="•"/>
            </a:pPr>
            <a:r>
              <a:rPr lang="en-AU" sz="2400" dirty="0"/>
              <a:t>Childhood Sexual Abuse (</a:t>
            </a:r>
            <a:r>
              <a:rPr lang="en-AU" sz="2400" b="1" dirty="0"/>
              <a:t>1.9 times the odds</a:t>
            </a:r>
            <a:r>
              <a:rPr lang="en-AU" sz="2400" dirty="0"/>
              <a:t>)</a:t>
            </a:r>
          </a:p>
          <a:p>
            <a:pPr marL="285750" indent="-285750">
              <a:buFont typeface="Arial" panose="020B0604020202020204" pitchFamily="34" charset="0"/>
              <a:buChar char="•"/>
            </a:pPr>
            <a:r>
              <a:rPr lang="en-AU" sz="2400" dirty="0"/>
              <a:t>Childhood Emotional Abuse (</a:t>
            </a:r>
            <a:r>
              <a:rPr lang="en-AU" sz="2400" b="1" dirty="0"/>
              <a:t>1.7 times the odds</a:t>
            </a:r>
            <a:r>
              <a:rPr lang="en-AU" sz="2400" dirty="0"/>
              <a:t>)</a:t>
            </a:r>
          </a:p>
          <a:p>
            <a:endParaRPr lang="en-AU" sz="2400" dirty="0"/>
          </a:p>
          <a:p>
            <a:r>
              <a:rPr lang="en-AU" sz="2400" dirty="0"/>
              <a:t>Multi-type child maltreatment, especially involving all three forms that involve direct acts of commission (sexual, emotional, and physical abuse), increased the likelihood of experiencing multi-type IPV.</a:t>
            </a:r>
            <a:endParaRPr lang="en-US" sz="2400" dirty="0"/>
          </a:p>
        </p:txBody>
      </p:sp>
      <p:sp>
        <p:nvSpPr>
          <p:cNvPr id="19" name="TextBox 18">
            <a:extLst>
              <a:ext uri="{FF2B5EF4-FFF2-40B4-BE49-F238E27FC236}">
                <a16:creationId xmlns:a16="http://schemas.microsoft.com/office/drawing/2014/main" id="{4D021B98-8155-4A9C-FD6D-BE362EB92E14}"/>
              </a:ext>
            </a:extLst>
          </p:cNvPr>
          <p:cNvSpPr txBox="1"/>
          <p:nvPr/>
        </p:nvSpPr>
        <p:spPr>
          <a:xfrm>
            <a:off x="498377" y="382848"/>
            <a:ext cx="11434540" cy="1077218"/>
          </a:xfrm>
          <a:prstGeom prst="rect">
            <a:avLst/>
          </a:prstGeom>
          <a:noFill/>
        </p:spPr>
        <p:txBody>
          <a:bodyPr wrap="none" rtlCol="0">
            <a:spAutoFit/>
          </a:bodyPr>
          <a:lstStyle/>
          <a:p>
            <a:r>
              <a:rPr lang="en-US" sz="3200" dirty="0"/>
              <a:t>Is child maltreatment associated with higher</a:t>
            </a:r>
          </a:p>
          <a:p>
            <a:r>
              <a:rPr lang="en-US" sz="3200" dirty="0"/>
              <a:t>risk of experiencing interpersonal violence (IPV) in adulthood?</a:t>
            </a:r>
          </a:p>
        </p:txBody>
      </p:sp>
    </p:spTree>
    <p:extLst>
      <p:ext uri="{BB962C8B-B14F-4D97-AF65-F5344CB8AC3E}">
        <p14:creationId xmlns:p14="http://schemas.microsoft.com/office/powerpoint/2010/main" val="676467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57C2B-007A-D8DD-0ECC-56806B4C9EE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C61367E-8B50-827B-D544-EC1BA5B59850}"/>
              </a:ext>
            </a:extLst>
          </p:cNvPr>
          <p:cNvSpPr txBox="1"/>
          <p:nvPr/>
        </p:nvSpPr>
        <p:spPr>
          <a:xfrm>
            <a:off x="3545305" y="994611"/>
            <a:ext cx="0" cy="0"/>
          </a:xfrm>
          <a:prstGeom prst="rect">
            <a:avLst/>
          </a:prstGeom>
          <a:noFill/>
        </p:spPr>
        <p:txBody>
          <a:bodyPr wrap="none" lIns="0" tIns="0" rIns="0" bIns="0" rtlCol="0">
            <a:noAutofit/>
          </a:bodyPr>
          <a:lstStyle/>
          <a:p>
            <a:pPr algn="l"/>
            <a:endParaRPr lang="en-US" sz="1600" dirty="0"/>
          </a:p>
        </p:txBody>
      </p:sp>
      <p:sp>
        <p:nvSpPr>
          <p:cNvPr id="7" name="TextBox 6">
            <a:extLst>
              <a:ext uri="{FF2B5EF4-FFF2-40B4-BE49-F238E27FC236}">
                <a16:creationId xmlns:a16="http://schemas.microsoft.com/office/drawing/2014/main" id="{C5161729-EE99-668C-0575-8BD53633B3F1}"/>
              </a:ext>
            </a:extLst>
          </p:cNvPr>
          <p:cNvSpPr txBox="1"/>
          <p:nvPr/>
        </p:nvSpPr>
        <p:spPr>
          <a:xfrm>
            <a:off x="2630905" y="5550568"/>
            <a:ext cx="0" cy="0"/>
          </a:xfrm>
          <a:prstGeom prst="rect">
            <a:avLst/>
          </a:prstGeom>
          <a:noFill/>
        </p:spPr>
        <p:txBody>
          <a:bodyPr wrap="none" lIns="0" tIns="0" rIns="0" bIns="0" rtlCol="0">
            <a:noAutofit/>
          </a:bodyPr>
          <a:lstStyle/>
          <a:p>
            <a:pPr algn="l"/>
            <a:endParaRPr lang="en-US" sz="1600" dirty="0"/>
          </a:p>
        </p:txBody>
      </p:sp>
      <p:sp>
        <p:nvSpPr>
          <p:cNvPr id="8" name="TextBox 7">
            <a:extLst>
              <a:ext uri="{FF2B5EF4-FFF2-40B4-BE49-F238E27FC236}">
                <a16:creationId xmlns:a16="http://schemas.microsoft.com/office/drawing/2014/main" id="{49726EB6-0452-1FE2-5C9D-F24C578BDCD3}"/>
              </a:ext>
            </a:extLst>
          </p:cNvPr>
          <p:cNvSpPr txBox="1"/>
          <p:nvPr/>
        </p:nvSpPr>
        <p:spPr>
          <a:xfrm>
            <a:off x="1941094" y="5037220"/>
            <a:ext cx="3256547" cy="1754325"/>
          </a:xfrm>
          <a:prstGeom prst="rect">
            <a:avLst/>
          </a:prstGeom>
          <a:noFill/>
        </p:spPr>
        <p:txBody>
          <a:bodyPr wrap="none" lIns="0" tIns="0" rIns="0" bIns="0" rtlCol="0">
            <a:noAutofit/>
          </a:bodyPr>
          <a:lstStyle/>
          <a:p>
            <a:pPr algn="l"/>
            <a:endParaRPr lang="en-US" sz="1600" dirty="0"/>
          </a:p>
        </p:txBody>
      </p:sp>
      <p:sp>
        <p:nvSpPr>
          <p:cNvPr id="11" name="TextBox 10">
            <a:extLst>
              <a:ext uri="{FF2B5EF4-FFF2-40B4-BE49-F238E27FC236}">
                <a16:creationId xmlns:a16="http://schemas.microsoft.com/office/drawing/2014/main" id="{BEAE9293-49BE-2712-C460-B4CDD7FDA684}"/>
              </a:ext>
            </a:extLst>
          </p:cNvPr>
          <p:cNvSpPr txBox="1"/>
          <p:nvPr/>
        </p:nvSpPr>
        <p:spPr>
          <a:xfrm>
            <a:off x="7154779" y="6128084"/>
            <a:ext cx="0" cy="0"/>
          </a:xfrm>
          <a:prstGeom prst="rect">
            <a:avLst/>
          </a:prstGeom>
          <a:noFill/>
        </p:spPr>
        <p:txBody>
          <a:bodyPr wrap="none" lIns="0" tIns="0" rIns="0" bIns="0" rtlCol="0">
            <a:noAutofit/>
          </a:bodyPr>
          <a:lstStyle/>
          <a:p>
            <a:pPr algn="l"/>
            <a:endParaRPr lang="en-US" sz="1600" dirty="0"/>
          </a:p>
        </p:txBody>
      </p:sp>
      <p:sp>
        <p:nvSpPr>
          <p:cNvPr id="14" name="TextBox 13">
            <a:extLst>
              <a:ext uri="{FF2B5EF4-FFF2-40B4-BE49-F238E27FC236}">
                <a16:creationId xmlns:a16="http://schemas.microsoft.com/office/drawing/2014/main" id="{CCC7DA15-CAE6-0D1F-EA72-9E5FC8ACC305}"/>
              </a:ext>
            </a:extLst>
          </p:cNvPr>
          <p:cNvSpPr txBox="1"/>
          <p:nvPr/>
        </p:nvSpPr>
        <p:spPr>
          <a:xfrm>
            <a:off x="4058653" y="2791326"/>
            <a:ext cx="0" cy="0"/>
          </a:xfrm>
          <a:prstGeom prst="rect">
            <a:avLst/>
          </a:prstGeom>
          <a:noFill/>
        </p:spPr>
        <p:txBody>
          <a:bodyPr wrap="none" lIns="0" tIns="0" rIns="0" bIns="0" rtlCol="0">
            <a:noAutofit/>
          </a:bodyPr>
          <a:lstStyle/>
          <a:p>
            <a:pPr algn="l"/>
            <a:endParaRPr lang="en-US" sz="1600" dirty="0"/>
          </a:p>
        </p:txBody>
      </p:sp>
      <p:sp>
        <p:nvSpPr>
          <p:cNvPr id="16" name="TextBox 15">
            <a:extLst>
              <a:ext uri="{FF2B5EF4-FFF2-40B4-BE49-F238E27FC236}">
                <a16:creationId xmlns:a16="http://schemas.microsoft.com/office/drawing/2014/main" id="{17E808F0-2A80-F1A3-2779-09AE3B0FBA01}"/>
              </a:ext>
            </a:extLst>
          </p:cNvPr>
          <p:cNvSpPr txBox="1"/>
          <p:nvPr/>
        </p:nvSpPr>
        <p:spPr>
          <a:xfrm>
            <a:off x="498377" y="1166842"/>
            <a:ext cx="11195246" cy="4062651"/>
          </a:xfrm>
          <a:prstGeom prst="rect">
            <a:avLst/>
          </a:prstGeom>
          <a:noFill/>
        </p:spPr>
        <p:txBody>
          <a:bodyPr wrap="square">
            <a:spAutoFit/>
          </a:bodyPr>
          <a:lstStyle/>
          <a:p>
            <a:endParaRPr lang="en-AU" dirty="0"/>
          </a:p>
          <a:p>
            <a:r>
              <a:rPr lang="en-AU" sz="2400" dirty="0"/>
              <a:t>Of the 39.6% of participants reporting childhood EDV:</a:t>
            </a:r>
          </a:p>
          <a:p>
            <a:pPr marL="285750" indent="-285750">
              <a:buFont typeface="Arial" panose="020B0604020202020204" pitchFamily="34" charset="0"/>
              <a:buChar char="•"/>
            </a:pPr>
            <a:r>
              <a:rPr lang="en-AU" sz="2400" dirty="0"/>
              <a:t>one in five experienced all four forms of childhood EDV</a:t>
            </a:r>
          </a:p>
          <a:p>
            <a:pPr marL="285750" indent="-285750">
              <a:buFont typeface="Arial" panose="020B0604020202020204" pitchFamily="34" charset="0"/>
              <a:buChar char="•"/>
            </a:pPr>
            <a:r>
              <a:rPr lang="en-AU" sz="2400" b="1" dirty="0"/>
              <a:t>Intimidation or control </a:t>
            </a:r>
            <a:r>
              <a:rPr lang="en-AU" sz="2400" dirty="0"/>
              <a:t>occurred over greater number of years, was more frequent and was more prevalent in mid-late adolescence cf. other forms of EDV</a:t>
            </a:r>
          </a:p>
          <a:p>
            <a:pPr marL="285750" indent="-285750">
              <a:buFont typeface="Arial" panose="020B0604020202020204" pitchFamily="34" charset="0"/>
              <a:buChar char="•"/>
            </a:pPr>
            <a:r>
              <a:rPr lang="en-AU" sz="2400" b="1" dirty="0"/>
              <a:t>Intimidation or control</a:t>
            </a:r>
            <a:r>
              <a:rPr lang="en-AU" sz="2400" dirty="0"/>
              <a:t> was associated with the strongest odds for childhood emotional abuse (x 6 for men; x 3.3 for women).</a:t>
            </a:r>
          </a:p>
          <a:p>
            <a:pPr marL="285750" indent="-285750">
              <a:buFont typeface="Arial" panose="020B0604020202020204" pitchFamily="34" charset="0"/>
              <a:buChar char="•"/>
            </a:pPr>
            <a:r>
              <a:rPr lang="en-AU" sz="2400" dirty="0"/>
              <a:t>All four other types of child maltreatment (sexual, physical, or emotional abuse, and neglect) and all other ACEs (except parental death) were substantially more common among those with EDV compared to those without.</a:t>
            </a:r>
          </a:p>
        </p:txBody>
      </p:sp>
      <p:sp>
        <p:nvSpPr>
          <p:cNvPr id="19" name="TextBox 18">
            <a:extLst>
              <a:ext uri="{FF2B5EF4-FFF2-40B4-BE49-F238E27FC236}">
                <a16:creationId xmlns:a16="http://schemas.microsoft.com/office/drawing/2014/main" id="{1F3E819A-2B2E-2E1B-E7B1-59F0F5216568}"/>
              </a:ext>
            </a:extLst>
          </p:cNvPr>
          <p:cNvSpPr txBox="1"/>
          <p:nvPr/>
        </p:nvSpPr>
        <p:spPr>
          <a:xfrm>
            <a:off x="498377" y="382848"/>
            <a:ext cx="11617283" cy="1077218"/>
          </a:xfrm>
          <a:prstGeom prst="rect">
            <a:avLst/>
          </a:prstGeom>
          <a:noFill/>
        </p:spPr>
        <p:txBody>
          <a:bodyPr wrap="none" rtlCol="0">
            <a:spAutoFit/>
          </a:bodyPr>
          <a:lstStyle/>
          <a:p>
            <a:r>
              <a:rPr lang="en-US" sz="3200" dirty="0"/>
              <a:t>What other adversities coincide with childhood experiences of </a:t>
            </a:r>
          </a:p>
          <a:p>
            <a:r>
              <a:rPr lang="en-US" sz="3200" dirty="0"/>
              <a:t>domestic violence (EDV)?</a:t>
            </a:r>
          </a:p>
        </p:txBody>
      </p:sp>
      <p:sp>
        <p:nvSpPr>
          <p:cNvPr id="4" name="TextBox 3">
            <a:extLst>
              <a:ext uri="{FF2B5EF4-FFF2-40B4-BE49-F238E27FC236}">
                <a16:creationId xmlns:a16="http://schemas.microsoft.com/office/drawing/2014/main" id="{552C77B4-5AAB-7C76-CACE-E8D72280BC37}"/>
              </a:ext>
            </a:extLst>
          </p:cNvPr>
          <p:cNvSpPr txBox="1"/>
          <p:nvPr/>
        </p:nvSpPr>
        <p:spPr>
          <a:xfrm>
            <a:off x="3705726" y="5598825"/>
            <a:ext cx="8187888" cy="1200329"/>
          </a:xfrm>
          <a:prstGeom prst="rect">
            <a:avLst/>
          </a:prstGeom>
          <a:noFill/>
        </p:spPr>
        <p:txBody>
          <a:bodyPr wrap="square">
            <a:spAutoFit/>
          </a:bodyPr>
          <a:lstStyle/>
          <a:p>
            <a:r>
              <a:rPr lang="en-AU" sz="1800" dirty="0">
                <a:effectLst/>
                <a:latin typeface="Times New Roman" panose="02020603050405020304" pitchFamily="18" charset="0"/>
                <a:ea typeface="Times New Roman" panose="02020603050405020304" pitchFamily="18" charset="0"/>
              </a:rPr>
              <a:t>Blake, J., Thomas, H. J., Mathews, B., Lawrence, D. M., Haslam, D. M., Higgins, D. J., </a:t>
            </a:r>
            <a:r>
              <a:rPr lang="en-AU" sz="1800" dirty="0" err="1">
                <a:effectLst/>
                <a:latin typeface="Times New Roman" panose="02020603050405020304" pitchFamily="18" charset="0"/>
                <a:ea typeface="Times New Roman" panose="02020603050405020304" pitchFamily="18" charset="0"/>
              </a:rPr>
              <a:t>Malacova</a:t>
            </a:r>
            <a:r>
              <a:rPr lang="en-AU" sz="1800" dirty="0">
                <a:effectLst/>
                <a:latin typeface="Times New Roman" panose="02020603050405020304" pitchFamily="18" charset="0"/>
                <a:ea typeface="Times New Roman" panose="02020603050405020304" pitchFamily="18" charset="0"/>
              </a:rPr>
              <a:t>, E., Erskine, H., &amp; Scott, J. G. (2025). Experiences of domestic violence and other adversities in Australian children. </a:t>
            </a:r>
            <a:r>
              <a:rPr lang="en-AU" sz="1800" i="1" dirty="0">
                <a:effectLst/>
                <a:latin typeface="Times New Roman" panose="02020603050405020304" pitchFamily="18" charset="0"/>
                <a:ea typeface="Times New Roman" panose="02020603050405020304" pitchFamily="18" charset="0"/>
              </a:rPr>
              <a:t>Journal of Family Violence</a:t>
            </a:r>
            <a:r>
              <a:rPr lang="en-AU" sz="1800" dirty="0">
                <a:effectLst/>
                <a:latin typeface="Times New Roman" panose="02020603050405020304" pitchFamily="18" charset="0"/>
                <a:ea typeface="Times New Roman" panose="02020603050405020304" pitchFamily="18" charset="0"/>
              </a:rPr>
              <a:t>. </a:t>
            </a:r>
            <a:r>
              <a:rPr lang="en-AU" sz="1800" u="sng" dirty="0">
                <a:solidFill>
                  <a:srgbClr val="0000FF"/>
                </a:solidFill>
                <a:effectLst/>
                <a:latin typeface="Times New Roman" panose="02020603050405020304" pitchFamily="18" charset="0"/>
                <a:ea typeface="Times New Roman" panose="02020603050405020304" pitchFamily="18" charset="0"/>
                <a:hlinkClick r:id="rId2"/>
              </a:rPr>
              <a:t>https://doi.org/10.1007/s10896-025-00999-7</a:t>
            </a:r>
            <a:r>
              <a:rPr lang="en-AU" dirty="0">
                <a:effectLst/>
              </a:rPr>
              <a:t> </a:t>
            </a:r>
            <a:endParaRPr lang="en-US" dirty="0"/>
          </a:p>
        </p:txBody>
      </p:sp>
    </p:spTree>
    <p:extLst>
      <p:ext uri="{BB962C8B-B14F-4D97-AF65-F5344CB8AC3E}">
        <p14:creationId xmlns:p14="http://schemas.microsoft.com/office/powerpoint/2010/main" val="4000608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D587F-3FE1-3121-5C30-0672FB27EE59}"/>
            </a:ext>
          </a:extLst>
        </p:cNvPr>
        <p:cNvGrpSpPr/>
        <p:nvPr/>
      </p:nvGrpSpPr>
      <p:grpSpPr>
        <a:xfrm>
          <a:off x="0" y="0"/>
          <a:ext cx="0" cy="0"/>
          <a:chOff x="0" y="0"/>
          <a:chExt cx="0" cy="0"/>
        </a:xfrm>
      </p:grpSpPr>
      <p:pic>
        <p:nvPicPr>
          <p:cNvPr id="5" name="Picture 4" descr="A purple letter u with text&#10;&#10;Description automatically generated">
            <a:extLst>
              <a:ext uri="{FF2B5EF4-FFF2-40B4-BE49-F238E27FC236}">
                <a16:creationId xmlns:a16="http://schemas.microsoft.com/office/drawing/2014/main" id="{62CF1847-D509-D562-C8F2-F1D946BE8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096" y="121095"/>
            <a:ext cx="2337031" cy="448559"/>
          </a:xfrm>
          <a:prstGeom prst="rect">
            <a:avLst/>
          </a:prstGeom>
        </p:spPr>
      </p:pic>
      <p:sp>
        <p:nvSpPr>
          <p:cNvPr id="7" name="TextBox 6">
            <a:extLst>
              <a:ext uri="{FF2B5EF4-FFF2-40B4-BE49-F238E27FC236}">
                <a16:creationId xmlns:a16="http://schemas.microsoft.com/office/drawing/2014/main" id="{88CE913C-4056-D82E-ACAC-34857E13A131}"/>
              </a:ext>
            </a:extLst>
          </p:cNvPr>
          <p:cNvSpPr txBox="1"/>
          <p:nvPr/>
        </p:nvSpPr>
        <p:spPr>
          <a:xfrm>
            <a:off x="477719" y="1156696"/>
            <a:ext cx="6631766" cy="4278094"/>
          </a:xfrm>
          <a:prstGeom prst="rect">
            <a:avLst/>
          </a:prstGeom>
          <a:noFill/>
        </p:spPr>
        <p:txBody>
          <a:bodyPr wrap="square" rtlCol="0">
            <a:spAutoFit/>
          </a:bodyPr>
          <a:lstStyle/>
          <a:p>
            <a:r>
              <a:rPr lang="en-AU" sz="3200" b="1" dirty="0">
                <a:solidFill>
                  <a:schemeClr val="accent4">
                    <a:lumMod val="75000"/>
                  </a:schemeClr>
                </a:solidFill>
                <a:latin typeface="Aptos" panose="020B0004020202020204" pitchFamily="34" charset="0"/>
                <a:ea typeface="Aptos" panose="020B0004020202020204" pitchFamily="34" charset="0"/>
                <a:cs typeface="Aptos" panose="020B0004020202020204" pitchFamily="34" charset="0"/>
              </a:rPr>
              <a:t>5.4</a:t>
            </a:r>
            <a:r>
              <a:rPr lang="en-AU" sz="3200" b="1" dirty="0">
                <a:solidFill>
                  <a:schemeClr val="accent4">
                    <a:lumMod val="75000"/>
                  </a:schemeClr>
                </a:solidFill>
                <a:effectLst/>
                <a:latin typeface="Aptos" panose="020B0004020202020204" pitchFamily="34" charset="0"/>
                <a:ea typeface="Aptos" panose="020B0004020202020204" pitchFamily="34" charset="0"/>
                <a:cs typeface="Aptos" panose="020B0004020202020204" pitchFamily="34" charset="0"/>
              </a:rPr>
              <a:t>% </a:t>
            </a:r>
            <a:r>
              <a:rPr lang="en-US" sz="1800" dirty="0">
                <a:effectLst/>
                <a:latin typeface="Aptos" panose="020B0004020202020204" pitchFamily="34" charset="0"/>
                <a:ea typeface="Aptos" panose="020B0004020202020204" pitchFamily="34" charset="0"/>
                <a:cs typeface="Aptos" panose="020B0004020202020204" pitchFamily="34" charset="0"/>
              </a:rPr>
              <a:t>Of the 8503 participants, 395 had experienced a period of OOHC at some point during their childhood</a:t>
            </a:r>
            <a:endParaRPr lang="en-AU" sz="1800" dirty="0">
              <a:effectLst/>
              <a:latin typeface="Aptos" panose="020B0004020202020204" pitchFamily="34" charset="0"/>
              <a:ea typeface="Aptos" panose="020B0004020202020204" pitchFamily="34" charset="0"/>
              <a:cs typeface="Aptos" panose="020B0004020202020204" pitchFamily="34" charset="0"/>
            </a:endParaRPr>
          </a:p>
          <a:p>
            <a:endParaRPr lang="en-AU" sz="1800" dirty="0">
              <a:effectLst/>
              <a:latin typeface="Aptos" panose="020B0004020202020204" pitchFamily="34" charset="0"/>
              <a:ea typeface="Aptos" panose="020B0004020202020204" pitchFamily="34" charset="0"/>
              <a:cs typeface="Aptos" panose="020B0004020202020204" pitchFamily="34" charset="0"/>
            </a:endParaRPr>
          </a:p>
          <a:p>
            <a:r>
              <a:rPr lang="en-US" sz="3200" b="1" dirty="0">
                <a:solidFill>
                  <a:schemeClr val="accent4">
                    <a:lumMod val="75000"/>
                  </a:schemeClr>
                </a:solidFill>
                <a:latin typeface="Aptos" panose="020B0004020202020204" pitchFamily="34" charset="0"/>
              </a:rPr>
              <a:t>91.5% </a:t>
            </a:r>
            <a:r>
              <a:rPr lang="en-US" dirty="0"/>
              <a:t>Nine in 10 of those who were in OOHC experienced one or more types of childhood maltreatment cf. 60.6 % (6 in 10) of those who had not been in OOHC</a:t>
            </a:r>
          </a:p>
          <a:p>
            <a:endParaRPr lang="en-US" dirty="0"/>
          </a:p>
          <a:p>
            <a:r>
              <a:rPr lang="en-US" sz="3200" b="1" dirty="0">
                <a:solidFill>
                  <a:schemeClr val="accent4">
                    <a:lumMod val="75000"/>
                  </a:schemeClr>
                </a:solidFill>
                <a:latin typeface="Aptos" panose="020B0004020202020204" pitchFamily="34" charset="0"/>
              </a:rPr>
              <a:t>79% </a:t>
            </a:r>
            <a:r>
              <a:rPr lang="en-US" dirty="0"/>
              <a:t>Experienced 2 or more types of maltreatment (311) cf. 37% in the whole sample size</a:t>
            </a:r>
          </a:p>
          <a:p>
            <a:endParaRPr lang="en-US" dirty="0"/>
          </a:p>
          <a:p>
            <a:r>
              <a:rPr lang="en-US" sz="3200" b="1" dirty="0">
                <a:solidFill>
                  <a:schemeClr val="accent4">
                    <a:lumMod val="75000"/>
                  </a:schemeClr>
                </a:solidFill>
                <a:latin typeface="Aptos" panose="020B0004020202020204" pitchFamily="34" charset="0"/>
              </a:rPr>
              <a:t>70.7% </a:t>
            </a:r>
            <a:r>
              <a:rPr lang="en-US" dirty="0"/>
              <a:t>Experienced exposure to domestic violence c/w 39.6% in the whole sample size</a:t>
            </a:r>
          </a:p>
        </p:txBody>
      </p:sp>
      <p:pic>
        <p:nvPicPr>
          <p:cNvPr id="16" name="Picture 15">
            <a:extLst>
              <a:ext uri="{FF2B5EF4-FFF2-40B4-BE49-F238E27FC236}">
                <a16:creationId xmlns:a16="http://schemas.microsoft.com/office/drawing/2014/main" id="{6631EE3E-F329-DA83-33B9-929698C1FC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26127" y="85269"/>
            <a:ext cx="2037286" cy="567313"/>
          </a:xfrm>
          <a:prstGeom prst="rect">
            <a:avLst/>
          </a:prstGeom>
        </p:spPr>
      </p:pic>
      <p:sp>
        <p:nvSpPr>
          <p:cNvPr id="19" name="TextBox 18">
            <a:extLst>
              <a:ext uri="{FF2B5EF4-FFF2-40B4-BE49-F238E27FC236}">
                <a16:creationId xmlns:a16="http://schemas.microsoft.com/office/drawing/2014/main" id="{15D43553-C4D5-3D6F-6EE0-F5357C620A25}"/>
              </a:ext>
            </a:extLst>
          </p:cNvPr>
          <p:cNvSpPr txBox="1"/>
          <p:nvPr/>
        </p:nvSpPr>
        <p:spPr>
          <a:xfrm>
            <a:off x="7810441" y="6398351"/>
            <a:ext cx="4252972" cy="338554"/>
          </a:xfrm>
          <a:prstGeom prst="rect">
            <a:avLst/>
          </a:prstGeom>
          <a:noFill/>
        </p:spPr>
        <p:txBody>
          <a:bodyPr wrap="square" rtlCol="0">
            <a:spAutoFit/>
          </a:bodyPr>
          <a:lstStyle/>
          <a:p>
            <a:r>
              <a:rPr lang="en-AU" sz="1600" kern="100" dirty="0">
                <a:effectLst/>
                <a:latin typeface="Aptos" panose="020B0004020202020204" pitchFamily="34" charset="0"/>
                <a:ea typeface="Aptos" panose="020B0004020202020204" pitchFamily="34" charset="0"/>
                <a:cs typeface="Times New Roman" panose="02020603050405020304" pitchFamily="18" charset="0"/>
                <a:hlinkClick r:id="rId4"/>
              </a:rPr>
              <a:t>https://doi.org/10.1177/10775595241246534</a:t>
            </a:r>
            <a:r>
              <a:rPr lang="en-AU" sz="1600" kern="100" dirty="0">
                <a:effectLst/>
                <a:latin typeface="Aptos" panose="020B0004020202020204" pitchFamily="34" charset="0"/>
                <a:ea typeface="Aptos" panose="020B0004020202020204" pitchFamily="34" charset="0"/>
                <a:cs typeface="Times New Roman" panose="02020603050405020304" pitchFamily="18" charset="0"/>
              </a:rPr>
              <a:t> </a:t>
            </a:r>
            <a:endParaRPr lang="en-AU" sz="1600" dirty="0"/>
          </a:p>
        </p:txBody>
      </p:sp>
      <p:sp>
        <p:nvSpPr>
          <p:cNvPr id="2" name="TextBox 1">
            <a:extLst>
              <a:ext uri="{FF2B5EF4-FFF2-40B4-BE49-F238E27FC236}">
                <a16:creationId xmlns:a16="http://schemas.microsoft.com/office/drawing/2014/main" id="{7361CDAB-7A64-8272-BE68-615407EA9C27}"/>
              </a:ext>
            </a:extLst>
          </p:cNvPr>
          <p:cNvSpPr txBox="1"/>
          <p:nvPr/>
        </p:nvSpPr>
        <p:spPr>
          <a:xfrm>
            <a:off x="498377" y="382848"/>
            <a:ext cx="3495637" cy="584775"/>
          </a:xfrm>
          <a:prstGeom prst="rect">
            <a:avLst/>
          </a:prstGeom>
          <a:noFill/>
        </p:spPr>
        <p:txBody>
          <a:bodyPr wrap="none" rtlCol="0">
            <a:spAutoFit/>
          </a:bodyPr>
          <a:lstStyle/>
          <a:p>
            <a:r>
              <a:rPr lang="en-AU" sz="3200" b="1" dirty="0">
                <a:solidFill>
                  <a:schemeClr val="accent4">
                    <a:lumMod val="75000"/>
                  </a:schemeClr>
                </a:solidFill>
              </a:rPr>
              <a:t>Out-of-home care</a:t>
            </a:r>
          </a:p>
        </p:txBody>
      </p:sp>
      <p:pic>
        <p:nvPicPr>
          <p:cNvPr id="6" name="Picture 5" descr="A screenshot of a document&#10;&#10;Description automatically generated">
            <a:extLst>
              <a:ext uri="{FF2B5EF4-FFF2-40B4-BE49-F238E27FC236}">
                <a16:creationId xmlns:a16="http://schemas.microsoft.com/office/drawing/2014/main" id="{96CA1A47-1CD9-CB56-1E30-47B82F8902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0942">
            <a:off x="7628559" y="1377884"/>
            <a:ext cx="3877153" cy="3820137"/>
          </a:xfrm>
          <a:prstGeom prst="rect">
            <a:avLst/>
          </a:prstGeom>
          <a:scene3d>
            <a:camera prst="perspectiveHeroicExtremeLeftFacing"/>
            <a:lightRig rig="threePt" dir="t"/>
          </a:scene3d>
        </p:spPr>
      </p:pic>
      <p:sp>
        <p:nvSpPr>
          <p:cNvPr id="8" name="TextBox 7">
            <a:extLst>
              <a:ext uri="{FF2B5EF4-FFF2-40B4-BE49-F238E27FC236}">
                <a16:creationId xmlns:a16="http://schemas.microsoft.com/office/drawing/2014/main" id="{80091025-CBF4-D3EB-4EF1-3F8F4A408579}"/>
              </a:ext>
            </a:extLst>
          </p:cNvPr>
          <p:cNvSpPr txBox="1"/>
          <p:nvPr/>
        </p:nvSpPr>
        <p:spPr>
          <a:xfrm>
            <a:off x="3793602" y="5406086"/>
            <a:ext cx="5994185" cy="1200329"/>
          </a:xfrm>
          <a:prstGeom prst="rect">
            <a:avLst/>
          </a:prstGeom>
          <a:noFill/>
        </p:spPr>
        <p:txBody>
          <a:bodyPr wrap="square" rtlCol="0">
            <a:spAutoFit/>
          </a:bodyPr>
          <a:lstStyle/>
          <a:p>
            <a:r>
              <a:rPr lang="en-US" dirty="0"/>
              <a:t>More likely than the control group to meet diagnostic threshold for: post-traumatic stress disorder, </a:t>
            </a:r>
            <a:r>
              <a:rPr lang="en-US" dirty="0" err="1"/>
              <a:t>generalised</a:t>
            </a:r>
            <a:r>
              <a:rPr lang="en-US" dirty="0"/>
              <a:t> anxiety disorder, and major depressive disorder</a:t>
            </a:r>
          </a:p>
          <a:p>
            <a:endParaRPr lang="en-AU" dirty="0"/>
          </a:p>
        </p:txBody>
      </p:sp>
      <p:pic>
        <p:nvPicPr>
          <p:cNvPr id="10" name="Graphic 9" descr="Worried face outline outline">
            <a:extLst>
              <a:ext uri="{FF2B5EF4-FFF2-40B4-BE49-F238E27FC236}">
                <a16:creationId xmlns:a16="http://schemas.microsoft.com/office/drawing/2014/main" id="{799C96DE-6844-0835-CC4A-FF838A4151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41007" y="5434790"/>
            <a:ext cx="914400" cy="836959"/>
          </a:xfrm>
          <a:prstGeom prst="rect">
            <a:avLst/>
          </a:prstGeom>
        </p:spPr>
      </p:pic>
    </p:spTree>
    <p:extLst>
      <p:ext uri="{BB962C8B-B14F-4D97-AF65-F5344CB8AC3E}">
        <p14:creationId xmlns:p14="http://schemas.microsoft.com/office/powerpoint/2010/main" val="1777378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702AC-2133-4941-7E2A-D497942C6A2C}"/>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78BF1F3F-461B-BB7C-1C66-91C1A884D073}"/>
              </a:ext>
            </a:extLst>
          </p:cNvPr>
          <p:cNvSpPr/>
          <p:nvPr/>
        </p:nvSpPr>
        <p:spPr>
          <a:xfrm>
            <a:off x="4343393" y="685800"/>
            <a:ext cx="6375" cy="5486400"/>
          </a:xfrm>
          <a:prstGeom prst="rect">
            <a:avLst/>
          </a:prstGeom>
          <a:solidFill>
            <a:srgbClr val="C0F0F7"/>
          </a:solidFill>
        </p:spPr>
        <p:txBody>
          <a:bodyPr/>
          <a:lstStyle/>
          <a:p>
            <a:endParaRPr lang="en-AU" sz="1200"/>
          </a:p>
        </p:txBody>
      </p:sp>
      <p:sp>
        <p:nvSpPr>
          <p:cNvPr id="3" name="Freeform 3">
            <a:extLst>
              <a:ext uri="{FF2B5EF4-FFF2-40B4-BE49-F238E27FC236}">
                <a16:creationId xmlns:a16="http://schemas.microsoft.com/office/drawing/2014/main" id="{28F0D83C-8C67-1408-F0A8-8C5459F285DA}"/>
              </a:ext>
            </a:extLst>
          </p:cNvPr>
          <p:cNvSpPr/>
          <p:nvPr/>
        </p:nvSpPr>
        <p:spPr>
          <a:xfrm>
            <a:off x="530880" y="110797"/>
            <a:ext cx="10975321" cy="6544035"/>
          </a:xfrm>
          <a:custGeom>
            <a:avLst/>
            <a:gdLst/>
            <a:ahLst/>
            <a:cxnLst/>
            <a:rect l="l" t="t" r="r" b="b"/>
            <a:pathLst>
              <a:path w="16462981" h="9816053">
                <a:moveTo>
                  <a:pt x="0" y="0"/>
                </a:moveTo>
                <a:lnTo>
                  <a:pt x="16462981" y="0"/>
                </a:lnTo>
                <a:lnTo>
                  <a:pt x="16462981" y="9816053"/>
                </a:lnTo>
                <a:lnTo>
                  <a:pt x="0" y="9816053"/>
                </a:lnTo>
                <a:lnTo>
                  <a:pt x="0" y="0"/>
                </a:lnTo>
                <a:close/>
              </a:path>
            </a:pathLst>
          </a:custGeom>
          <a:blipFill>
            <a:blip r:embed="rId2"/>
            <a:stretch>
              <a:fillRect/>
            </a:stretch>
          </a:blipFill>
        </p:spPr>
        <p:txBody>
          <a:bodyPr/>
          <a:lstStyle/>
          <a:p>
            <a:endParaRPr lang="en-AU" sz="1200" dirty="0"/>
          </a:p>
        </p:txBody>
      </p:sp>
      <p:sp>
        <p:nvSpPr>
          <p:cNvPr id="4" name="Freeform 4">
            <a:extLst>
              <a:ext uri="{FF2B5EF4-FFF2-40B4-BE49-F238E27FC236}">
                <a16:creationId xmlns:a16="http://schemas.microsoft.com/office/drawing/2014/main" id="{768ED093-0937-FF9A-055E-41911965FAA4}"/>
              </a:ext>
            </a:extLst>
          </p:cNvPr>
          <p:cNvSpPr/>
          <p:nvPr/>
        </p:nvSpPr>
        <p:spPr>
          <a:xfrm>
            <a:off x="9135762" y="1713271"/>
            <a:ext cx="2370438" cy="4715490"/>
          </a:xfrm>
          <a:custGeom>
            <a:avLst/>
            <a:gdLst/>
            <a:ahLst/>
            <a:cxnLst/>
            <a:rect l="l" t="t" r="r" b="b"/>
            <a:pathLst>
              <a:path w="3555657" h="7073235">
                <a:moveTo>
                  <a:pt x="0" y="0"/>
                </a:moveTo>
                <a:lnTo>
                  <a:pt x="3555657" y="0"/>
                </a:lnTo>
                <a:lnTo>
                  <a:pt x="3555657" y="7073235"/>
                </a:lnTo>
                <a:lnTo>
                  <a:pt x="0" y="7073235"/>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AU" sz="1200"/>
          </a:p>
        </p:txBody>
      </p:sp>
    </p:spTree>
    <p:extLst>
      <p:ext uri="{BB962C8B-B14F-4D97-AF65-F5344CB8AC3E}">
        <p14:creationId xmlns:p14="http://schemas.microsoft.com/office/powerpoint/2010/main" val="1548825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1314" y="1139248"/>
            <a:ext cx="9989373" cy="4360296"/>
            <a:chOff x="0" y="-104775"/>
            <a:chExt cx="19978747" cy="8720595"/>
          </a:xfrm>
        </p:grpSpPr>
        <p:sp>
          <p:nvSpPr>
            <p:cNvPr id="3" name="TextBox 3"/>
            <p:cNvSpPr txBox="1"/>
            <p:nvPr/>
          </p:nvSpPr>
          <p:spPr>
            <a:xfrm>
              <a:off x="672560" y="-104775"/>
              <a:ext cx="19226491" cy="8720595"/>
            </a:xfrm>
            <a:prstGeom prst="rect">
              <a:avLst/>
            </a:prstGeom>
          </p:spPr>
          <p:txBody>
            <a:bodyPr lIns="0" tIns="0" rIns="0" bIns="0" rtlCol="0" anchor="t">
              <a:spAutoFit/>
            </a:bodyPr>
            <a:lstStyle/>
            <a:p>
              <a:pPr algn="ctr">
                <a:lnSpc>
                  <a:spcPts val="4910"/>
                </a:lnSpc>
                <a:spcBef>
                  <a:spcPct val="0"/>
                </a:spcBef>
              </a:pPr>
              <a:r>
                <a:rPr lang="en-US" sz="3508" b="1">
                  <a:solidFill>
                    <a:srgbClr val="F9DA3B"/>
                  </a:solidFill>
                  <a:latin typeface="Aptos Bold"/>
                  <a:ea typeface="Aptos Bold"/>
                  <a:cs typeface="Aptos Bold"/>
                  <a:sym typeface="Aptos Bold"/>
                </a:rPr>
                <a:t>Nearly 3 in 10 Australian youth (29.1%)  experienced problematic alcohol use </a:t>
              </a:r>
            </a:p>
            <a:p>
              <a:pPr algn="ctr">
                <a:lnSpc>
                  <a:spcPts val="4910"/>
                </a:lnSpc>
                <a:spcBef>
                  <a:spcPct val="0"/>
                </a:spcBef>
              </a:pPr>
              <a:endParaRPr lang="en-US" sz="3508" b="1">
                <a:solidFill>
                  <a:srgbClr val="F9DA3B"/>
                </a:solidFill>
                <a:latin typeface="Aptos Bold"/>
                <a:ea typeface="Aptos Bold"/>
                <a:cs typeface="Aptos Bold"/>
                <a:sym typeface="Aptos Bold"/>
              </a:endParaRPr>
            </a:p>
            <a:p>
              <a:pPr algn="ctr">
                <a:lnSpc>
                  <a:spcPts val="4910"/>
                </a:lnSpc>
                <a:spcBef>
                  <a:spcPct val="0"/>
                </a:spcBef>
              </a:pPr>
              <a:endParaRPr lang="en-US" sz="3508" b="1">
                <a:solidFill>
                  <a:srgbClr val="F9DA3B"/>
                </a:solidFill>
                <a:latin typeface="Aptos Bold"/>
                <a:ea typeface="Aptos Bold"/>
                <a:cs typeface="Aptos Bold"/>
                <a:sym typeface="Aptos Bold"/>
              </a:endParaRPr>
            </a:p>
            <a:p>
              <a:pPr algn="ctr">
                <a:lnSpc>
                  <a:spcPts val="4910"/>
                </a:lnSpc>
                <a:spcBef>
                  <a:spcPct val="0"/>
                </a:spcBef>
              </a:pPr>
              <a:endParaRPr lang="en-US" sz="3508" b="1">
                <a:solidFill>
                  <a:srgbClr val="F9DA3B"/>
                </a:solidFill>
                <a:latin typeface="Aptos Bold"/>
                <a:ea typeface="Aptos Bold"/>
                <a:cs typeface="Aptos Bold"/>
                <a:sym typeface="Aptos Bold"/>
              </a:endParaRPr>
            </a:p>
            <a:p>
              <a:pPr algn="ctr">
                <a:lnSpc>
                  <a:spcPts val="4910"/>
                </a:lnSpc>
                <a:spcBef>
                  <a:spcPct val="0"/>
                </a:spcBef>
              </a:pPr>
              <a:endParaRPr lang="en-US" sz="3508" b="1">
                <a:solidFill>
                  <a:srgbClr val="F9DA3B"/>
                </a:solidFill>
                <a:latin typeface="Aptos Bold"/>
                <a:ea typeface="Aptos Bold"/>
                <a:cs typeface="Aptos Bold"/>
                <a:sym typeface="Aptos Bold"/>
              </a:endParaRPr>
            </a:p>
            <a:p>
              <a:pPr algn="ctr">
                <a:lnSpc>
                  <a:spcPts val="4910"/>
                </a:lnSpc>
                <a:spcBef>
                  <a:spcPct val="0"/>
                </a:spcBef>
              </a:pPr>
              <a:endParaRPr lang="en-US" sz="3508" b="1">
                <a:solidFill>
                  <a:srgbClr val="F9DA3B"/>
                </a:solidFill>
                <a:latin typeface="Aptos Bold"/>
                <a:ea typeface="Aptos Bold"/>
                <a:cs typeface="Aptos Bold"/>
                <a:sym typeface="Aptos Bold"/>
              </a:endParaRPr>
            </a:p>
          </p:txBody>
        </p:sp>
        <p:sp>
          <p:nvSpPr>
            <p:cNvPr id="4" name="TextBox 4"/>
            <p:cNvSpPr txBox="1"/>
            <p:nvPr/>
          </p:nvSpPr>
          <p:spPr>
            <a:xfrm>
              <a:off x="0" y="5461633"/>
              <a:ext cx="19978747" cy="2940165"/>
            </a:xfrm>
            <a:prstGeom prst="rect">
              <a:avLst/>
            </a:prstGeom>
          </p:spPr>
          <p:txBody>
            <a:bodyPr lIns="0" tIns="0" rIns="0" bIns="0" rtlCol="0" anchor="t">
              <a:spAutoFit/>
            </a:bodyPr>
            <a:lstStyle/>
            <a:p>
              <a:pPr algn="ctr">
                <a:lnSpc>
                  <a:spcPts val="3917"/>
                </a:lnSpc>
              </a:pPr>
              <a:r>
                <a:rPr lang="en-US" sz="2797" b="1" dirty="0">
                  <a:latin typeface="Aptos Bold"/>
                  <a:ea typeface="Aptos Bold"/>
                  <a:cs typeface="Aptos Bold"/>
                  <a:sym typeface="Aptos Bold"/>
                </a:rPr>
                <a:t> 6+ drinks for males or 5+ drinks for females in a single session at least weekly in the past year</a:t>
              </a:r>
            </a:p>
            <a:p>
              <a:pPr algn="ctr">
                <a:lnSpc>
                  <a:spcPts val="3917"/>
                </a:lnSpc>
                <a:spcBef>
                  <a:spcPct val="0"/>
                </a:spcBef>
              </a:pPr>
              <a:r>
                <a:rPr lang="en-US" sz="2797" b="1" dirty="0">
                  <a:latin typeface="Aptos Bold"/>
                  <a:ea typeface="Aptos Bold"/>
                  <a:cs typeface="Aptos Bold"/>
                  <a:sym typeface="Aptos Bold"/>
                </a:rPr>
                <a:t>or being diagnosed with an alcohol use disorder</a:t>
              </a:r>
            </a:p>
          </p:txBody>
        </p:sp>
        <p:sp>
          <p:nvSpPr>
            <p:cNvPr id="5" name="TextBox 5"/>
            <p:cNvSpPr txBox="1"/>
            <p:nvPr/>
          </p:nvSpPr>
          <p:spPr>
            <a:xfrm>
              <a:off x="4228296" y="3355380"/>
              <a:ext cx="12631471" cy="1107482"/>
            </a:xfrm>
            <a:prstGeom prst="rect">
              <a:avLst/>
            </a:prstGeom>
          </p:spPr>
          <p:txBody>
            <a:bodyPr lIns="0" tIns="0" rIns="0" bIns="0" rtlCol="0" anchor="t">
              <a:spAutoFit/>
            </a:bodyPr>
            <a:lstStyle/>
            <a:p>
              <a:pPr algn="ctr">
                <a:lnSpc>
                  <a:spcPts val="4604"/>
                </a:lnSpc>
                <a:spcBef>
                  <a:spcPct val="0"/>
                </a:spcBef>
              </a:pPr>
              <a:r>
                <a:rPr lang="en-US" sz="3288" b="1" dirty="0">
                  <a:solidFill>
                    <a:srgbClr val="2F3E79"/>
                  </a:solidFill>
                  <a:latin typeface="Aptos Bold"/>
                  <a:ea typeface="Aptos Bold"/>
                  <a:cs typeface="Aptos Bold"/>
                  <a:sym typeface="Aptos Bold"/>
                </a:rPr>
                <a:t>What is problematic alcohol use?</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F3E79"/>
        </a:solidFill>
        <a:effectLst/>
      </p:bgPr>
    </p:bg>
    <p:spTree>
      <p:nvGrpSpPr>
        <p:cNvPr id="1" name="">
          <a:extLst>
            <a:ext uri="{FF2B5EF4-FFF2-40B4-BE49-F238E27FC236}">
              <a16:creationId xmlns:a16="http://schemas.microsoft.com/office/drawing/2014/main" id="{AFDEF3AC-DDD8-FAC2-5CFD-36E4FC28DDE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1036B3E-3443-42F6-8464-D860E9FF17A7}"/>
              </a:ext>
            </a:extLst>
          </p:cNvPr>
          <p:cNvGrpSpPr/>
          <p:nvPr/>
        </p:nvGrpSpPr>
        <p:grpSpPr>
          <a:xfrm>
            <a:off x="1120038" y="1005129"/>
            <a:ext cx="9951925" cy="4914938"/>
            <a:chOff x="0" y="-47625"/>
            <a:chExt cx="19903849" cy="9829875"/>
          </a:xfrm>
        </p:grpSpPr>
        <p:sp>
          <p:nvSpPr>
            <p:cNvPr id="3" name="Freeform 3">
              <a:extLst>
                <a:ext uri="{FF2B5EF4-FFF2-40B4-BE49-F238E27FC236}">
                  <a16:creationId xmlns:a16="http://schemas.microsoft.com/office/drawing/2014/main" id="{52AE2BD8-1CFE-92A4-1A59-57878710EBA7}"/>
                </a:ext>
              </a:extLst>
            </p:cNvPr>
            <p:cNvSpPr/>
            <p:nvPr/>
          </p:nvSpPr>
          <p:spPr>
            <a:xfrm>
              <a:off x="5337706" y="2395591"/>
              <a:ext cx="5054795" cy="2099738"/>
            </a:xfrm>
            <a:custGeom>
              <a:avLst/>
              <a:gdLst/>
              <a:ahLst/>
              <a:cxnLst/>
              <a:rect l="l" t="t" r="r" b="b"/>
              <a:pathLst>
                <a:path w="5054795" h="2099738">
                  <a:moveTo>
                    <a:pt x="0" y="0"/>
                  </a:moveTo>
                  <a:lnTo>
                    <a:pt x="5054795" y="0"/>
                  </a:lnTo>
                  <a:lnTo>
                    <a:pt x="5054795" y="2099738"/>
                  </a:lnTo>
                  <a:lnTo>
                    <a:pt x="0" y="2099738"/>
                  </a:lnTo>
                  <a:lnTo>
                    <a:pt x="0" y="0"/>
                  </a:lnTo>
                  <a:close/>
                </a:path>
              </a:pathLst>
            </a:custGeom>
            <a:blipFill>
              <a:blip r:embed="rId2"/>
              <a:stretch>
                <a:fillRect t="-27053" r="-61314" b="-5692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2F782704-716A-F9E4-B96D-465B6A0DB6A4}"/>
                </a:ext>
              </a:extLst>
            </p:cNvPr>
            <p:cNvSpPr/>
            <p:nvPr/>
          </p:nvSpPr>
          <p:spPr>
            <a:xfrm>
              <a:off x="5337706" y="5037523"/>
              <a:ext cx="6115156" cy="2099738"/>
            </a:xfrm>
            <a:custGeom>
              <a:avLst/>
              <a:gdLst/>
              <a:ahLst/>
              <a:cxnLst/>
              <a:rect l="l" t="t" r="r" b="b"/>
              <a:pathLst>
                <a:path w="6115156" h="2099738">
                  <a:moveTo>
                    <a:pt x="0" y="0"/>
                  </a:moveTo>
                  <a:lnTo>
                    <a:pt x="6115156" y="0"/>
                  </a:lnTo>
                  <a:lnTo>
                    <a:pt x="6115156" y="2099738"/>
                  </a:lnTo>
                  <a:lnTo>
                    <a:pt x="0" y="2099738"/>
                  </a:lnTo>
                  <a:lnTo>
                    <a:pt x="0" y="0"/>
                  </a:lnTo>
                  <a:close/>
                </a:path>
              </a:pathLst>
            </a:custGeom>
            <a:blipFill>
              <a:blip r:embed="rId3"/>
              <a:stretch>
                <a:fillRect t="-27053" r="-33342" b="-5692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2F7BFE7F-A2FE-3228-D4DB-C76B05D4B199}"/>
                </a:ext>
              </a:extLst>
            </p:cNvPr>
            <p:cNvSpPr/>
            <p:nvPr/>
          </p:nvSpPr>
          <p:spPr>
            <a:xfrm>
              <a:off x="5337706" y="7682512"/>
              <a:ext cx="7932765" cy="2099738"/>
            </a:xfrm>
            <a:custGeom>
              <a:avLst/>
              <a:gdLst/>
              <a:ahLst/>
              <a:cxnLst/>
              <a:rect l="l" t="t" r="r" b="b"/>
              <a:pathLst>
                <a:path w="7932765" h="2099738">
                  <a:moveTo>
                    <a:pt x="0" y="0"/>
                  </a:moveTo>
                  <a:lnTo>
                    <a:pt x="7932765" y="0"/>
                  </a:lnTo>
                  <a:lnTo>
                    <a:pt x="7932765" y="2099738"/>
                  </a:lnTo>
                  <a:lnTo>
                    <a:pt x="0" y="2099738"/>
                  </a:lnTo>
                  <a:lnTo>
                    <a:pt x="0" y="0"/>
                  </a:lnTo>
                  <a:close/>
                </a:path>
              </a:pathLst>
            </a:custGeom>
            <a:blipFill>
              <a:blip r:embed="rId3"/>
              <a:stretch>
                <a:fillRect t="-27053" r="-2790" b="-5692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4BE9ABE-C9A9-E0D9-6720-6576A9FA4397}"/>
                </a:ext>
              </a:extLst>
            </p:cNvPr>
            <p:cNvSpPr txBox="1"/>
            <p:nvPr/>
          </p:nvSpPr>
          <p:spPr>
            <a:xfrm>
              <a:off x="720076" y="2613641"/>
              <a:ext cx="3897556" cy="1498872"/>
            </a:xfrm>
            <a:prstGeom prst="rect">
              <a:avLst/>
            </a:prstGeom>
          </p:spPr>
          <p:txBody>
            <a:bodyPr lIns="0" tIns="0" rIns="0" bIns="0" rtlCol="0" anchor="t">
              <a:spAutoFit/>
            </a:bodyPr>
            <a:lstStyle/>
            <a:p>
              <a:pPr marL="0" marR="0" lvl="0" indent="0" algn="ctr" defTabSz="609630" rtl="0" eaLnBrk="1" fontAlgn="auto" latinLnBrk="0" hangingPunct="1">
                <a:lnSpc>
                  <a:spcPts val="3005"/>
                </a:lnSpc>
                <a:spcBef>
                  <a:spcPts val="0"/>
                </a:spcBef>
                <a:spcAft>
                  <a:spcPts val="0"/>
                </a:spcAft>
                <a:buClrTx/>
                <a:buSzTx/>
                <a:buFontTx/>
                <a:buNone/>
                <a:tabLst/>
                <a:defRPr/>
              </a:pPr>
              <a:r>
                <a:rPr kumimoji="0" lang="en-US" sz="2146" b="0" i="0" u="none" strike="noStrike" kern="1200" cap="none" spc="0" normalizeH="0" baseline="0" noProof="0">
                  <a:ln>
                    <a:noFill/>
                  </a:ln>
                  <a:solidFill>
                    <a:srgbClr val="FFFFFF"/>
                  </a:solidFill>
                  <a:effectLst/>
                  <a:uLnTx/>
                  <a:uFillTx/>
                  <a:latin typeface="Aptos"/>
                  <a:ea typeface="Aptos"/>
                  <a:cs typeface="Aptos"/>
                  <a:sym typeface="Aptos"/>
                </a:rPr>
                <a:t>No maltreatment</a:t>
              </a:r>
            </a:p>
          </p:txBody>
        </p:sp>
        <p:sp>
          <p:nvSpPr>
            <p:cNvPr id="7" name="TextBox 7">
              <a:extLst>
                <a:ext uri="{FF2B5EF4-FFF2-40B4-BE49-F238E27FC236}">
                  <a16:creationId xmlns:a16="http://schemas.microsoft.com/office/drawing/2014/main" id="{EBCFE79D-7268-9046-DF4A-20F9BA6DAE36}"/>
                </a:ext>
              </a:extLst>
            </p:cNvPr>
            <p:cNvSpPr txBox="1"/>
            <p:nvPr/>
          </p:nvSpPr>
          <p:spPr>
            <a:xfrm>
              <a:off x="0" y="5301582"/>
              <a:ext cx="5337708" cy="1498872"/>
            </a:xfrm>
            <a:prstGeom prst="rect">
              <a:avLst/>
            </a:prstGeom>
          </p:spPr>
          <p:txBody>
            <a:bodyPr lIns="0" tIns="0" rIns="0" bIns="0" rtlCol="0" anchor="t">
              <a:spAutoFit/>
            </a:bodyPr>
            <a:lstStyle/>
            <a:p>
              <a:pPr marL="0" marR="0" lvl="0" indent="0" algn="ctr" defTabSz="609630" rtl="0" eaLnBrk="1" fontAlgn="auto" latinLnBrk="0" hangingPunct="1">
                <a:lnSpc>
                  <a:spcPts val="3005"/>
                </a:lnSpc>
                <a:spcBef>
                  <a:spcPts val="0"/>
                </a:spcBef>
                <a:spcAft>
                  <a:spcPts val="0"/>
                </a:spcAft>
                <a:buClrTx/>
                <a:buSzTx/>
                <a:buFontTx/>
                <a:buNone/>
                <a:tabLst/>
                <a:defRPr/>
              </a:pPr>
              <a:r>
                <a:rPr kumimoji="0" lang="en-US" sz="2146" b="0" i="0" u="none" strike="noStrike" kern="1200" cap="none" spc="0" normalizeH="0" baseline="0" noProof="0">
                  <a:ln>
                    <a:noFill/>
                  </a:ln>
                  <a:solidFill>
                    <a:srgbClr val="FFFFFF"/>
                  </a:solidFill>
                  <a:effectLst/>
                  <a:uLnTx/>
                  <a:uFillTx/>
                  <a:latin typeface="Aptos"/>
                  <a:ea typeface="Aptos"/>
                  <a:cs typeface="Aptos"/>
                  <a:sym typeface="Aptos"/>
                </a:rPr>
                <a:t>Single-type maltreatment</a:t>
              </a:r>
            </a:p>
          </p:txBody>
        </p:sp>
        <p:sp>
          <p:nvSpPr>
            <p:cNvPr id="8" name="TextBox 8">
              <a:extLst>
                <a:ext uri="{FF2B5EF4-FFF2-40B4-BE49-F238E27FC236}">
                  <a16:creationId xmlns:a16="http://schemas.microsoft.com/office/drawing/2014/main" id="{7C5F9176-521F-50C4-5909-4C9815F6CDD1}"/>
                </a:ext>
              </a:extLst>
            </p:cNvPr>
            <p:cNvSpPr txBox="1"/>
            <p:nvPr/>
          </p:nvSpPr>
          <p:spPr>
            <a:xfrm>
              <a:off x="0" y="8002756"/>
              <a:ext cx="5337708" cy="1498872"/>
            </a:xfrm>
            <a:prstGeom prst="rect">
              <a:avLst/>
            </a:prstGeom>
          </p:spPr>
          <p:txBody>
            <a:bodyPr lIns="0" tIns="0" rIns="0" bIns="0" rtlCol="0" anchor="t">
              <a:spAutoFit/>
            </a:bodyPr>
            <a:lstStyle/>
            <a:p>
              <a:pPr marL="0" marR="0" lvl="0" indent="0" algn="ctr" defTabSz="609630" rtl="0" eaLnBrk="1" fontAlgn="auto" latinLnBrk="0" hangingPunct="1">
                <a:lnSpc>
                  <a:spcPts val="3005"/>
                </a:lnSpc>
                <a:spcBef>
                  <a:spcPts val="0"/>
                </a:spcBef>
                <a:spcAft>
                  <a:spcPts val="0"/>
                </a:spcAft>
                <a:buClrTx/>
                <a:buSzTx/>
                <a:buFontTx/>
                <a:buNone/>
                <a:tabLst/>
                <a:defRPr/>
              </a:pPr>
              <a:r>
                <a:rPr kumimoji="0" lang="en-US" sz="2146" b="0" i="0" u="none" strike="noStrike" kern="1200" cap="none" spc="0" normalizeH="0" baseline="0" noProof="0">
                  <a:ln>
                    <a:noFill/>
                  </a:ln>
                  <a:solidFill>
                    <a:srgbClr val="FFFFFF"/>
                  </a:solidFill>
                  <a:effectLst/>
                  <a:uLnTx/>
                  <a:uFillTx/>
                  <a:latin typeface="Aptos"/>
                  <a:ea typeface="Aptos"/>
                  <a:cs typeface="Aptos"/>
                  <a:sym typeface="Aptos"/>
                </a:rPr>
                <a:t>Multi-type maltreatment</a:t>
              </a:r>
            </a:p>
          </p:txBody>
        </p:sp>
        <p:sp>
          <p:nvSpPr>
            <p:cNvPr id="9" name="TextBox 9">
              <a:extLst>
                <a:ext uri="{FF2B5EF4-FFF2-40B4-BE49-F238E27FC236}">
                  <a16:creationId xmlns:a16="http://schemas.microsoft.com/office/drawing/2014/main" id="{3CA7B5E3-E12F-E688-18B1-4B2CD1D0D49F}"/>
                </a:ext>
              </a:extLst>
            </p:cNvPr>
            <p:cNvSpPr txBox="1"/>
            <p:nvPr/>
          </p:nvSpPr>
          <p:spPr>
            <a:xfrm>
              <a:off x="8611812" y="8287874"/>
              <a:ext cx="11292037" cy="889348"/>
            </a:xfrm>
            <a:prstGeom prst="rect">
              <a:avLst/>
            </a:prstGeom>
          </p:spPr>
          <p:txBody>
            <a:bodyPr lIns="0" tIns="0" rIns="0" bIns="0" rtlCol="0" anchor="t">
              <a:spAutoFit/>
            </a:bodyPr>
            <a:lstStyle/>
            <a:p>
              <a:pPr marL="0" marR="0" lvl="0" indent="0" algn="ctr" defTabSz="609630" rtl="0" eaLnBrk="1" fontAlgn="auto" latinLnBrk="0" hangingPunct="1">
                <a:lnSpc>
                  <a:spcPts val="3673"/>
                </a:lnSpc>
                <a:spcBef>
                  <a:spcPts val="0"/>
                </a:spcBef>
                <a:spcAft>
                  <a:spcPts val="0"/>
                </a:spcAft>
                <a:buClrTx/>
                <a:buSzTx/>
                <a:buFontTx/>
                <a:buNone/>
                <a:tabLst/>
                <a:defRPr/>
              </a:pPr>
              <a:r>
                <a:rPr kumimoji="0" lang="en-US" sz="2623" b="1" i="0" u="none" strike="noStrike" kern="1200" cap="none" spc="0" normalizeH="0" baseline="0" noProof="0">
                  <a:ln>
                    <a:noFill/>
                  </a:ln>
                  <a:solidFill>
                    <a:srgbClr val="EEEEEE"/>
                  </a:solidFill>
                  <a:effectLst/>
                  <a:uLnTx/>
                  <a:uFillTx/>
                  <a:latin typeface="Aptos Bold"/>
                  <a:ea typeface="Aptos Bold"/>
                  <a:cs typeface="Aptos Bold"/>
                  <a:sym typeface="Aptos Bold"/>
                </a:rPr>
                <a:t>35%</a:t>
              </a:r>
            </a:p>
          </p:txBody>
        </p:sp>
        <p:sp>
          <p:nvSpPr>
            <p:cNvPr id="10" name="TextBox 10">
              <a:extLst>
                <a:ext uri="{FF2B5EF4-FFF2-40B4-BE49-F238E27FC236}">
                  <a16:creationId xmlns:a16="http://schemas.microsoft.com/office/drawing/2014/main" id="{30C8D9B4-CBBF-C054-D406-70A66A33896C}"/>
                </a:ext>
              </a:extLst>
            </p:cNvPr>
            <p:cNvSpPr txBox="1"/>
            <p:nvPr/>
          </p:nvSpPr>
          <p:spPr>
            <a:xfrm>
              <a:off x="6032284" y="2879333"/>
              <a:ext cx="11292037" cy="889348"/>
            </a:xfrm>
            <a:prstGeom prst="rect">
              <a:avLst/>
            </a:prstGeom>
          </p:spPr>
          <p:txBody>
            <a:bodyPr lIns="0" tIns="0" rIns="0" bIns="0" rtlCol="0" anchor="t">
              <a:spAutoFit/>
            </a:bodyPr>
            <a:lstStyle/>
            <a:p>
              <a:pPr marL="0" marR="0" lvl="0" indent="0" algn="ctr" defTabSz="609630" rtl="0" eaLnBrk="1" fontAlgn="auto" latinLnBrk="0" hangingPunct="1">
                <a:lnSpc>
                  <a:spcPts val="3673"/>
                </a:lnSpc>
                <a:spcBef>
                  <a:spcPts val="0"/>
                </a:spcBef>
                <a:spcAft>
                  <a:spcPts val="0"/>
                </a:spcAft>
                <a:buClrTx/>
                <a:buSzTx/>
                <a:buFontTx/>
                <a:buNone/>
                <a:tabLst/>
                <a:defRPr/>
              </a:pPr>
              <a:r>
                <a:rPr kumimoji="0" lang="en-US" sz="2623" b="1" i="0" u="none" strike="noStrike" kern="1200" cap="none" spc="0" normalizeH="0" baseline="0" noProof="0">
                  <a:ln>
                    <a:noFill/>
                  </a:ln>
                  <a:solidFill>
                    <a:srgbClr val="EEEEEE"/>
                  </a:solidFill>
                  <a:effectLst/>
                  <a:uLnTx/>
                  <a:uFillTx/>
                  <a:latin typeface="Aptos Bold"/>
                  <a:ea typeface="Aptos Bold"/>
                  <a:cs typeface="Aptos Bold"/>
                  <a:sym typeface="Aptos Bold"/>
                </a:rPr>
                <a:t>23%</a:t>
              </a:r>
            </a:p>
          </p:txBody>
        </p:sp>
        <p:sp>
          <p:nvSpPr>
            <p:cNvPr id="11" name="TextBox 11">
              <a:extLst>
                <a:ext uri="{FF2B5EF4-FFF2-40B4-BE49-F238E27FC236}">
                  <a16:creationId xmlns:a16="http://schemas.microsoft.com/office/drawing/2014/main" id="{CBC2C1DB-31CE-ABD9-897C-FC9B9FD7B7B3}"/>
                </a:ext>
              </a:extLst>
            </p:cNvPr>
            <p:cNvSpPr txBox="1"/>
            <p:nvPr/>
          </p:nvSpPr>
          <p:spPr>
            <a:xfrm>
              <a:off x="7103496" y="5734034"/>
              <a:ext cx="11292037" cy="889348"/>
            </a:xfrm>
            <a:prstGeom prst="rect">
              <a:avLst/>
            </a:prstGeom>
          </p:spPr>
          <p:txBody>
            <a:bodyPr lIns="0" tIns="0" rIns="0" bIns="0" rtlCol="0" anchor="t">
              <a:spAutoFit/>
            </a:bodyPr>
            <a:lstStyle/>
            <a:p>
              <a:pPr marL="0" marR="0" lvl="0" indent="0" algn="ctr" defTabSz="609630" rtl="0" eaLnBrk="1" fontAlgn="auto" latinLnBrk="0" hangingPunct="1">
                <a:lnSpc>
                  <a:spcPts val="3673"/>
                </a:lnSpc>
                <a:spcBef>
                  <a:spcPts val="0"/>
                </a:spcBef>
                <a:spcAft>
                  <a:spcPts val="0"/>
                </a:spcAft>
                <a:buClrTx/>
                <a:buSzTx/>
                <a:buFontTx/>
                <a:buNone/>
                <a:tabLst/>
                <a:defRPr/>
              </a:pPr>
              <a:r>
                <a:rPr kumimoji="0" lang="en-US" sz="2623" b="1" i="0" u="none" strike="noStrike" kern="1200" cap="none" spc="0" normalizeH="0" baseline="0" noProof="0">
                  <a:ln>
                    <a:noFill/>
                  </a:ln>
                  <a:solidFill>
                    <a:srgbClr val="EEEEEE"/>
                  </a:solidFill>
                  <a:effectLst/>
                  <a:uLnTx/>
                  <a:uFillTx/>
                  <a:latin typeface="Aptos Bold"/>
                  <a:ea typeface="Aptos Bold"/>
                  <a:cs typeface="Aptos Bold"/>
                  <a:sym typeface="Aptos Bold"/>
                </a:rPr>
                <a:t>29%</a:t>
              </a:r>
            </a:p>
          </p:txBody>
        </p:sp>
        <p:sp>
          <p:nvSpPr>
            <p:cNvPr id="12" name="TextBox 12">
              <a:extLst>
                <a:ext uri="{FF2B5EF4-FFF2-40B4-BE49-F238E27FC236}">
                  <a16:creationId xmlns:a16="http://schemas.microsoft.com/office/drawing/2014/main" id="{5274E09C-D5D0-B7EB-BE92-250D8CAC4318}"/>
                </a:ext>
              </a:extLst>
            </p:cNvPr>
            <p:cNvSpPr txBox="1"/>
            <p:nvPr/>
          </p:nvSpPr>
          <p:spPr>
            <a:xfrm>
              <a:off x="3859826" y="-47625"/>
              <a:ext cx="12184197" cy="1340752"/>
            </a:xfrm>
            <a:prstGeom prst="rect">
              <a:avLst/>
            </a:prstGeom>
          </p:spPr>
          <p:txBody>
            <a:bodyPr lIns="0" tIns="0" rIns="0" bIns="0" rtlCol="0" anchor="t">
              <a:spAutoFit/>
            </a:bodyPr>
            <a:lstStyle/>
            <a:p>
              <a:pPr marL="0" marR="0" lvl="0" indent="0" algn="ctr" defTabSz="609630" rtl="0" eaLnBrk="1" fontAlgn="auto" latinLnBrk="0" hangingPunct="1">
                <a:lnSpc>
                  <a:spcPts val="2663"/>
                </a:lnSpc>
                <a:spcBef>
                  <a:spcPct val="0"/>
                </a:spcBef>
                <a:spcAft>
                  <a:spcPts val="0"/>
                </a:spcAft>
                <a:buClrTx/>
                <a:buSzTx/>
                <a:buFontTx/>
                <a:buNone/>
                <a:tabLst/>
                <a:defRPr/>
              </a:pPr>
              <a:r>
                <a:rPr kumimoji="0" lang="en-US" sz="1902" b="1" i="0" u="none" strike="noStrike" kern="1200" cap="none" spc="0" normalizeH="0" baseline="0" noProof="0">
                  <a:ln>
                    <a:noFill/>
                  </a:ln>
                  <a:solidFill>
                    <a:srgbClr val="F9DA3B"/>
                  </a:solidFill>
                  <a:effectLst/>
                  <a:uLnTx/>
                  <a:uFillTx/>
                  <a:latin typeface="Aptos Bold"/>
                  <a:ea typeface="Aptos Bold"/>
                  <a:cs typeface="Aptos Bold"/>
                  <a:sym typeface="Aptos Bold"/>
                </a:rPr>
                <a:t>Rate of problematic alcohol use were highest among those exposed to multiple types of maltreatment</a:t>
              </a:r>
            </a:p>
          </p:txBody>
        </p:sp>
      </p:grpSp>
    </p:spTree>
    <p:extLst>
      <p:ext uri="{BB962C8B-B14F-4D97-AF65-F5344CB8AC3E}">
        <p14:creationId xmlns:p14="http://schemas.microsoft.com/office/powerpoint/2010/main" val="2954649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89043" y="727839"/>
            <a:ext cx="8534553" cy="5444361"/>
            <a:chOff x="0" y="0"/>
            <a:chExt cx="17069107" cy="10888722"/>
          </a:xfrm>
        </p:grpSpPr>
        <p:sp>
          <p:nvSpPr>
            <p:cNvPr id="3" name="Freeform 3"/>
            <p:cNvSpPr/>
            <p:nvPr/>
          </p:nvSpPr>
          <p:spPr>
            <a:xfrm>
              <a:off x="0" y="0"/>
              <a:ext cx="17069107" cy="10888722"/>
            </a:xfrm>
            <a:custGeom>
              <a:avLst/>
              <a:gdLst/>
              <a:ahLst/>
              <a:cxnLst/>
              <a:rect l="l" t="t" r="r" b="b"/>
              <a:pathLst>
                <a:path w="17069107" h="10888722">
                  <a:moveTo>
                    <a:pt x="0" y="0"/>
                  </a:moveTo>
                  <a:lnTo>
                    <a:pt x="17069107" y="0"/>
                  </a:lnTo>
                  <a:lnTo>
                    <a:pt x="17069107" y="10888722"/>
                  </a:lnTo>
                  <a:lnTo>
                    <a:pt x="0" y="10888722"/>
                  </a:lnTo>
                  <a:lnTo>
                    <a:pt x="0" y="0"/>
                  </a:lnTo>
                  <a:close/>
                </a:path>
              </a:pathLst>
            </a:custGeom>
            <a:blipFill>
              <a:blip r:embed="rId2">
                <a:alphaModFix amt="54000"/>
              </a:blip>
              <a:stretch>
                <a:fillRect t="-785" r="-14248" b="-18536"/>
              </a:stretch>
            </a:blipFill>
          </p:spPr>
          <p:txBody>
            <a:bodyPr/>
            <a:lstStyle/>
            <a:p>
              <a:endParaRPr lang="en-US" sz="1200"/>
            </a:p>
          </p:txBody>
        </p:sp>
        <p:sp>
          <p:nvSpPr>
            <p:cNvPr id="4" name="TextBox 4"/>
            <p:cNvSpPr txBox="1"/>
            <p:nvPr/>
          </p:nvSpPr>
          <p:spPr>
            <a:xfrm>
              <a:off x="382992" y="6473440"/>
              <a:ext cx="14914119" cy="4141904"/>
            </a:xfrm>
            <a:prstGeom prst="rect">
              <a:avLst/>
            </a:prstGeom>
          </p:spPr>
          <p:txBody>
            <a:bodyPr lIns="0" tIns="0" rIns="0" bIns="0" rtlCol="0" anchor="t">
              <a:spAutoFit/>
            </a:bodyPr>
            <a:lstStyle/>
            <a:p>
              <a:pPr algn="ctr">
                <a:lnSpc>
                  <a:spcPts val="4106"/>
                </a:lnSpc>
                <a:spcBef>
                  <a:spcPct val="0"/>
                </a:spcBef>
              </a:pPr>
              <a:r>
                <a:rPr lang="en-US" sz="2932" b="1" dirty="0">
                  <a:latin typeface="Aptos Bold"/>
                  <a:ea typeface="Aptos Bold"/>
                  <a:cs typeface="Aptos Bold"/>
                  <a:sym typeface="Aptos Bold"/>
                </a:rPr>
                <a:t>Youth who experience multiple types of maltreatment have a 55% higher rate of problematic alcohol use compared with those who do not experience abuse</a:t>
              </a:r>
            </a:p>
          </p:txBody>
        </p:sp>
        <p:sp>
          <p:nvSpPr>
            <p:cNvPr id="5" name="Freeform 5"/>
            <p:cNvSpPr/>
            <p:nvPr/>
          </p:nvSpPr>
          <p:spPr>
            <a:xfrm>
              <a:off x="1361176" y="3319196"/>
              <a:ext cx="2661550" cy="2761986"/>
            </a:xfrm>
            <a:custGeom>
              <a:avLst/>
              <a:gdLst/>
              <a:ahLst/>
              <a:cxnLst/>
              <a:rect l="l" t="t" r="r" b="b"/>
              <a:pathLst>
                <a:path w="2661550" h="2761986">
                  <a:moveTo>
                    <a:pt x="0" y="0"/>
                  </a:moveTo>
                  <a:lnTo>
                    <a:pt x="2661550" y="0"/>
                  </a:lnTo>
                  <a:lnTo>
                    <a:pt x="2661550" y="2761987"/>
                  </a:lnTo>
                  <a:lnTo>
                    <a:pt x="0" y="27619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6" name="TextBox 6"/>
            <p:cNvSpPr txBox="1"/>
            <p:nvPr/>
          </p:nvSpPr>
          <p:spPr>
            <a:xfrm>
              <a:off x="4427796" y="3597168"/>
              <a:ext cx="3630036" cy="3513782"/>
            </a:xfrm>
            <a:prstGeom prst="rect">
              <a:avLst/>
            </a:prstGeom>
          </p:spPr>
          <p:txBody>
            <a:bodyPr lIns="0" tIns="0" rIns="0" bIns="0" rtlCol="0" anchor="t">
              <a:spAutoFit/>
            </a:bodyPr>
            <a:lstStyle/>
            <a:p>
              <a:pPr algn="ctr">
                <a:lnSpc>
                  <a:spcPts val="7364"/>
                </a:lnSpc>
              </a:pPr>
              <a:r>
                <a:rPr lang="en-US" sz="5260" b="1">
                  <a:solidFill>
                    <a:srgbClr val="F9DA3B"/>
                  </a:solidFill>
                  <a:latin typeface="Aptos Bold"/>
                  <a:ea typeface="Aptos Bold"/>
                  <a:cs typeface="Aptos Bold"/>
                  <a:sym typeface="Aptos Bold"/>
                </a:rPr>
                <a:t>55% </a:t>
              </a:r>
            </a:p>
            <a:p>
              <a:pPr algn="ctr">
                <a:lnSpc>
                  <a:spcPts val="6322"/>
                </a:lnSpc>
                <a:spcBef>
                  <a:spcPct val="0"/>
                </a:spcBef>
              </a:pPr>
              <a:endParaRPr lang="en-US" sz="5260" b="1">
                <a:solidFill>
                  <a:srgbClr val="F9DA3B"/>
                </a:solidFill>
                <a:latin typeface="Aptos Bold"/>
                <a:ea typeface="Aptos Bold"/>
                <a:cs typeface="Aptos Bold"/>
                <a:sym typeface="Aptos Bold"/>
              </a:endParaRPr>
            </a:p>
          </p:txBody>
        </p:sp>
        <p:sp>
          <p:nvSpPr>
            <p:cNvPr id="7" name="TextBox 7"/>
            <p:cNvSpPr txBox="1"/>
            <p:nvPr/>
          </p:nvSpPr>
          <p:spPr>
            <a:xfrm>
              <a:off x="4942896" y="5258194"/>
              <a:ext cx="3114936" cy="876780"/>
            </a:xfrm>
            <a:prstGeom prst="rect">
              <a:avLst/>
            </a:prstGeom>
          </p:spPr>
          <p:txBody>
            <a:bodyPr lIns="0" tIns="0" rIns="0" bIns="0" rtlCol="0" anchor="t">
              <a:spAutoFit/>
            </a:bodyPr>
            <a:lstStyle/>
            <a:p>
              <a:pPr>
                <a:lnSpc>
                  <a:spcPts val="3632"/>
                </a:lnSpc>
                <a:spcBef>
                  <a:spcPct val="0"/>
                </a:spcBef>
              </a:pPr>
              <a:r>
                <a:rPr lang="en-US" sz="2594">
                  <a:solidFill>
                    <a:srgbClr val="F9DA3B"/>
                  </a:solidFill>
                  <a:latin typeface="Aptos"/>
                  <a:ea typeface="Aptos"/>
                  <a:cs typeface="Aptos"/>
                  <a:sym typeface="Aptos"/>
                </a:rPr>
                <a:t>higher rate</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91322" y="1540310"/>
            <a:ext cx="9209358" cy="3826881"/>
            <a:chOff x="0" y="-76200"/>
            <a:chExt cx="18418715" cy="7653762"/>
          </a:xfrm>
        </p:grpSpPr>
        <p:sp>
          <p:nvSpPr>
            <p:cNvPr id="3" name="TextBox 3"/>
            <p:cNvSpPr txBox="1"/>
            <p:nvPr/>
          </p:nvSpPr>
          <p:spPr>
            <a:xfrm>
              <a:off x="0" y="-76200"/>
              <a:ext cx="8351588" cy="7653762"/>
            </a:xfrm>
            <a:prstGeom prst="rect">
              <a:avLst/>
            </a:prstGeom>
          </p:spPr>
          <p:txBody>
            <a:bodyPr lIns="0" tIns="0" rIns="0" bIns="0" rtlCol="0" anchor="t">
              <a:spAutoFit/>
            </a:bodyPr>
            <a:lstStyle/>
            <a:p>
              <a:pPr algn="ctr">
                <a:lnSpc>
                  <a:spcPts val="4329"/>
                </a:lnSpc>
              </a:pPr>
              <a:r>
                <a:rPr lang="en-US" sz="3092" dirty="0">
                  <a:latin typeface="Aptos Bold"/>
                  <a:ea typeface="Aptos Bold"/>
                  <a:cs typeface="Aptos Bold"/>
                  <a:sym typeface="Aptos Bold"/>
                </a:rPr>
                <a:t>The rate of problematic alcohol use in youth who  experienced </a:t>
              </a:r>
            </a:p>
            <a:p>
              <a:pPr algn="ctr">
                <a:lnSpc>
                  <a:spcPts val="4329"/>
                </a:lnSpc>
              </a:pPr>
              <a:r>
                <a:rPr lang="en-US" sz="3092" b="1" dirty="0">
                  <a:latin typeface="Aptos Bold"/>
                  <a:ea typeface="Aptos Bold"/>
                  <a:cs typeface="Aptos Bold"/>
                  <a:sym typeface="Aptos Bold"/>
                </a:rPr>
                <a:t>child sexual abuse</a:t>
              </a:r>
            </a:p>
            <a:p>
              <a:pPr algn="ctr">
                <a:lnSpc>
                  <a:spcPts val="4329"/>
                </a:lnSpc>
                <a:spcBef>
                  <a:spcPct val="0"/>
                </a:spcBef>
              </a:pPr>
              <a:r>
                <a:rPr lang="en-US" sz="3092" dirty="0">
                  <a:latin typeface="Aptos Bold"/>
                  <a:ea typeface="Aptos Bold"/>
                  <a:cs typeface="Aptos Bold"/>
                  <a:sym typeface="Aptos Bold"/>
                </a:rPr>
                <a:t> was  46% higher than in those who did not experience it</a:t>
              </a:r>
            </a:p>
          </p:txBody>
        </p:sp>
        <p:sp>
          <p:nvSpPr>
            <p:cNvPr id="4" name="Freeform 4"/>
            <p:cNvSpPr/>
            <p:nvPr/>
          </p:nvSpPr>
          <p:spPr>
            <a:xfrm>
              <a:off x="9809794" y="1543756"/>
              <a:ext cx="3024505" cy="3138637"/>
            </a:xfrm>
            <a:custGeom>
              <a:avLst/>
              <a:gdLst/>
              <a:ahLst/>
              <a:cxnLst/>
              <a:rect l="l" t="t" r="r" b="b"/>
              <a:pathLst>
                <a:path w="3024505" h="3138637">
                  <a:moveTo>
                    <a:pt x="0" y="0"/>
                  </a:moveTo>
                  <a:lnTo>
                    <a:pt x="3024505" y="0"/>
                  </a:lnTo>
                  <a:lnTo>
                    <a:pt x="3024505" y="3138637"/>
                  </a:lnTo>
                  <a:lnTo>
                    <a:pt x="0" y="31386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5" name="TextBox 5"/>
            <p:cNvSpPr txBox="1"/>
            <p:nvPr/>
          </p:nvSpPr>
          <p:spPr>
            <a:xfrm>
              <a:off x="6780572" y="5592490"/>
              <a:ext cx="11638143" cy="1204946"/>
            </a:xfrm>
            <a:prstGeom prst="rect">
              <a:avLst/>
            </a:prstGeom>
          </p:spPr>
          <p:txBody>
            <a:bodyPr lIns="0" tIns="0" rIns="0" bIns="0" rtlCol="0" anchor="t">
              <a:spAutoFit/>
            </a:bodyPr>
            <a:lstStyle/>
            <a:p>
              <a:pPr algn="ctr">
                <a:lnSpc>
                  <a:spcPts val="5881"/>
                </a:lnSpc>
                <a:spcBef>
                  <a:spcPct val="0"/>
                </a:spcBef>
              </a:pPr>
              <a:endParaRPr sz="1200"/>
            </a:p>
          </p:txBody>
        </p:sp>
        <p:sp>
          <p:nvSpPr>
            <p:cNvPr id="6" name="TextBox 6"/>
            <p:cNvSpPr txBox="1"/>
            <p:nvPr/>
          </p:nvSpPr>
          <p:spPr>
            <a:xfrm>
              <a:off x="13294609" y="1860068"/>
              <a:ext cx="4125066" cy="3944156"/>
            </a:xfrm>
            <a:prstGeom prst="rect">
              <a:avLst/>
            </a:prstGeom>
          </p:spPr>
          <p:txBody>
            <a:bodyPr lIns="0" tIns="0" rIns="0" bIns="0" rtlCol="0" anchor="t">
              <a:spAutoFit/>
            </a:bodyPr>
            <a:lstStyle/>
            <a:p>
              <a:pPr algn="ctr">
                <a:lnSpc>
                  <a:spcPts val="8368"/>
                </a:lnSpc>
              </a:pPr>
              <a:r>
                <a:rPr lang="en-US" sz="5977" b="1" dirty="0">
                  <a:solidFill>
                    <a:srgbClr val="F9DA3B"/>
                  </a:solidFill>
                  <a:latin typeface="Aptos Bold"/>
                  <a:ea typeface="Aptos Bold"/>
                  <a:cs typeface="Aptos Bold"/>
                  <a:sym typeface="Aptos Bold"/>
                </a:rPr>
                <a:t>46% </a:t>
              </a:r>
            </a:p>
            <a:p>
              <a:pPr algn="ctr">
                <a:lnSpc>
                  <a:spcPts val="7184"/>
                </a:lnSpc>
                <a:spcBef>
                  <a:spcPct val="0"/>
                </a:spcBef>
              </a:pPr>
              <a:endParaRPr lang="en-US" sz="5977" b="1" dirty="0">
                <a:solidFill>
                  <a:srgbClr val="F9DA3B"/>
                </a:solidFill>
                <a:latin typeface="Aptos Bold"/>
                <a:ea typeface="Aptos Bold"/>
                <a:cs typeface="Aptos Bold"/>
                <a:sym typeface="Aptos Bold"/>
              </a:endParaRPr>
            </a:p>
          </p:txBody>
        </p:sp>
        <p:sp>
          <p:nvSpPr>
            <p:cNvPr id="7" name="TextBox 7"/>
            <p:cNvSpPr txBox="1"/>
            <p:nvPr/>
          </p:nvSpPr>
          <p:spPr>
            <a:xfrm>
              <a:off x="13879955" y="3757568"/>
              <a:ext cx="3539720" cy="997966"/>
            </a:xfrm>
            <a:prstGeom prst="rect">
              <a:avLst/>
            </a:prstGeom>
          </p:spPr>
          <p:txBody>
            <a:bodyPr lIns="0" tIns="0" rIns="0" bIns="0" rtlCol="0" anchor="t">
              <a:spAutoFit/>
            </a:bodyPr>
            <a:lstStyle/>
            <a:p>
              <a:pPr>
                <a:lnSpc>
                  <a:spcPts val="4127"/>
                </a:lnSpc>
                <a:spcBef>
                  <a:spcPct val="0"/>
                </a:spcBef>
              </a:pPr>
              <a:r>
                <a:rPr lang="en-US" sz="2947">
                  <a:solidFill>
                    <a:srgbClr val="F9DA3B"/>
                  </a:solidFill>
                  <a:latin typeface="Aptos"/>
                  <a:ea typeface="Aptos"/>
                  <a:cs typeface="Aptos"/>
                  <a:sym typeface="Aptos"/>
                </a:rPr>
                <a:t>higher rate</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ABEF0-A243-4462-9D94-3105AD226C8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DB07E0C-3BD4-404F-0FA1-C9D4C771FBCA}"/>
              </a:ext>
            </a:extLst>
          </p:cNvPr>
          <p:cNvSpPr>
            <a:spLocks noGrp="1"/>
          </p:cNvSpPr>
          <p:nvPr>
            <p:ph type="title"/>
          </p:nvPr>
        </p:nvSpPr>
        <p:spPr>
          <a:xfrm>
            <a:off x="6361953" y="1964556"/>
            <a:ext cx="5663740" cy="3674613"/>
          </a:xfrm>
        </p:spPr>
        <p:txBody>
          <a:bodyPr/>
          <a:lstStyle/>
          <a:p>
            <a:r>
              <a:rPr lang="en-AU" dirty="0"/>
              <a:t>1</a:t>
            </a:r>
          </a:p>
        </p:txBody>
      </p:sp>
      <p:sp>
        <p:nvSpPr>
          <p:cNvPr id="9" name="Text Placeholder 8">
            <a:extLst>
              <a:ext uri="{FF2B5EF4-FFF2-40B4-BE49-F238E27FC236}">
                <a16:creationId xmlns:a16="http://schemas.microsoft.com/office/drawing/2014/main" id="{19117767-D652-F6B0-EB4C-C7A4AF192930}"/>
              </a:ext>
            </a:extLst>
          </p:cNvPr>
          <p:cNvSpPr>
            <a:spLocks noGrp="1"/>
          </p:cNvSpPr>
          <p:nvPr>
            <p:ph type="body" sz="quarter" idx="10"/>
          </p:nvPr>
        </p:nvSpPr>
        <p:spPr>
          <a:xfrm>
            <a:off x="454839" y="2678656"/>
            <a:ext cx="5031561" cy="3579639"/>
          </a:xfrm>
        </p:spPr>
        <p:txBody>
          <a:bodyPr>
            <a:normAutofit fontScale="40000" lnSpcReduction="20000"/>
          </a:bodyPr>
          <a:lstStyle/>
          <a:p>
            <a:pPr>
              <a:lnSpc>
                <a:spcPct val="170000"/>
              </a:lnSpc>
              <a:spcBef>
                <a:spcPts val="400"/>
              </a:spcBef>
              <a:spcAft>
                <a:spcPts val="600"/>
              </a:spcAft>
            </a:pPr>
            <a:r>
              <a:rPr lang="en-AU" sz="6400" dirty="0"/>
              <a:t>Key results from the Australian Child Maltreatment Study (ACMS): prevalence and impact of child maltreatment</a:t>
            </a:r>
          </a:p>
          <a:p>
            <a:endParaRPr lang="en-AU" sz="2800" dirty="0"/>
          </a:p>
          <a:p>
            <a:r>
              <a:rPr lang="en-AU" sz="4200" dirty="0"/>
              <a:t>For more resources, see:</a:t>
            </a:r>
          </a:p>
          <a:p>
            <a:r>
              <a:rPr lang="en-US" sz="4200" dirty="0" err="1"/>
              <a:t>www.acms.au</a:t>
            </a:r>
            <a:endParaRPr lang="en-US" sz="4200" dirty="0"/>
          </a:p>
          <a:p>
            <a:endParaRPr lang="en-AU" sz="2800" dirty="0"/>
          </a:p>
        </p:txBody>
      </p:sp>
    </p:spTree>
    <p:extLst>
      <p:ext uri="{BB962C8B-B14F-4D97-AF65-F5344CB8AC3E}">
        <p14:creationId xmlns:p14="http://schemas.microsoft.com/office/powerpoint/2010/main" val="261814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6614" y="1752503"/>
            <a:ext cx="9523677" cy="3088712"/>
            <a:chOff x="0" y="0"/>
            <a:chExt cx="19047355" cy="6177424"/>
          </a:xfrm>
        </p:grpSpPr>
        <p:grpSp>
          <p:nvGrpSpPr>
            <p:cNvPr id="3" name="Group 3"/>
            <p:cNvGrpSpPr/>
            <p:nvPr/>
          </p:nvGrpSpPr>
          <p:grpSpPr>
            <a:xfrm>
              <a:off x="0" y="0"/>
              <a:ext cx="19047355" cy="6177424"/>
              <a:chOff x="0" y="0"/>
              <a:chExt cx="1523316" cy="494041"/>
            </a:xfrm>
          </p:grpSpPr>
          <p:sp>
            <p:nvSpPr>
              <p:cNvPr id="4" name="Freeform 4"/>
              <p:cNvSpPr/>
              <p:nvPr/>
            </p:nvSpPr>
            <p:spPr>
              <a:xfrm>
                <a:off x="0" y="0"/>
                <a:ext cx="1523316" cy="494041"/>
              </a:xfrm>
              <a:custGeom>
                <a:avLst/>
                <a:gdLst/>
                <a:ahLst/>
                <a:cxnLst/>
                <a:rect l="l" t="t" r="r" b="b"/>
                <a:pathLst>
                  <a:path w="1523316" h="494041">
                    <a:moveTo>
                      <a:pt x="1523316" y="0"/>
                    </a:moveTo>
                    <a:lnTo>
                      <a:pt x="0" y="0"/>
                    </a:lnTo>
                    <a:lnTo>
                      <a:pt x="101600" y="247020"/>
                    </a:lnTo>
                    <a:lnTo>
                      <a:pt x="0" y="494041"/>
                    </a:lnTo>
                    <a:lnTo>
                      <a:pt x="1523316" y="494041"/>
                    </a:lnTo>
                    <a:lnTo>
                      <a:pt x="1421716" y="247020"/>
                    </a:lnTo>
                    <a:lnTo>
                      <a:pt x="1523316" y="0"/>
                    </a:lnTo>
                    <a:close/>
                  </a:path>
                </a:pathLst>
              </a:custGeom>
              <a:solidFill>
                <a:srgbClr val="2F3E79"/>
              </a:solidFill>
            </p:spPr>
            <p:txBody>
              <a:bodyPr/>
              <a:lstStyle/>
              <a:p>
                <a:endParaRPr lang="en-US" sz="1200"/>
              </a:p>
            </p:txBody>
          </p:sp>
          <p:sp>
            <p:nvSpPr>
              <p:cNvPr id="5" name="TextBox 5"/>
              <p:cNvSpPr txBox="1"/>
              <p:nvPr/>
            </p:nvSpPr>
            <p:spPr>
              <a:xfrm>
                <a:off x="88900" y="-19050"/>
                <a:ext cx="1345516" cy="513091"/>
              </a:xfrm>
              <a:prstGeom prst="rect">
                <a:avLst/>
              </a:prstGeom>
            </p:spPr>
            <p:txBody>
              <a:bodyPr lIns="29089" tIns="29089" rIns="29089" bIns="29089" rtlCol="0" anchor="ctr"/>
              <a:lstStyle/>
              <a:p>
                <a:pPr algn="ctr">
                  <a:lnSpc>
                    <a:spcPts val="1120"/>
                  </a:lnSpc>
                </a:pPr>
                <a:endParaRPr sz="1200"/>
              </a:p>
            </p:txBody>
          </p:sp>
        </p:grpSp>
        <p:sp>
          <p:nvSpPr>
            <p:cNvPr id="6" name="TextBox 6"/>
            <p:cNvSpPr txBox="1"/>
            <p:nvPr/>
          </p:nvSpPr>
          <p:spPr>
            <a:xfrm>
              <a:off x="1834784" y="604052"/>
              <a:ext cx="14961539" cy="4847738"/>
            </a:xfrm>
            <a:prstGeom prst="rect">
              <a:avLst/>
            </a:prstGeom>
          </p:spPr>
          <p:txBody>
            <a:bodyPr lIns="0" tIns="0" rIns="0" bIns="0" rtlCol="0" anchor="t">
              <a:spAutoFit/>
            </a:bodyPr>
            <a:lstStyle/>
            <a:p>
              <a:pPr algn="ctr">
                <a:lnSpc>
                  <a:spcPts val="4777"/>
                </a:lnSpc>
              </a:pPr>
              <a:r>
                <a:rPr lang="en-US" sz="3412" b="1">
                  <a:solidFill>
                    <a:srgbClr val="F9DA3B"/>
                  </a:solidFill>
                  <a:latin typeface="Aptos Bold"/>
                  <a:ea typeface="Aptos Bold"/>
                  <a:cs typeface="Aptos Bold"/>
                  <a:sym typeface="Aptos Bold"/>
                </a:rPr>
                <a:t>Non-maltreatment adversities in a child's environment were prevalent and associated with problematic alcohol use in youth</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59654" y="512524"/>
            <a:ext cx="6495977" cy="5865006"/>
            <a:chOff x="0" y="-200025"/>
            <a:chExt cx="12991954" cy="11730012"/>
          </a:xfrm>
        </p:grpSpPr>
        <p:sp>
          <p:nvSpPr>
            <p:cNvPr id="3" name="Freeform 3"/>
            <p:cNvSpPr/>
            <p:nvPr/>
          </p:nvSpPr>
          <p:spPr>
            <a:xfrm>
              <a:off x="0" y="2541190"/>
              <a:ext cx="12991954" cy="8988797"/>
            </a:xfrm>
            <a:custGeom>
              <a:avLst/>
              <a:gdLst/>
              <a:ahLst/>
              <a:cxnLst/>
              <a:rect l="l" t="t" r="r" b="b"/>
              <a:pathLst>
                <a:path w="12991954" h="8988797">
                  <a:moveTo>
                    <a:pt x="0" y="0"/>
                  </a:moveTo>
                  <a:lnTo>
                    <a:pt x="12991954" y="0"/>
                  </a:lnTo>
                  <a:lnTo>
                    <a:pt x="12991954" y="8988797"/>
                  </a:lnTo>
                  <a:lnTo>
                    <a:pt x="0" y="8988797"/>
                  </a:lnTo>
                  <a:lnTo>
                    <a:pt x="0" y="0"/>
                  </a:lnTo>
                  <a:close/>
                </a:path>
              </a:pathLst>
            </a:custGeom>
            <a:blipFill>
              <a:blip r:embed="rId2">
                <a:alphaModFix amt="54000"/>
              </a:blip>
              <a:stretch>
                <a:fillRect l="-10571" r="-10571" b="-16657"/>
              </a:stretch>
            </a:blipFill>
          </p:spPr>
          <p:txBody>
            <a:bodyPr/>
            <a:lstStyle/>
            <a:p>
              <a:endParaRPr lang="en-US" sz="1200"/>
            </a:p>
          </p:txBody>
        </p:sp>
        <p:sp>
          <p:nvSpPr>
            <p:cNvPr id="4" name="TextBox 4"/>
            <p:cNvSpPr txBox="1"/>
            <p:nvPr/>
          </p:nvSpPr>
          <p:spPr>
            <a:xfrm>
              <a:off x="526352" y="8705247"/>
              <a:ext cx="10220940" cy="2413482"/>
            </a:xfrm>
            <a:prstGeom prst="rect">
              <a:avLst/>
            </a:prstGeom>
          </p:spPr>
          <p:txBody>
            <a:bodyPr lIns="0" tIns="0" rIns="0" bIns="0" rtlCol="0" anchor="t">
              <a:spAutoFit/>
            </a:bodyPr>
            <a:lstStyle/>
            <a:p>
              <a:pPr algn="ctr">
                <a:lnSpc>
                  <a:spcPts val="3235"/>
                </a:lnSpc>
                <a:spcBef>
                  <a:spcPct val="0"/>
                </a:spcBef>
              </a:pPr>
              <a:r>
                <a:rPr lang="en-US" sz="2311" b="1" dirty="0">
                  <a:latin typeface="Aptos Bold"/>
                  <a:ea typeface="Aptos Bold"/>
                  <a:cs typeface="Aptos Bold"/>
                  <a:sym typeface="Aptos Bold"/>
                </a:rPr>
                <a:t>Youth experiencing non-maltreatment adversities had a 27% higher rate of problematic alcohol use</a:t>
              </a:r>
            </a:p>
          </p:txBody>
        </p:sp>
        <p:sp>
          <p:nvSpPr>
            <p:cNvPr id="5" name="Freeform 5"/>
            <p:cNvSpPr/>
            <p:nvPr/>
          </p:nvSpPr>
          <p:spPr>
            <a:xfrm>
              <a:off x="820705" y="5899124"/>
              <a:ext cx="2138110" cy="2218794"/>
            </a:xfrm>
            <a:custGeom>
              <a:avLst/>
              <a:gdLst/>
              <a:ahLst/>
              <a:cxnLst/>
              <a:rect l="l" t="t" r="r" b="b"/>
              <a:pathLst>
                <a:path w="2138110" h="2218794">
                  <a:moveTo>
                    <a:pt x="0" y="0"/>
                  </a:moveTo>
                  <a:lnTo>
                    <a:pt x="2138111" y="0"/>
                  </a:lnTo>
                  <a:lnTo>
                    <a:pt x="2138111" y="2218794"/>
                  </a:lnTo>
                  <a:lnTo>
                    <a:pt x="0" y="22187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6" name="TextBox 6"/>
            <p:cNvSpPr txBox="1"/>
            <p:nvPr/>
          </p:nvSpPr>
          <p:spPr>
            <a:xfrm>
              <a:off x="3284222" y="6113379"/>
              <a:ext cx="2916128" cy="2780378"/>
            </a:xfrm>
            <a:prstGeom prst="rect">
              <a:avLst/>
            </a:prstGeom>
          </p:spPr>
          <p:txBody>
            <a:bodyPr lIns="0" tIns="0" rIns="0" bIns="0" rtlCol="0" anchor="t">
              <a:spAutoFit/>
            </a:bodyPr>
            <a:lstStyle/>
            <a:p>
              <a:pPr algn="ctr">
                <a:lnSpc>
                  <a:spcPts val="5916"/>
                </a:lnSpc>
              </a:pPr>
              <a:r>
                <a:rPr lang="en-US" sz="4226" b="1">
                  <a:solidFill>
                    <a:srgbClr val="F9DA3B"/>
                  </a:solidFill>
                  <a:latin typeface="Aptos Bold"/>
                  <a:ea typeface="Aptos Bold"/>
                  <a:cs typeface="Aptos Bold"/>
                  <a:sym typeface="Aptos Bold"/>
                </a:rPr>
                <a:t>27% </a:t>
              </a:r>
            </a:p>
            <a:p>
              <a:pPr algn="ctr">
                <a:lnSpc>
                  <a:spcPts val="5079"/>
                </a:lnSpc>
                <a:spcBef>
                  <a:spcPct val="0"/>
                </a:spcBef>
              </a:pPr>
              <a:endParaRPr lang="en-US" sz="4226" b="1">
                <a:solidFill>
                  <a:srgbClr val="F9DA3B"/>
                </a:solidFill>
                <a:latin typeface="Aptos Bold"/>
                <a:ea typeface="Aptos Bold"/>
                <a:cs typeface="Aptos Bold"/>
                <a:sym typeface="Aptos Bold"/>
              </a:endParaRPr>
            </a:p>
          </p:txBody>
        </p:sp>
        <p:sp>
          <p:nvSpPr>
            <p:cNvPr id="7" name="TextBox 7"/>
            <p:cNvSpPr txBox="1"/>
            <p:nvPr/>
          </p:nvSpPr>
          <p:spPr>
            <a:xfrm>
              <a:off x="3698020" y="7460851"/>
              <a:ext cx="2502332" cy="705834"/>
            </a:xfrm>
            <a:prstGeom prst="rect">
              <a:avLst/>
            </a:prstGeom>
          </p:spPr>
          <p:txBody>
            <a:bodyPr lIns="0" tIns="0" rIns="0" bIns="0" rtlCol="0" anchor="t">
              <a:spAutoFit/>
            </a:bodyPr>
            <a:lstStyle/>
            <a:p>
              <a:pPr>
                <a:lnSpc>
                  <a:spcPts val="2917"/>
                </a:lnSpc>
                <a:spcBef>
                  <a:spcPct val="0"/>
                </a:spcBef>
              </a:pPr>
              <a:r>
                <a:rPr lang="en-US" sz="2084">
                  <a:solidFill>
                    <a:srgbClr val="F9DA3B"/>
                  </a:solidFill>
                  <a:latin typeface="Aptos"/>
                  <a:ea typeface="Aptos"/>
                  <a:cs typeface="Aptos"/>
                  <a:sym typeface="Aptos"/>
                </a:rPr>
                <a:t>higher rate</a:t>
              </a:r>
            </a:p>
          </p:txBody>
        </p:sp>
        <p:sp>
          <p:nvSpPr>
            <p:cNvPr id="8" name="TextBox 8"/>
            <p:cNvSpPr txBox="1"/>
            <p:nvPr/>
          </p:nvSpPr>
          <p:spPr>
            <a:xfrm>
              <a:off x="4139992" y="186371"/>
              <a:ext cx="8548558" cy="1649170"/>
            </a:xfrm>
            <a:prstGeom prst="rect">
              <a:avLst/>
            </a:prstGeom>
          </p:spPr>
          <p:txBody>
            <a:bodyPr lIns="0" tIns="0" rIns="0" bIns="0" rtlCol="0" anchor="t">
              <a:spAutoFit/>
            </a:bodyPr>
            <a:lstStyle/>
            <a:p>
              <a:pPr>
                <a:lnSpc>
                  <a:spcPts val="3311"/>
                </a:lnSpc>
                <a:spcBef>
                  <a:spcPct val="0"/>
                </a:spcBef>
              </a:pPr>
              <a:r>
                <a:rPr lang="en-US" sz="2365" dirty="0">
                  <a:latin typeface="Aptos"/>
                  <a:ea typeface="Aptos"/>
                  <a:cs typeface="Aptos"/>
                  <a:sym typeface="Aptos"/>
                </a:rPr>
                <a:t>of youth  experienced at least one non-maltreatment adversity</a:t>
              </a:r>
            </a:p>
          </p:txBody>
        </p:sp>
        <p:sp>
          <p:nvSpPr>
            <p:cNvPr id="9" name="TextBox 9"/>
            <p:cNvSpPr txBox="1"/>
            <p:nvPr/>
          </p:nvSpPr>
          <p:spPr>
            <a:xfrm>
              <a:off x="526352" y="-200025"/>
              <a:ext cx="3613642" cy="2264082"/>
            </a:xfrm>
            <a:prstGeom prst="rect">
              <a:avLst/>
            </a:prstGeom>
          </p:spPr>
          <p:txBody>
            <a:bodyPr lIns="0" tIns="0" rIns="0" bIns="0" rtlCol="0" anchor="t">
              <a:spAutoFit/>
            </a:bodyPr>
            <a:lstStyle/>
            <a:p>
              <a:pPr algn="ctr">
                <a:lnSpc>
                  <a:spcPts val="9425"/>
                </a:lnSpc>
                <a:spcBef>
                  <a:spcPct val="0"/>
                </a:spcBef>
              </a:pPr>
              <a:r>
                <a:rPr lang="en-US" sz="6732" b="1">
                  <a:solidFill>
                    <a:srgbClr val="F9DA3B"/>
                  </a:solidFill>
                  <a:latin typeface="Aptos Bold"/>
                  <a:ea typeface="Aptos Bold"/>
                  <a:cs typeface="Aptos Bold"/>
                  <a:sym typeface="Aptos Bold"/>
                </a:rPr>
                <a:t>89% </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74167" y="542636"/>
            <a:ext cx="7655124" cy="5925885"/>
            <a:chOff x="0" y="-66675"/>
            <a:chExt cx="15310247" cy="11851771"/>
          </a:xfrm>
        </p:grpSpPr>
        <p:sp>
          <p:nvSpPr>
            <p:cNvPr id="3" name="Freeform 3"/>
            <p:cNvSpPr/>
            <p:nvPr/>
          </p:nvSpPr>
          <p:spPr>
            <a:xfrm>
              <a:off x="1930792" y="3476823"/>
              <a:ext cx="1927786" cy="2000532"/>
            </a:xfrm>
            <a:custGeom>
              <a:avLst/>
              <a:gdLst/>
              <a:ahLst/>
              <a:cxnLst/>
              <a:rect l="l" t="t" r="r" b="b"/>
              <a:pathLst>
                <a:path w="1927786" h="2000532">
                  <a:moveTo>
                    <a:pt x="0" y="0"/>
                  </a:moveTo>
                  <a:lnTo>
                    <a:pt x="1927786" y="0"/>
                  </a:lnTo>
                  <a:lnTo>
                    <a:pt x="1927786" y="2000532"/>
                  </a:lnTo>
                  <a:lnTo>
                    <a:pt x="0" y="20005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TextBox 4"/>
            <p:cNvSpPr txBox="1"/>
            <p:nvPr/>
          </p:nvSpPr>
          <p:spPr>
            <a:xfrm>
              <a:off x="0" y="6060166"/>
              <a:ext cx="7418022" cy="1850892"/>
            </a:xfrm>
            <a:prstGeom prst="rect">
              <a:avLst/>
            </a:prstGeom>
          </p:spPr>
          <p:txBody>
            <a:bodyPr lIns="0" tIns="0" rIns="0" bIns="0" rtlCol="0" anchor="t">
              <a:spAutoFit/>
            </a:bodyPr>
            <a:lstStyle/>
            <a:p>
              <a:pPr algn="ctr">
                <a:lnSpc>
                  <a:spcPts val="3748"/>
                </a:lnSpc>
                <a:spcBef>
                  <a:spcPct val="0"/>
                </a:spcBef>
              </a:pPr>
              <a:r>
                <a:rPr lang="en-US" sz="2677" dirty="0">
                  <a:latin typeface="Aptos"/>
                  <a:ea typeface="Aptos"/>
                  <a:cs typeface="Aptos"/>
                  <a:sym typeface="Aptos"/>
                </a:rPr>
                <a:t>Lived with someone with alcohol or drug use</a:t>
              </a:r>
            </a:p>
          </p:txBody>
        </p:sp>
        <p:sp>
          <p:nvSpPr>
            <p:cNvPr id="5" name="TextBox 5"/>
            <p:cNvSpPr txBox="1"/>
            <p:nvPr/>
          </p:nvSpPr>
          <p:spPr>
            <a:xfrm>
              <a:off x="4151974" y="3667347"/>
              <a:ext cx="2629270" cy="2502096"/>
            </a:xfrm>
            <a:prstGeom prst="rect">
              <a:avLst/>
            </a:prstGeom>
          </p:spPr>
          <p:txBody>
            <a:bodyPr lIns="0" tIns="0" rIns="0" bIns="0" rtlCol="0" anchor="t">
              <a:spAutoFit/>
            </a:bodyPr>
            <a:lstStyle/>
            <a:p>
              <a:pPr algn="ctr">
                <a:lnSpc>
                  <a:spcPts val="5334"/>
                </a:lnSpc>
              </a:pPr>
              <a:r>
                <a:rPr lang="en-US" sz="3810" b="1">
                  <a:solidFill>
                    <a:srgbClr val="F9DA3B"/>
                  </a:solidFill>
                  <a:latin typeface="Aptos Bold"/>
                  <a:ea typeface="Aptos Bold"/>
                  <a:cs typeface="Aptos Bold"/>
                  <a:sym typeface="Aptos Bold"/>
                </a:rPr>
                <a:t>56% </a:t>
              </a:r>
            </a:p>
            <a:p>
              <a:pPr algn="ctr">
                <a:lnSpc>
                  <a:spcPts val="4580"/>
                </a:lnSpc>
                <a:spcBef>
                  <a:spcPct val="0"/>
                </a:spcBef>
              </a:pPr>
              <a:endParaRPr lang="en-US" sz="3810" b="1">
                <a:solidFill>
                  <a:srgbClr val="F9DA3B"/>
                </a:solidFill>
                <a:latin typeface="Aptos Bold"/>
                <a:ea typeface="Aptos Bold"/>
                <a:cs typeface="Aptos Bold"/>
                <a:sym typeface="Aptos Bold"/>
              </a:endParaRPr>
            </a:p>
          </p:txBody>
        </p:sp>
        <p:sp>
          <p:nvSpPr>
            <p:cNvPr id="6" name="TextBox 6"/>
            <p:cNvSpPr txBox="1"/>
            <p:nvPr/>
          </p:nvSpPr>
          <p:spPr>
            <a:xfrm>
              <a:off x="4525066" y="4879299"/>
              <a:ext cx="2256180" cy="633506"/>
            </a:xfrm>
            <a:prstGeom prst="rect">
              <a:avLst/>
            </a:prstGeom>
          </p:spPr>
          <p:txBody>
            <a:bodyPr lIns="0" tIns="0" rIns="0" bIns="0" rtlCol="0" anchor="t">
              <a:spAutoFit/>
            </a:bodyPr>
            <a:lstStyle/>
            <a:p>
              <a:pPr>
                <a:lnSpc>
                  <a:spcPts val="2630"/>
                </a:lnSpc>
                <a:spcBef>
                  <a:spcPct val="0"/>
                </a:spcBef>
              </a:pPr>
              <a:r>
                <a:rPr lang="en-US" sz="1879">
                  <a:solidFill>
                    <a:srgbClr val="F9DA3B"/>
                  </a:solidFill>
                  <a:latin typeface="Aptos"/>
                  <a:ea typeface="Aptos"/>
                  <a:cs typeface="Aptos"/>
                  <a:sym typeface="Aptos"/>
                </a:rPr>
                <a:t>higher rate</a:t>
              </a:r>
            </a:p>
          </p:txBody>
        </p:sp>
        <p:sp>
          <p:nvSpPr>
            <p:cNvPr id="7" name="Freeform 7"/>
            <p:cNvSpPr/>
            <p:nvPr/>
          </p:nvSpPr>
          <p:spPr>
            <a:xfrm>
              <a:off x="9523461" y="3476823"/>
              <a:ext cx="1927786" cy="2000532"/>
            </a:xfrm>
            <a:custGeom>
              <a:avLst/>
              <a:gdLst/>
              <a:ahLst/>
              <a:cxnLst/>
              <a:rect l="l" t="t" r="r" b="b"/>
              <a:pathLst>
                <a:path w="1927786" h="2000532">
                  <a:moveTo>
                    <a:pt x="0" y="0"/>
                  </a:moveTo>
                  <a:lnTo>
                    <a:pt x="1927786" y="0"/>
                  </a:lnTo>
                  <a:lnTo>
                    <a:pt x="1927786" y="2000532"/>
                  </a:lnTo>
                  <a:lnTo>
                    <a:pt x="0" y="20005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8" name="TextBox 8"/>
            <p:cNvSpPr txBox="1"/>
            <p:nvPr/>
          </p:nvSpPr>
          <p:spPr>
            <a:xfrm>
              <a:off x="9006935" y="6060166"/>
              <a:ext cx="6303312" cy="1850892"/>
            </a:xfrm>
            <a:prstGeom prst="rect">
              <a:avLst/>
            </a:prstGeom>
          </p:spPr>
          <p:txBody>
            <a:bodyPr lIns="0" tIns="0" rIns="0" bIns="0" rtlCol="0" anchor="t">
              <a:spAutoFit/>
            </a:bodyPr>
            <a:lstStyle/>
            <a:p>
              <a:pPr algn="ctr">
                <a:lnSpc>
                  <a:spcPts val="3748"/>
                </a:lnSpc>
                <a:spcBef>
                  <a:spcPct val="0"/>
                </a:spcBef>
              </a:pPr>
              <a:r>
                <a:rPr lang="en-US" sz="2677" dirty="0">
                  <a:latin typeface="Aptos"/>
                  <a:ea typeface="Aptos"/>
                  <a:cs typeface="Aptos"/>
                  <a:sym typeface="Aptos"/>
                </a:rPr>
                <a:t>Lived with someone with mental illness</a:t>
              </a:r>
            </a:p>
          </p:txBody>
        </p:sp>
        <p:sp>
          <p:nvSpPr>
            <p:cNvPr id="9" name="TextBox 9"/>
            <p:cNvSpPr txBox="1"/>
            <p:nvPr/>
          </p:nvSpPr>
          <p:spPr>
            <a:xfrm>
              <a:off x="11744645" y="3667347"/>
              <a:ext cx="2629270" cy="2502096"/>
            </a:xfrm>
            <a:prstGeom prst="rect">
              <a:avLst/>
            </a:prstGeom>
          </p:spPr>
          <p:txBody>
            <a:bodyPr lIns="0" tIns="0" rIns="0" bIns="0" rtlCol="0" anchor="t">
              <a:spAutoFit/>
            </a:bodyPr>
            <a:lstStyle/>
            <a:p>
              <a:pPr algn="ctr">
                <a:lnSpc>
                  <a:spcPts val="5334"/>
                </a:lnSpc>
              </a:pPr>
              <a:r>
                <a:rPr lang="en-US" sz="3810" b="1">
                  <a:solidFill>
                    <a:srgbClr val="F9DA3B"/>
                  </a:solidFill>
                  <a:latin typeface="Aptos Bold"/>
                  <a:ea typeface="Aptos Bold"/>
                  <a:cs typeface="Aptos Bold"/>
                  <a:sym typeface="Aptos Bold"/>
                </a:rPr>
                <a:t>51% </a:t>
              </a:r>
            </a:p>
            <a:p>
              <a:pPr algn="ctr">
                <a:lnSpc>
                  <a:spcPts val="4580"/>
                </a:lnSpc>
                <a:spcBef>
                  <a:spcPct val="0"/>
                </a:spcBef>
              </a:pPr>
              <a:endParaRPr lang="en-US" sz="3810" b="1">
                <a:solidFill>
                  <a:srgbClr val="F9DA3B"/>
                </a:solidFill>
                <a:latin typeface="Aptos Bold"/>
                <a:ea typeface="Aptos Bold"/>
                <a:cs typeface="Aptos Bold"/>
                <a:sym typeface="Aptos Bold"/>
              </a:endParaRPr>
            </a:p>
          </p:txBody>
        </p:sp>
        <p:sp>
          <p:nvSpPr>
            <p:cNvPr id="10" name="TextBox 10"/>
            <p:cNvSpPr txBox="1"/>
            <p:nvPr/>
          </p:nvSpPr>
          <p:spPr>
            <a:xfrm>
              <a:off x="12131309" y="4949415"/>
              <a:ext cx="2256180" cy="633506"/>
            </a:xfrm>
            <a:prstGeom prst="rect">
              <a:avLst/>
            </a:prstGeom>
          </p:spPr>
          <p:txBody>
            <a:bodyPr lIns="0" tIns="0" rIns="0" bIns="0" rtlCol="0" anchor="t">
              <a:spAutoFit/>
            </a:bodyPr>
            <a:lstStyle/>
            <a:p>
              <a:pPr>
                <a:lnSpc>
                  <a:spcPts val="2630"/>
                </a:lnSpc>
                <a:spcBef>
                  <a:spcPct val="0"/>
                </a:spcBef>
              </a:pPr>
              <a:r>
                <a:rPr lang="en-US" sz="1879">
                  <a:solidFill>
                    <a:srgbClr val="F9DA3B"/>
                  </a:solidFill>
                  <a:latin typeface="Aptos"/>
                  <a:ea typeface="Aptos"/>
                  <a:cs typeface="Aptos"/>
                  <a:sym typeface="Aptos"/>
                </a:rPr>
                <a:t>higher rate</a:t>
              </a:r>
            </a:p>
          </p:txBody>
        </p:sp>
        <p:sp>
          <p:nvSpPr>
            <p:cNvPr id="11" name="Freeform 11"/>
            <p:cNvSpPr/>
            <p:nvPr/>
          </p:nvSpPr>
          <p:spPr>
            <a:xfrm>
              <a:off x="5182832" y="8369180"/>
              <a:ext cx="1927786" cy="2000532"/>
            </a:xfrm>
            <a:custGeom>
              <a:avLst/>
              <a:gdLst/>
              <a:ahLst/>
              <a:cxnLst/>
              <a:rect l="l" t="t" r="r" b="b"/>
              <a:pathLst>
                <a:path w="1927786" h="2000532">
                  <a:moveTo>
                    <a:pt x="0" y="0"/>
                  </a:moveTo>
                  <a:lnTo>
                    <a:pt x="1927786" y="0"/>
                  </a:lnTo>
                  <a:lnTo>
                    <a:pt x="1927786" y="2000533"/>
                  </a:lnTo>
                  <a:lnTo>
                    <a:pt x="0" y="20005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2" name="TextBox 12"/>
            <p:cNvSpPr txBox="1"/>
            <p:nvPr/>
          </p:nvSpPr>
          <p:spPr>
            <a:xfrm>
              <a:off x="1298184" y="10883182"/>
              <a:ext cx="12837499" cy="901914"/>
            </a:xfrm>
            <a:prstGeom prst="rect">
              <a:avLst/>
            </a:prstGeom>
          </p:spPr>
          <p:txBody>
            <a:bodyPr lIns="0" tIns="0" rIns="0" bIns="0" rtlCol="0" anchor="t">
              <a:spAutoFit/>
            </a:bodyPr>
            <a:lstStyle/>
            <a:p>
              <a:pPr algn="ctr">
                <a:lnSpc>
                  <a:spcPts val="3748"/>
                </a:lnSpc>
                <a:spcBef>
                  <a:spcPct val="0"/>
                </a:spcBef>
              </a:pPr>
              <a:r>
                <a:rPr lang="en-US" sz="2677" dirty="0">
                  <a:latin typeface="Aptos"/>
                  <a:ea typeface="Aptos"/>
                  <a:cs typeface="Aptos"/>
                  <a:sym typeface="Aptos"/>
                </a:rPr>
                <a:t>Victim/witness of </a:t>
              </a:r>
              <a:r>
                <a:rPr lang="en-US" sz="2677" dirty="0" err="1">
                  <a:latin typeface="Aptos"/>
                  <a:ea typeface="Aptos"/>
                  <a:cs typeface="Aptos"/>
                  <a:sym typeface="Aptos"/>
                </a:rPr>
                <a:t>neighbourhood</a:t>
              </a:r>
              <a:r>
                <a:rPr lang="en-US" sz="2677" dirty="0">
                  <a:latin typeface="Aptos"/>
                  <a:ea typeface="Aptos"/>
                  <a:cs typeface="Aptos"/>
                  <a:sym typeface="Aptos"/>
                </a:rPr>
                <a:t> violence</a:t>
              </a:r>
            </a:p>
          </p:txBody>
        </p:sp>
        <p:sp>
          <p:nvSpPr>
            <p:cNvPr id="13" name="TextBox 13"/>
            <p:cNvSpPr txBox="1"/>
            <p:nvPr/>
          </p:nvSpPr>
          <p:spPr>
            <a:xfrm>
              <a:off x="7404014" y="8559704"/>
              <a:ext cx="2629270" cy="2502096"/>
            </a:xfrm>
            <a:prstGeom prst="rect">
              <a:avLst/>
            </a:prstGeom>
          </p:spPr>
          <p:txBody>
            <a:bodyPr lIns="0" tIns="0" rIns="0" bIns="0" rtlCol="0" anchor="t">
              <a:spAutoFit/>
            </a:bodyPr>
            <a:lstStyle/>
            <a:p>
              <a:pPr algn="ctr">
                <a:lnSpc>
                  <a:spcPts val="5334"/>
                </a:lnSpc>
              </a:pPr>
              <a:r>
                <a:rPr lang="en-US" sz="3810" b="1">
                  <a:solidFill>
                    <a:srgbClr val="F9DA3B"/>
                  </a:solidFill>
                  <a:latin typeface="Aptos Bold"/>
                  <a:ea typeface="Aptos Bold"/>
                  <a:cs typeface="Aptos Bold"/>
                  <a:sym typeface="Aptos Bold"/>
                </a:rPr>
                <a:t>44% </a:t>
              </a:r>
            </a:p>
            <a:p>
              <a:pPr algn="ctr">
                <a:lnSpc>
                  <a:spcPts val="4580"/>
                </a:lnSpc>
                <a:spcBef>
                  <a:spcPct val="0"/>
                </a:spcBef>
              </a:pPr>
              <a:endParaRPr lang="en-US" sz="3810" b="1">
                <a:solidFill>
                  <a:srgbClr val="F9DA3B"/>
                </a:solidFill>
                <a:latin typeface="Aptos Bold"/>
                <a:ea typeface="Aptos Bold"/>
                <a:cs typeface="Aptos Bold"/>
                <a:sym typeface="Aptos Bold"/>
              </a:endParaRPr>
            </a:p>
          </p:txBody>
        </p:sp>
        <p:sp>
          <p:nvSpPr>
            <p:cNvPr id="14" name="TextBox 14"/>
            <p:cNvSpPr txBox="1"/>
            <p:nvPr/>
          </p:nvSpPr>
          <p:spPr>
            <a:xfrm>
              <a:off x="7790681" y="9841774"/>
              <a:ext cx="2256180" cy="633506"/>
            </a:xfrm>
            <a:prstGeom prst="rect">
              <a:avLst/>
            </a:prstGeom>
          </p:spPr>
          <p:txBody>
            <a:bodyPr lIns="0" tIns="0" rIns="0" bIns="0" rtlCol="0" anchor="t">
              <a:spAutoFit/>
            </a:bodyPr>
            <a:lstStyle/>
            <a:p>
              <a:pPr>
                <a:lnSpc>
                  <a:spcPts val="2630"/>
                </a:lnSpc>
                <a:spcBef>
                  <a:spcPct val="0"/>
                </a:spcBef>
              </a:pPr>
              <a:r>
                <a:rPr lang="en-US" sz="1879">
                  <a:solidFill>
                    <a:srgbClr val="F9DA3B"/>
                  </a:solidFill>
                  <a:latin typeface="Aptos"/>
                  <a:ea typeface="Aptos"/>
                  <a:cs typeface="Aptos"/>
                  <a:sym typeface="Aptos"/>
                </a:rPr>
                <a:t>higher rate</a:t>
              </a:r>
            </a:p>
          </p:txBody>
        </p:sp>
        <p:sp>
          <p:nvSpPr>
            <p:cNvPr id="15" name="TextBox 15"/>
            <p:cNvSpPr txBox="1"/>
            <p:nvPr/>
          </p:nvSpPr>
          <p:spPr>
            <a:xfrm>
              <a:off x="0" y="-66675"/>
              <a:ext cx="15310247" cy="2646622"/>
            </a:xfrm>
            <a:prstGeom prst="rect">
              <a:avLst/>
            </a:prstGeom>
          </p:spPr>
          <p:txBody>
            <a:bodyPr lIns="0" tIns="0" rIns="0" bIns="0" rtlCol="0" anchor="t">
              <a:spAutoFit/>
            </a:bodyPr>
            <a:lstStyle/>
            <a:p>
              <a:pPr algn="ctr">
                <a:lnSpc>
                  <a:spcPts val="3510"/>
                </a:lnSpc>
                <a:spcBef>
                  <a:spcPct val="0"/>
                </a:spcBef>
              </a:pPr>
              <a:r>
                <a:rPr lang="en-US" sz="2507" b="1" dirty="0">
                  <a:latin typeface="Aptos"/>
                  <a:ea typeface="Aptos"/>
                  <a:cs typeface="Aptos"/>
                  <a:sym typeface="Aptos"/>
                </a:rPr>
                <a:t>Youth who experienced these specific adversities had significantly higher rates of problematic alcohol use than those who did not experience them:</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1086B-3038-94B5-B280-263CEB05A89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2E0BDB7-7A26-797B-BFB9-14ACA7D0AF24}"/>
              </a:ext>
            </a:extLst>
          </p:cNvPr>
          <p:cNvSpPr>
            <a:spLocks noGrp="1"/>
          </p:cNvSpPr>
          <p:nvPr>
            <p:ph type="title"/>
          </p:nvPr>
        </p:nvSpPr>
        <p:spPr>
          <a:xfrm>
            <a:off x="6361953" y="1964556"/>
            <a:ext cx="5663740" cy="3674613"/>
          </a:xfrm>
        </p:spPr>
        <p:txBody>
          <a:bodyPr/>
          <a:lstStyle/>
          <a:p>
            <a:r>
              <a:rPr lang="en-AU" dirty="0"/>
              <a:t>2</a:t>
            </a:r>
          </a:p>
        </p:txBody>
      </p:sp>
      <p:sp>
        <p:nvSpPr>
          <p:cNvPr id="9" name="Text Placeholder 8">
            <a:extLst>
              <a:ext uri="{FF2B5EF4-FFF2-40B4-BE49-F238E27FC236}">
                <a16:creationId xmlns:a16="http://schemas.microsoft.com/office/drawing/2014/main" id="{6001890F-6CF9-FFDC-599D-87FB9BBBB1DE}"/>
              </a:ext>
            </a:extLst>
          </p:cNvPr>
          <p:cNvSpPr>
            <a:spLocks noGrp="1"/>
          </p:cNvSpPr>
          <p:nvPr>
            <p:ph type="body" sz="quarter" idx="10"/>
          </p:nvPr>
        </p:nvSpPr>
        <p:spPr>
          <a:xfrm>
            <a:off x="454839" y="2678657"/>
            <a:ext cx="5031561" cy="2960512"/>
          </a:xfrm>
        </p:spPr>
        <p:txBody>
          <a:bodyPr>
            <a:normAutofit/>
          </a:bodyPr>
          <a:lstStyle/>
          <a:p>
            <a:r>
              <a:rPr lang="en-AU" sz="5400" dirty="0"/>
              <a:t>Adversity accumulates… and it matters</a:t>
            </a:r>
          </a:p>
          <a:p>
            <a:endParaRPr lang="en-AU" sz="2800" dirty="0"/>
          </a:p>
          <a:p>
            <a:endParaRPr lang="en-AU" sz="2800" dirty="0"/>
          </a:p>
        </p:txBody>
      </p:sp>
    </p:spTree>
    <p:extLst>
      <p:ext uri="{BB962C8B-B14F-4D97-AF65-F5344CB8AC3E}">
        <p14:creationId xmlns:p14="http://schemas.microsoft.com/office/powerpoint/2010/main" val="328435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801E9-3ECD-D0B5-54D6-6E9021BD8525}"/>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6BD77444-C194-ACF5-97E0-04CC270559EA}"/>
              </a:ext>
            </a:extLst>
          </p:cNvPr>
          <p:cNvGrpSpPr/>
          <p:nvPr/>
        </p:nvGrpSpPr>
        <p:grpSpPr>
          <a:xfrm>
            <a:off x="695324" y="1881188"/>
            <a:ext cx="11161713" cy="3910012"/>
            <a:chOff x="695325" y="1520825"/>
            <a:chExt cx="9446534" cy="4270375"/>
          </a:xfrm>
          <a:solidFill>
            <a:schemeClr val="accent1">
              <a:alpha val="10000"/>
            </a:schemeClr>
          </a:solidFill>
        </p:grpSpPr>
        <p:sp>
          <p:nvSpPr>
            <p:cNvPr id="7" name="Rectangle 6">
              <a:extLst>
                <a:ext uri="{FF2B5EF4-FFF2-40B4-BE49-F238E27FC236}">
                  <a16:creationId xmlns:a16="http://schemas.microsoft.com/office/drawing/2014/main" id="{E61DE813-CE91-0205-8853-FC0204AF4040}"/>
                </a:ext>
              </a:extLst>
            </p:cNvPr>
            <p:cNvSpPr/>
            <p:nvPr/>
          </p:nvSpPr>
          <p:spPr>
            <a:xfrm>
              <a:off x="695325" y="1520825"/>
              <a:ext cx="1786618" cy="4270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20957F01-9A50-C9F1-9E12-4CB17A97A32D}"/>
                </a:ext>
              </a:extLst>
            </p:cNvPr>
            <p:cNvSpPr/>
            <p:nvPr/>
          </p:nvSpPr>
          <p:spPr>
            <a:xfrm>
              <a:off x="2610304" y="1520825"/>
              <a:ext cx="1786618" cy="4270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7A0011E7-ED69-6245-6412-0CDFC683978F}"/>
                </a:ext>
              </a:extLst>
            </p:cNvPr>
            <p:cNvSpPr/>
            <p:nvPr/>
          </p:nvSpPr>
          <p:spPr>
            <a:xfrm>
              <a:off x="4525283" y="1520825"/>
              <a:ext cx="1786618" cy="4270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A84B2777-A77E-F55F-8C82-B4F3416F0975}"/>
                </a:ext>
              </a:extLst>
            </p:cNvPr>
            <p:cNvSpPr/>
            <p:nvPr/>
          </p:nvSpPr>
          <p:spPr>
            <a:xfrm>
              <a:off x="6440262" y="1520825"/>
              <a:ext cx="1786618" cy="4270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9F6785DF-6C81-FD6C-766D-CD29DE9F7C78}"/>
                </a:ext>
              </a:extLst>
            </p:cNvPr>
            <p:cNvSpPr/>
            <p:nvPr/>
          </p:nvSpPr>
          <p:spPr>
            <a:xfrm>
              <a:off x="8355241" y="1520825"/>
              <a:ext cx="1786618" cy="4270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32" name="Oval 31">
            <a:extLst>
              <a:ext uri="{FF2B5EF4-FFF2-40B4-BE49-F238E27FC236}">
                <a16:creationId xmlns:a16="http://schemas.microsoft.com/office/drawing/2014/main" id="{7C6F0490-350C-9B61-CB8B-1F152E433638}"/>
              </a:ext>
            </a:extLst>
          </p:cNvPr>
          <p:cNvSpPr/>
          <p:nvPr/>
        </p:nvSpPr>
        <p:spPr>
          <a:xfrm>
            <a:off x="1225360" y="4509910"/>
            <a:ext cx="1089010" cy="10890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196E85FE-1FD1-BA02-01DA-19319F1F49A1}"/>
              </a:ext>
            </a:extLst>
          </p:cNvPr>
          <p:cNvSpPr>
            <a:spLocks noGrp="1"/>
          </p:cNvSpPr>
          <p:nvPr>
            <p:ph type="title"/>
          </p:nvPr>
        </p:nvSpPr>
        <p:spPr>
          <a:xfrm>
            <a:off x="609600" y="533400"/>
            <a:ext cx="9504363" cy="777875"/>
          </a:xfrm>
        </p:spPr>
        <p:txBody>
          <a:bodyPr/>
          <a:lstStyle/>
          <a:p>
            <a:r>
              <a:rPr lang="en-US" dirty="0"/>
              <a:t>Maltreatment is chronic, not isolated</a:t>
            </a:r>
          </a:p>
        </p:txBody>
      </p:sp>
      <p:sp>
        <p:nvSpPr>
          <p:cNvPr id="13" name="Content Placeholder 2">
            <a:extLst>
              <a:ext uri="{FF2B5EF4-FFF2-40B4-BE49-F238E27FC236}">
                <a16:creationId xmlns:a16="http://schemas.microsoft.com/office/drawing/2014/main" id="{E7901778-DD28-9FB1-8604-4E0BC33857D9}"/>
              </a:ext>
            </a:extLst>
          </p:cNvPr>
          <p:cNvSpPr txBox="1">
            <a:spLocks/>
          </p:cNvSpPr>
          <p:nvPr/>
        </p:nvSpPr>
        <p:spPr>
          <a:xfrm>
            <a:off x="957501" y="3196233"/>
            <a:ext cx="1640138" cy="825747"/>
          </a:xfrm>
          <a:prstGeom prst="rect">
            <a:avLst/>
          </a:prstGeom>
        </p:spPr>
        <p:txBody>
          <a:bodyPr lIns="0" tIns="0" rIns="0" bIns="0"/>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88%  &gt;1 time</a:t>
            </a:r>
          </a:p>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62%  &gt;6 times</a:t>
            </a:r>
          </a:p>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19%  &gt;50 times</a:t>
            </a:r>
          </a:p>
        </p:txBody>
      </p:sp>
      <p:sp>
        <p:nvSpPr>
          <p:cNvPr id="14" name="Text Placeholder 5">
            <a:extLst>
              <a:ext uri="{FF2B5EF4-FFF2-40B4-BE49-F238E27FC236}">
                <a16:creationId xmlns:a16="http://schemas.microsoft.com/office/drawing/2014/main" id="{0CBDD421-FA6E-F3B6-086F-57869D60E73C}"/>
              </a:ext>
            </a:extLst>
          </p:cNvPr>
          <p:cNvSpPr txBox="1">
            <a:spLocks/>
          </p:cNvSpPr>
          <p:nvPr/>
        </p:nvSpPr>
        <p:spPr>
          <a:xfrm>
            <a:off x="957501" y="2181543"/>
            <a:ext cx="1640138" cy="473198"/>
          </a:xfrm>
          <a:prstGeom prst="rect">
            <a:avLst/>
          </a:prstGeom>
        </p:spPr>
        <p:txBody>
          <a:bodyPr lIns="0" tIns="0" rIns="0" bIns="0"/>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AU" sz="1800" b="1"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Physical</a:t>
            </a:r>
            <a:br>
              <a:rPr kumimoji="0" lang="en-AU" sz="1800" b="1"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br>
            <a:r>
              <a:rPr kumimoji="0" lang="en-AU" sz="1800" b="1"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abuse</a:t>
            </a:r>
          </a:p>
        </p:txBody>
      </p:sp>
      <p:sp>
        <p:nvSpPr>
          <p:cNvPr id="17" name="Content Placeholder 2">
            <a:extLst>
              <a:ext uri="{FF2B5EF4-FFF2-40B4-BE49-F238E27FC236}">
                <a16:creationId xmlns:a16="http://schemas.microsoft.com/office/drawing/2014/main" id="{FAA82E52-9075-5DA1-272C-C8AA10BD8CCC}"/>
              </a:ext>
            </a:extLst>
          </p:cNvPr>
          <p:cNvSpPr txBox="1">
            <a:spLocks/>
          </p:cNvSpPr>
          <p:nvPr/>
        </p:nvSpPr>
        <p:spPr>
          <a:xfrm>
            <a:off x="1216349" y="4781840"/>
            <a:ext cx="1080000" cy="547200"/>
          </a:xfrm>
          <a:prstGeom prst="rect">
            <a:avLst/>
          </a:prstGeom>
        </p:spPr>
        <p:txBody>
          <a:bodyPr lIns="0" tIns="0" rIns="0" bIns="0"/>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1F4FA"/>
                </a:solidFill>
                <a:effectLst/>
                <a:uLnTx/>
                <a:uFillTx/>
                <a:latin typeface="Arial" panose="020B0604020202020204" pitchFamily="34" charset="0"/>
                <a:ea typeface="+mn-ea"/>
                <a:cs typeface="Arial" panose="020B0604020202020204" pitchFamily="34" charset="0"/>
              </a:rPr>
              <a:t>Median:</a:t>
            </a:r>
            <a:br>
              <a:rPr kumimoji="0" lang="en-US" sz="1400" b="1" i="0" u="none" strike="noStrike" kern="1200" cap="none" spc="0" normalizeH="0" baseline="0" noProof="0" dirty="0">
                <a:ln>
                  <a:noFill/>
                </a:ln>
                <a:solidFill>
                  <a:srgbClr val="F1F4FA"/>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dirty="0">
                <a:ln>
                  <a:noFill/>
                </a:ln>
                <a:solidFill>
                  <a:srgbClr val="E2BE00"/>
                </a:solidFill>
                <a:effectLst/>
                <a:uLnTx/>
                <a:uFillTx/>
                <a:latin typeface="Arial" panose="020B0604020202020204" pitchFamily="34" charset="0"/>
                <a:ea typeface="+mn-ea"/>
                <a:cs typeface="Arial" panose="020B0604020202020204" pitchFamily="34" charset="0"/>
              </a:rPr>
              <a:t>9.5x</a:t>
            </a:r>
            <a:endParaRPr kumimoji="0" lang="en-US" sz="3000" b="0" i="0" u="none" strike="noStrike" kern="1200" cap="none" spc="0" normalizeH="0" baseline="0" noProof="0" dirty="0">
              <a:ln>
                <a:noFill/>
              </a:ln>
              <a:solidFill>
                <a:srgbClr val="E2BE00"/>
              </a:solidFill>
              <a:effectLst/>
              <a:uLnTx/>
              <a:uFillTx/>
              <a:latin typeface="Arial" panose="020B0604020202020204" pitchFamily="34" charset="0"/>
              <a:ea typeface="+mn-ea"/>
              <a:cs typeface="Arial" panose="020B0604020202020204" pitchFamily="34" charset="0"/>
            </a:endParaRPr>
          </a:p>
        </p:txBody>
      </p:sp>
      <p:sp>
        <p:nvSpPr>
          <p:cNvPr id="18" name="Content Placeholder 2">
            <a:extLst>
              <a:ext uri="{FF2B5EF4-FFF2-40B4-BE49-F238E27FC236}">
                <a16:creationId xmlns:a16="http://schemas.microsoft.com/office/drawing/2014/main" id="{A60A8AD4-BC9F-9EE5-B7B8-9E7E48964A6E}"/>
              </a:ext>
            </a:extLst>
          </p:cNvPr>
          <p:cNvSpPr txBox="1">
            <a:spLocks/>
          </p:cNvSpPr>
          <p:nvPr/>
        </p:nvSpPr>
        <p:spPr>
          <a:xfrm>
            <a:off x="3220382" y="3196233"/>
            <a:ext cx="1640138" cy="825747"/>
          </a:xfrm>
          <a:prstGeom prst="rect">
            <a:avLst/>
          </a:prstGeom>
        </p:spPr>
        <p:txBody>
          <a:bodyPr lIns="0" tIns="0" rIns="0" bIns="0"/>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78%  &gt;1 time</a:t>
            </a:r>
          </a:p>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42%  &gt;6 times</a:t>
            </a:r>
          </a:p>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11%  &gt;50 times</a:t>
            </a:r>
          </a:p>
        </p:txBody>
      </p:sp>
      <p:sp>
        <p:nvSpPr>
          <p:cNvPr id="19" name="Text Placeholder 5">
            <a:extLst>
              <a:ext uri="{FF2B5EF4-FFF2-40B4-BE49-F238E27FC236}">
                <a16:creationId xmlns:a16="http://schemas.microsoft.com/office/drawing/2014/main" id="{322D4E97-121D-9BFB-45BE-9337E94CBDEF}"/>
              </a:ext>
            </a:extLst>
          </p:cNvPr>
          <p:cNvSpPr txBox="1">
            <a:spLocks/>
          </p:cNvSpPr>
          <p:nvPr/>
        </p:nvSpPr>
        <p:spPr>
          <a:xfrm>
            <a:off x="3220382" y="2181543"/>
            <a:ext cx="1640138" cy="473198"/>
          </a:xfrm>
          <a:prstGeom prst="rect">
            <a:avLst/>
          </a:prstGeom>
        </p:spPr>
        <p:txBody>
          <a:bodyPr lIns="0" tIns="0" rIns="0" bIns="0"/>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AU" sz="1800" b="1"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Sexual</a:t>
            </a:r>
            <a:br>
              <a:rPr kumimoji="0" lang="en-AU" sz="1800" b="1"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br>
            <a:r>
              <a:rPr kumimoji="0" lang="en-AU" sz="1800" b="1"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abuse</a:t>
            </a:r>
          </a:p>
        </p:txBody>
      </p:sp>
      <p:sp>
        <p:nvSpPr>
          <p:cNvPr id="22" name="Content Placeholder 2">
            <a:extLst>
              <a:ext uri="{FF2B5EF4-FFF2-40B4-BE49-F238E27FC236}">
                <a16:creationId xmlns:a16="http://schemas.microsoft.com/office/drawing/2014/main" id="{21B1010F-926D-0855-5DA6-3BBA0E591890}"/>
              </a:ext>
            </a:extLst>
          </p:cNvPr>
          <p:cNvSpPr txBox="1">
            <a:spLocks/>
          </p:cNvSpPr>
          <p:nvPr/>
        </p:nvSpPr>
        <p:spPr>
          <a:xfrm>
            <a:off x="5456010" y="3196233"/>
            <a:ext cx="1640138" cy="825747"/>
          </a:xfrm>
          <a:prstGeom prst="rect">
            <a:avLst/>
          </a:prstGeom>
        </p:spPr>
        <p:txBody>
          <a:bodyPr lIns="0" tIns="0" rIns="0" bIns="0"/>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~80%  &gt;years</a:t>
            </a:r>
          </a:p>
        </p:txBody>
      </p:sp>
      <p:sp>
        <p:nvSpPr>
          <p:cNvPr id="23" name="Text Placeholder 5">
            <a:extLst>
              <a:ext uri="{FF2B5EF4-FFF2-40B4-BE49-F238E27FC236}">
                <a16:creationId xmlns:a16="http://schemas.microsoft.com/office/drawing/2014/main" id="{0A6DA1FE-FEDE-CC04-4B24-57E6B7498E68}"/>
              </a:ext>
            </a:extLst>
          </p:cNvPr>
          <p:cNvSpPr txBox="1">
            <a:spLocks/>
          </p:cNvSpPr>
          <p:nvPr/>
        </p:nvSpPr>
        <p:spPr>
          <a:xfrm>
            <a:off x="5456010" y="2181543"/>
            <a:ext cx="1640138" cy="473198"/>
          </a:xfrm>
          <a:prstGeom prst="rect">
            <a:avLst/>
          </a:prstGeom>
        </p:spPr>
        <p:txBody>
          <a:bodyPr lIns="0" tIns="0" rIns="0" bIns="0"/>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AU" sz="1800" b="1"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Emotional</a:t>
            </a:r>
            <a:br>
              <a:rPr kumimoji="0" lang="en-AU" sz="1800" b="1"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br>
            <a:r>
              <a:rPr kumimoji="0" lang="en-AU" sz="1800" b="1"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abuse</a:t>
            </a:r>
          </a:p>
        </p:txBody>
      </p:sp>
      <p:sp>
        <p:nvSpPr>
          <p:cNvPr id="26" name="Content Placeholder 2">
            <a:extLst>
              <a:ext uri="{FF2B5EF4-FFF2-40B4-BE49-F238E27FC236}">
                <a16:creationId xmlns:a16="http://schemas.microsoft.com/office/drawing/2014/main" id="{C000C0CA-E85D-54E3-7CE4-98B07B9EFDC4}"/>
              </a:ext>
            </a:extLst>
          </p:cNvPr>
          <p:cNvSpPr txBox="1">
            <a:spLocks/>
          </p:cNvSpPr>
          <p:nvPr/>
        </p:nvSpPr>
        <p:spPr>
          <a:xfrm>
            <a:off x="7718891" y="3196233"/>
            <a:ext cx="1640138" cy="825747"/>
          </a:xfrm>
          <a:prstGeom prst="rect">
            <a:avLst/>
          </a:prstGeom>
        </p:spPr>
        <p:txBody>
          <a:bodyPr lIns="0" tIns="0" rIns="0" bIns="0"/>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~75% &gt;years</a:t>
            </a:r>
          </a:p>
        </p:txBody>
      </p:sp>
      <p:sp>
        <p:nvSpPr>
          <p:cNvPr id="27" name="Text Placeholder 5">
            <a:extLst>
              <a:ext uri="{FF2B5EF4-FFF2-40B4-BE49-F238E27FC236}">
                <a16:creationId xmlns:a16="http://schemas.microsoft.com/office/drawing/2014/main" id="{62A1F0C7-78D2-07DF-D07F-81F46661B1BB}"/>
              </a:ext>
            </a:extLst>
          </p:cNvPr>
          <p:cNvSpPr txBox="1">
            <a:spLocks/>
          </p:cNvSpPr>
          <p:nvPr/>
        </p:nvSpPr>
        <p:spPr>
          <a:xfrm>
            <a:off x="7718891" y="2181543"/>
            <a:ext cx="1640138" cy="473198"/>
          </a:xfrm>
          <a:prstGeom prst="rect">
            <a:avLst/>
          </a:prstGeom>
        </p:spPr>
        <p:txBody>
          <a:bodyPr lIns="0" tIns="0" rIns="0" bIns="0"/>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AU" sz="1800" b="1"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Neglect</a:t>
            </a:r>
          </a:p>
        </p:txBody>
      </p:sp>
      <p:sp>
        <p:nvSpPr>
          <p:cNvPr id="30" name="Content Placeholder 2">
            <a:extLst>
              <a:ext uri="{FF2B5EF4-FFF2-40B4-BE49-F238E27FC236}">
                <a16:creationId xmlns:a16="http://schemas.microsoft.com/office/drawing/2014/main" id="{05809666-F178-461D-445E-FD14C1DBBF8A}"/>
              </a:ext>
            </a:extLst>
          </p:cNvPr>
          <p:cNvSpPr txBox="1">
            <a:spLocks/>
          </p:cNvSpPr>
          <p:nvPr/>
        </p:nvSpPr>
        <p:spPr>
          <a:xfrm>
            <a:off x="9997633" y="3196233"/>
            <a:ext cx="1640138" cy="825747"/>
          </a:xfrm>
          <a:prstGeom prst="rect">
            <a:avLst/>
          </a:prstGeom>
        </p:spPr>
        <p:txBody>
          <a:bodyPr lIns="0" tIns="0" rIns="0" bIns="0"/>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89%  &gt;1 time</a:t>
            </a:r>
          </a:p>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65%  &gt;6 times </a:t>
            </a:r>
          </a:p>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32% &gt;50 times</a:t>
            </a:r>
          </a:p>
        </p:txBody>
      </p:sp>
      <p:sp>
        <p:nvSpPr>
          <p:cNvPr id="31" name="Text Placeholder 5">
            <a:extLst>
              <a:ext uri="{FF2B5EF4-FFF2-40B4-BE49-F238E27FC236}">
                <a16:creationId xmlns:a16="http://schemas.microsoft.com/office/drawing/2014/main" id="{74DEACC9-0DD7-EB5A-A561-1867C0836163}"/>
              </a:ext>
            </a:extLst>
          </p:cNvPr>
          <p:cNvSpPr txBox="1">
            <a:spLocks/>
          </p:cNvSpPr>
          <p:nvPr/>
        </p:nvSpPr>
        <p:spPr>
          <a:xfrm>
            <a:off x="9997633" y="2181543"/>
            <a:ext cx="1640138" cy="473198"/>
          </a:xfrm>
          <a:prstGeom prst="rect">
            <a:avLst/>
          </a:prstGeom>
        </p:spPr>
        <p:txBody>
          <a:bodyPr lIns="0" tIns="0" rIns="0" bIns="0"/>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AU" sz="1800" b="1"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EDV</a:t>
            </a:r>
          </a:p>
        </p:txBody>
      </p:sp>
      <p:cxnSp>
        <p:nvCxnSpPr>
          <p:cNvPr id="42" name="Straight Connector 41">
            <a:extLst>
              <a:ext uri="{FF2B5EF4-FFF2-40B4-BE49-F238E27FC236}">
                <a16:creationId xmlns:a16="http://schemas.microsoft.com/office/drawing/2014/main" id="{38426869-6863-CC3A-EE23-DA6311E3304F}"/>
              </a:ext>
            </a:extLst>
          </p:cNvPr>
          <p:cNvCxnSpPr>
            <a:cxnSpLocks/>
          </p:cNvCxnSpPr>
          <p:nvPr/>
        </p:nvCxnSpPr>
        <p:spPr>
          <a:xfrm>
            <a:off x="957500" y="4310406"/>
            <a:ext cx="163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D4CE4E-FB1D-77E2-0D77-D620BD217D1E}"/>
              </a:ext>
            </a:extLst>
          </p:cNvPr>
          <p:cNvCxnSpPr>
            <a:cxnSpLocks/>
          </p:cNvCxnSpPr>
          <p:nvPr/>
        </p:nvCxnSpPr>
        <p:spPr>
          <a:xfrm>
            <a:off x="3220381" y="4310406"/>
            <a:ext cx="163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2271192-5A9C-D4A0-F596-FD0FA676EE0D}"/>
              </a:ext>
            </a:extLst>
          </p:cNvPr>
          <p:cNvCxnSpPr>
            <a:cxnSpLocks/>
          </p:cNvCxnSpPr>
          <p:nvPr/>
        </p:nvCxnSpPr>
        <p:spPr>
          <a:xfrm>
            <a:off x="5406350" y="4310406"/>
            <a:ext cx="163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135CDB2-560A-AE0E-F680-C9815F275923}"/>
              </a:ext>
            </a:extLst>
          </p:cNvPr>
          <p:cNvCxnSpPr>
            <a:cxnSpLocks/>
          </p:cNvCxnSpPr>
          <p:nvPr/>
        </p:nvCxnSpPr>
        <p:spPr>
          <a:xfrm>
            <a:off x="7669231" y="4310406"/>
            <a:ext cx="163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03EBBE4-4C04-FA26-6622-9657648BA905}"/>
              </a:ext>
            </a:extLst>
          </p:cNvPr>
          <p:cNvCxnSpPr>
            <a:cxnSpLocks/>
          </p:cNvCxnSpPr>
          <p:nvPr/>
        </p:nvCxnSpPr>
        <p:spPr>
          <a:xfrm>
            <a:off x="9997632" y="4310406"/>
            <a:ext cx="163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56C386A-7767-593C-BCAD-75263DFECD66}"/>
              </a:ext>
            </a:extLst>
          </p:cNvPr>
          <p:cNvCxnSpPr>
            <a:cxnSpLocks/>
          </p:cNvCxnSpPr>
          <p:nvPr/>
        </p:nvCxnSpPr>
        <p:spPr>
          <a:xfrm>
            <a:off x="957500" y="2900633"/>
            <a:ext cx="163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B0D171B-F63E-F503-5167-137FAB651559}"/>
              </a:ext>
            </a:extLst>
          </p:cNvPr>
          <p:cNvCxnSpPr>
            <a:cxnSpLocks/>
          </p:cNvCxnSpPr>
          <p:nvPr/>
        </p:nvCxnSpPr>
        <p:spPr>
          <a:xfrm>
            <a:off x="3220381" y="2900633"/>
            <a:ext cx="163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822CA2-CFDD-8320-4447-93B8E6F4E735}"/>
              </a:ext>
            </a:extLst>
          </p:cNvPr>
          <p:cNvCxnSpPr>
            <a:cxnSpLocks/>
          </p:cNvCxnSpPr>
          <p:nvPr/>
        </p:nvCxnSpPr>
        <p:spPr>
          <a:xfrm>
            <a:off x="5406350" y="2900633"/>
            <a:ext cx="163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8BF5835-2B21-303A-3018-04143FC82B5A}"/>
              </a:ext>
            </a:extLst>
          </p:cNvPr>
          <p:cNvCxnSpPr>
            <a:cxnSpLocks/>
          </p:cNvCxnSpPr>
          <p:nvPr/>
        </p:nvCxnSpPr>
        <p:spPr>
          <a:xfrm>
            <a:off x="7669231" y="2900633"/>
            <a:ext cx="163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E24965A-6C43-DDE0-37D0-53E8C3A7296C}"/>
              </a:ext>
            </a:extLst>
          </p:cNvPr>
          <p:cNvCxnSpPr>
            <a:cxnSpLocks/>
          </p:cNvCxnSpPr>
          <p:nvPr/>
        </p:nvCxnSpPr>
        <p:spPr>
          <a:xfrm>
            <a:off x="9997632" y="2900633"/>
            <a:ext cx="1638000"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4860A6AC-6801-CDA4-29F6-EC5C8F93E656}"/>
              </a:ext>
            </a:extLst>
          </p:cNvPr>
          <p:cNvSpPr/>
          <p:nvPr/>
        </p:nvSpPr>
        <p:spPr>
          <a:xfrm>
            <a:off x="3489058" y="4509910"/>
            <a:ext cx="1089010" cy="10890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8" name="Oval 47">
            <a:extLst>
              <a:ext uri="{FF2B5EF4-FFF2-40B4-BE49-F238E27FC236}">
                <a16:creationId xmlns:a16="http://schemas.microsoft.com/office/drawing/2014/main" id="{10A603D4-194C-B023-9A32-5099C7469C35}"/>
              </a:ext>
            </a:extLst>
          </p:cNvPr>
          <p:cNvSpPr/>
          <p:nvPr/>
        </p:nvSpPr>
        <p:spPr>
          <a:xfrm>
            <a:off x="5752755" y="4509910"/>
            <a:ext cx="1089010" cy="10890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0" name="Oval 49">
            <a:extLst>
              <a:ext uri="{FF2B5EF4-FFF2-40B4-BE49-F238E27FC236}">
                <a16:creationId xmlns:a16="http://schemas.microsoft.com/office/drawing/2014/main" id="{ABD32099-892C-42C7-F814-D4C80C102B9F}"/>
              </a:ext>
            </a:extLst>
          </p:cNvPr>
          <p:cNvSpPr/>
          <p:nvPr/>
        </p:nvSpPr>
        <p:spPr>
          <a:xfrm>
            <a:off x="8010877" y="4509910"/>
            <a:ext cx="1089010" cy="10890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2" name="Oval 51">
            <a:extLst>
              <a:ext uri="{FF2B5EF4-FFF2-40B4-BE49-F238E27FC236}">
                <a16:creationId xmlns:a16="http://schemas.microsoft.com/office/drawing/2014/main" id="{E88F257A-568D-6EE3-348A-5A82D96D314B}"/>
              </a:ext>
            </a:extLst>
          </p:cNvPr>
          <p:cNvSpPr/>
          <p:nvPr/>
        </p:nvSpPr>
        <p:spPr>
          <a:xfrm>
            <a:off x="10271140" y="4509910"/>
            <a:ext cx="1089010" cy="10890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3" name="Content Placeholder 2">
            <a:extLst>
              <a:ext uri="{FF2B5EF4-FFF2-40B4-BE49-F238E27FC236}">
                <a16:creationId xmlns:a16="http://schemas.microsoft.com/office/drawing/2014/main" id="{C4EDDA6C-61E1-2960-FDF9-78EB117E1F16}"/>
              </a:ext>
            </a:extLst>
          </p:cNvPr>
          <p:cNvSpPr txBox="1">
            <a:spLocks/>
          </p:cNvSpPr>
          <p:nvPr/>
        </p:nvSpPr>
        <p:spPr>
          <a:xfrm>
            <a:off x="10280150" y="4781840"/>
            <a:ext cx="1080000" cy="547200"/>
          </a:xfrm>
          <a:prstGeom prst="rect">
            <a:avLst/>
          </a:prstGeom>
        </p:spPr>
        <p:txBody>
          <a:bodyPr lIns="0" tIns="0" rIns="0" bIns="0"/>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1F4FA"/>
                </a:solidFill>
                <a:effectLst/>
                <a:uLnTx/>
                <a:uFillTx/>
                <a:latin typeface="Arial" panose="020B0604020202020204" pitchFamily="34" charset="0"/>
                <a:ea typeface="+mn-ea"/>
                <a:cs typeface="Arial" panose="020B0604020202020204" pitchFamily="34" charset="0"/>
              </a:rPr>
              <a:t>Median:</a:t>
            </a:r>
            <a:br>
              <a:rPr kumimoji="0" lang="en-US" sz="1200" b="1" i="0" u="none" strike="noStrike" kern="1200" cap="none" spc="0" normalizeH="0" baseline="0" noProof="0" dirty="0">
                <a:ln>
                  <a:noFill/>
                </a:ln>
                <a:solidFill>
                  <a:srgbClr val="F1F4FA"/>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dirty="0">
                <a:ln>
                  <a:noFill/>
                </a:ln>
                <a:solidFill>
                  <a:srgbClr val="E2BE00"/>
                </a:solidFill>
                <a:effectLst/>
                <a:uLnTx/>
                <a:uFillTx/>
                <a:latin typeface="Arial" panose="020B0604020202020204" pitchFamily="34" charset="0"/>
                <a:ea typeface="+mn-ea"/>
                <a:cs typeface="Arial" panose="020B0604020202020204" pitchFamily="34" charset="0"/>
              </a:rPr>
              <a:t>11.8x</a:t>
            </a:r>
            <a:endParaRPr kumimoji="0" lang="en-US" sz="2400" b="0" i="0" u="none" strike="noStrike" kern="1200" cap="none" spc="0" normalizeH="0" baseline="0" noProof="0" dirty="0">
              <a:ln>
                <a:noFill/>
              </a:ln>
              <a:solidFill>
                <a:srgbClr val="E2BE00"/>
              </a:solidFill>
              <a:effectLst/>
              <a:uLnTx/>
              <a:uFillTx/>
              <a:latin typeface="Arial" panose="020B0604020202020204" pitchFamily="34" charset="0"/>
              <a:ea typeface="+mn-ea"/>
              <a:cs typeface="Arial" panose="020B0604020202020204" pitchFamily="34" charset="0"/>
            </a:endParaRPr>
          </a:p>
        </p:txBody>
      </p:sp>
      <p:sp>
        <p:nvSpPr>
          <p:cNvPr id="25" name="Content Placeholder 2">
            <a:extLst>
              <a:ext uri="{FF2B5EF4-FFF2-40B4-BE49-F238E27FC236}">
                <a16:creationId xmlns:a16="http://schemas.microsoft.com/office/drawing/2014/main" id="{BB212343-C401-58AC-F2BE-4C8337784157}"/>
              </a:ext>
            </a:extLst>
          </p:cNvPr>
          <p:cNvSpPr txBox="1">
            <a:spLocks/>
          </p:cNvSpPr>
          <p:nvPr/>
        </p:nvSpPr>
        <p:spPr>
          <a:xfrm>
            <a:off x="5769145" y="4781840"/>
            <a:ext cx="1080000" cy="547200"/>
          </a:xfrm>
          <a:prstGeom prst="rect">
            <a:avLst/>
          </a:prstGeom>
        </p:spPr>
        <p:txBody>
          <a:bodyPr lIns="0" tIns="0" rIns="0" bIns="0"/>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1F4FA"/>
                </a:solidFill>
                <a:effectLst/>
                <a:uLnTx/>
                <a:uFillTx/>
                <a:latin typeface="Arial" panose="020B0604020202020204" pitchFamily="34" charset="0"/>
                <a:ea typeface="+mn-ea"/>
                <a:cs typeface="Arial" panose="020B0604020202020204" pitchFamily="34" charset="0"/>
              </a:rPr>
              <a:t>Median:</a:t>
            </a:r>
            <a:br>
              <a:rPr kumimoji="0" lang="en-US" sz="1200" b="1" i="0" u="none" strike="noStrike" kern="1200" cap="none" spc="0" normalizeH="0" baseline="0" noProof="0" dirty="0">
                <a:ln>
                  <a:noFill/>
                </a:ln>
                <a:solidFill>
                  <a:srgbClr val="F1F4FA"/>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dirty="0">
                <a:ln>
                  <a:noFill/>
                </a:ln>
                <a:solidFill>
                  <a:srgbClr val="E2BE00"/>
                </a:solidFill>
                <a:effectLst/>
                <a:uLnTx/>
                <a:uFillTx/>
                <a:latin typeface="Arial"/>
                <a:ea typeface="+mn-ea"/>
                <a:cs typeface="Arial" panose="020B0604020202020204" pitchFamily="34" charset="0"/>
              </a:rPr>
              <a:t>years</a:t>
            </a:r>
            <a:endParaRPr kumimoji="0" lang="en-US" sz="2400" b="0" i="0" u="none" strike="noStrike" kern="1200" cap="none" spc="0" normalizeH="0" baseline="0" noProof="0" dirty="0">
              <a:ln>
                <a:noFill/>
              </a:ln>
              <a:solidFill>
                <a:srgbClr val="E2BE00"/>
              </a:solidFill>
              <a:effectLst/>
              <a:uLnTx/>
              <a:uFillTx/>
              <a:latin typeface="Arial"/>
              <a:ea typeface="+mn-ea"/>
              <a:cs typeface="Arial" panose="020B0604020202020204" pitchFamily="34" charset="0"/>
            </a:endParaRPr>
          </a:p>
        </p:txBody>
      </p:sp>
      <p:sp>
        <p:nvSpPr>
          <p:cNvPr id="29" name="Content Placeholder 2">
            <a:extLst>
              <a:ext uri="{FF2B5EF4-FFF2-40B4-BE49-F238E27FC236}">
                <a16:creationId xmlns:a16="http://schemas.microsoft.com/office/drawing/2014/main" id="{9E80708A-0F78-C675-34AD-212A81546770}"/>
              </a:ext>
            </a:extLst>
          </p:cNvPr>
          <p:cNvSpPr txBox="1">
            <a:spLocks/>
          </p:cNvSpPr>
          <p:nvPr/>
        </p:nvSpPr>
        <p:spPr>
          <a:xfrm>
            <a:off x="8036277" y="4781840"/>
            <a:ext cx="1080000" cy="547200"/>
          </a:xfrm>
          <a:prstGeom prst="rect">
            <a:avLst/>
          </a:prstGeom>
        </p:spPr>
        <p:txBody>
          <a:bodyPr lIns="0" tIns="0" rIns="0" bIns="0"/>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1F4FA"/>
                </a:solidFill>
                <a:effectLst/>
                <a:uLnTx/>
                <a:uFillTx/>
                <a:latin typeface="Arial" panose="020B0604020202020204" pitchFamily="34" charset="0"/>
                <a:ea typeface="+mn-ea"/>
                <a:cs typeface="Arial" panose="020B0604020202020204" pitchFamily="34" charset="0"/>
              </a:rPr>
              <a:t>Median:</a:t>
            </a:r>
            <a:br>
              <a:rPr kumimoji="0" lang="en-US" sz="1200" b="1" i="0" u="none" strike="noStrike" kern="1200" cap="none" spc="0" normalizeH="0" baseline="0" noProof="0" dirty="0">
                <a:ln>
                  <a:noFill/>
                </a:ln>
                <a:solidFill>
                  <a:srgbClr val="F1F4FA"/>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dirty="0">
                <a:ln>
                  <a:noFill/>
                </a:ln>
                <a:solidFill>
                  <a:srgbClr val="E2BE00"/>
                </a:solidFill>
                <a:effectLst/>
                <a:uLnTx/>
                <a:uFillTx/>
                <a:latin typeface="Arial"/>
                <a:ea typeface="+mn-ea"/>
                <a:cs typeface="Arial" panose="020B0604020202020204" pitchFamily="34" charset="0"/>
              </a:rPr>
              <a:t>years</a:t>
            </a:r>
            <a:endParaRPr kumimoji="0" lang="en-US" sz="2400" b="0" i="0" u="none" strike="noStrike" kern="1200" cap="none" spc="0" normalizeH="0" baseline="0" noProof="0" dirty="0">
              <a:ln>
                <a:noFill/>
              </a:ln>
              <a:solidFill>
                <a:srgbClr val="E2BE00"/>
              </a:solidFill>
              <a:effectLst/>
              <a:uLnTx/>
              <a:uFillTx/>
              <a:latin typeface="Arial"/>
              <a:ea typeface="+mn-ea"/>
              <a:cs typeface="Arial" panose="020B0604020202020204" pitchFamily="34" charset="0"/>
            </a:endParaRPr>
          </a:p>
        </p:txBody>
      </p:sp>
      <p:sp>
        <p:nvSpPr>
          <p:cNvPr id="21" name="Content Placeholder 2">
            <a:extLst>
              <a:ext uri="{FF2B5EF4-FFF2-40B4-BE49-F238E27FC236}">
                <a16:creationId xmlns:a16="http://schemas.microsoft.com/office/drawing/2014/main" id="{3C093478-0ECA-585F-02A5-E5E72D79E59D}"/>
              </a:ext>
            </a:extLst>
          </p:cNvPr>
          <p:cNvSpPr txBox="1">
            <a:spLocks/>
          </p:cNvSpPr>
          <p:nvPr/>
        </p:nvSpPr>
        <p:spPr>
          <a:xfrm>
            <a:off x="3484553" y="4781840"/>
            <a:ext cx="1080000" cy="547200"/>
          </a:xfrm>
          <a:prstGeom prst="rect">
            <a:avLst/>
          </a:prstGeom>
        </p:spPr>
        <p:txBody>
          <a:bodyPr lIns="0" tIns="0" rIns="0" bIns="0"/>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1F4FA"/>
                </a:solidFill>
                <a:effectLst/>
                <a:uLnTx/>
                <a:uFillTx/>
                <a:latin typeface="Arial" panose="020B0604020202020204" pitchFamily="34" charset="0"/>
                <a:ea typeface="+mn-ea"/>
                <a:cs typeface="Arial" panose="020B0604020202020204" pitchFamily="34" charset="0"/>
              </a:rPr>
              <a:t>Median:</a:t>
            </a:r>
            <a:br>
              <a:rPr kumimoji="0" lang="en-US" sz="1200" b="1" i="0" u="none" strike="noStrike" kern="1200" cap="none" spc="0" normalizeH="0" baseline="0" noProof="0" dirty="0">
                <a:ln>
                  <a:noFill/>
                </a:ln>
                <a:solidFill>
                  <a:srgbClr val="F1F4FA"/>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dirty="0">
                <a:ln>
                  <a:noFill/>
                </a:ln>
                <a:solidFill>
                  <a:srgbClr val="E2BE00"/>
                </a:solidFill>
                <a:effectLst/>
                <a:uLnTx/>
                <a:uFillTx/>
                <a:latin typeface="Arial" panose="020B0604020202020204" pitchFamily="34" charset="0"/>
                <a:ea typeface="+mn-ea"/>
                <a:cs typeface="Arial" panose="020B0604020202020204" pitchFamily="34" charset="0"/>
              </a:rPr>
              <a:t>3.5x</a:t>
            </a:r>
            <a:endParaRPr kumimoji="0" lang="en-US" sz="2400" b="0" i="0" u="none" strike="noStrike" kern="1200" cap="none" spc="0" normalizeH="0" baseline="0" noProof="0" dirty="0">
              <a:ln>
                <a:noFill/>
              </a:ln>
              <a:solidFill>
                <a:srgbClr val="E2BE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9967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835C3-A4ED-762C-BBC7-C8986C0BEB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8E34C7-5186-EF72-BD7D-A546F5374A1A}"/>
              </a:ext>
            </a:extLst>
          </p:cNvPr>
          <p:cNvSpPr>
            <a:spLocks noGrp="1"/>
          </p:cNvSpPr>
          <p:nvPr>
            <p:ph type="title"/>
          </p:nvPr>
        </p:nvSpPr>
        <p:spPr>
          <a:xfrm>
            <a:off x="530225" y="473075"/>
            <a:ext cx="7153275" cy="777875"/>
          </a:xfrm>
        </p:spPr>
        <p:txBody>
          <a:bodyPr/>
          <a:lstStyle/>
          <a:p>
            <a:r>
              <a:rPr lang="en-US" dirty="0">
                <a:solidFill>
                  <a:schemeClr val="bg1"/>
                </a:solidFill>
              </a:rPr>
              <a:t>Prevalence of multi-type maltreatment</a:t>
            </a:r>
          </a:p>
        </p:txBody>
      </p:sp>
      <p:sp>
        <p:nvSpPr>
          <p:cNvPr id="10" name="Content Placeholder 6">
            <a:extLst>
              <a:ext uri="{FF2B5EF4-FFF2-40B4-BE49-F238E27FC236}">
                <a16:creationId xmlns:a16="http://schemas.microsoft.com/office/drawing/2014/main" id="{7B385E18-96AC-EF65-B4F6-77FD1A8BE8F9}"/>
              </a:ext>
            </a:extLst>
          </p:cNvPr>
          <p:cNvSpPr>
            <a:spLocks noGrp="1"/>
          </p:cNvSpPr>
          <p:nvPr>
            <p:ph idx="1"/>
          </p:nvPr>
        </p:nvSpPr>
        <p:spPr>
          <a:xfrm>
            <a:off x="695325" y="1920399"/>
            <a:ext cx="3876675" cy="641645"/>
          </a:xfrm>
        </p:spPr>
        <p:txBody>
          <a:bodyPr anchor="b"/>
          <a:lstStyle/>
          <a:p>
            <a:r>
              <a:rPr lang="en-US" sz="6600" dirty="0">
                <a:solidFill>
                  <a:schemeClr val="accent3">
                    <a:lumMod val="40000"/>
                    <a:lumOff val="60000"/>
                  </a:schemeClr>
                </a:solidFill>
                <a:latin typeface="+mj-lt"/>
              </a:rPr>
              <a:t>2 in 5</a:t>
            </a:r>
            <a:endParaRPr lang="en-AU" sz="6600" dirty="0">
              <a:solidFill>
                <a:schemeClr val="accent3">
                  <a:lumMod val="40000"/>
                  <a:lumOff val="60000"/>
                </a:schemeClr>
              </a:solidFill>
              <a:latin typeface="+mj-lt"/>
            </a:endParaRPr>
          </a:p>
        </p:txBody>
      </p:sp>
      <p:cxnSp>
        <p:nvCxnSpPr>
          <p:cNvPr id="11" name="Straight Connector 10">
            <a:extLst>
              <a:ext uri="{FF2B5EF4-FFF2-40B4-BE49-F238E27FC236}">
                <a16:creationId xmlns:a16="http://schemas.microsoft.com/office/drawing/2014/main" id="{89414A80-05B5-2A58-A511-7A965FDB52B2}"/>
              </a:ext>
            </a:extLst>
          </p:cNvPr>
          <p:cNvCxnSpPr>
            <a:cxnSpLocks/>
          </p:cNvCxnSpPr>
          <p:nvPr/>
        </p:nvCxnSpPr>
        <p:spPr>
          <a:xfrm flipV="1">
            <a:off x="6289133" y="1434104"/>
            <a:ext cx="0" cy="49476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ontent Placeholder 6">
            <a:extLst>
              <a:ext uri="{FF2B5EF4-FFF2-40B4-BE49-F238E27FC236}">
                <a16:creationId xmlns:a16="http://schemas.microsoft.com/office/drawing/2014/main" id="{98D547D1-B98E-7145-23CD-C7A0DBF6695E}"/>
              </a:ext>
            </a:extLst>
          </p:cNvPr>
          <p:cNvSpPr txBox="1">
            <a:spLocks/>
          </p:cNvSpPr>
          <p:nvPr/>
        </p:nvSpPr>
        <p:spPr>
          <a:xfrm>
            <a:off x="695325" y="2772634"/>
            <a:ext cx="4762045"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Australians have experienced multi-type maltreatment (2 or more types)</a:t>
            </a:r>
            <a:endParaRPr kumimoji="0" lang="en-AU"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Content Placeholder 6">
            <a:extLst>
              <a:ext uri="{FF2B5EF4-FFF2-40B4-BE49-F238E27FC236}">
                <a16:creationId xmlns:a16="http://schemas.microsoft.com/office/drawing/2014/main" id="{433F565A-ED68-5927-9F16-A4D7B0BA7C66}"/>
              </a:ext>
            </a:extLst>
          </p:cNvPr>
          <p:cNvSpPr txBox="1">
            <a:spLocks/>
          </p:cNvSpPr>
          <p:nvPr/>
        </p:nvSpPr>
        <p:spPr>
          <a:xfrm>
            <a:off x="6851650" y="1920399"/>
            <a:ext cx="3876675" cy="641645"/>
          </a:xfrm>
          <a:prstGeom prst="rect">
            <a:avLst/>
          </a:prstGeom>
        </p:spPr>
        <p:txBody>
          <a:bodyPr vert="horz" lIns="0" tIns="0" rIns="0" bIns="0" rtlCol="0" anchor="b">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E2BE00">
                    <a:lumMod val="40000"/>
                    <a:lumOff val="60000"/>
                  </a:srgbClr>
                </a:solidFill>
                <a:effectLst/>
                <a:uLnTx/>
                <a:uFillTx/>
                <a:latin typeface="Georgia"/>
                <a:ea typeface="+mn-ea"/>
                <a:cs typeface="Arial" panose="020B0604020202020204" pitchFamily="34" charset="0"/>
              </a:rPr>
              <a:t>1 in 4</a:t>
            </a:r>
            <a:endParaRPr kumimoji="0" lang="en-AU" sz="6600" b="0" i="0" u="none" strike="noStrike" kern="1200" cap="none" spc="0" normalizeH="0" baseline="0" noProof="0" dirty="0">
              <a:ln>
                <a:noFill/>
              </a:ln>
              <a:solidFill>
                <a:srgbClr val="E2BE00">
                  <a:lumMod val="40000"/>
                  <a:lumOff val="60000"/>
                </a:srgbClr>
              </a:solidFill>
              <a:effectLst/>
              <a:uLnTx/>
              <a:uFillTx/>
              <a:latin typeface="Georgia"/>
              <a:ea typeface="+mn-ea"/>
              <a:cs typeface="Arial" panose="020B0604020202020204" pitchFamily="34" charset="0"/>
            </a:endParaRPr>
          </a:p>
        </p:txBody>
      </p:sp>
      <p:sp>
        <p:nvSpPr>
          <p:cNvPr id="24" name="Content Placeholder 6">
            <a:extLst>
              <a:ext uri="{FF2B5EF4-FFF2-40B4-BE49-F238E27FC236}">
                <a16:creationId xmlns:a16="http://schemas.microsoft.com/office/drawing/2014/main" id="{B1D6AA32-ABD0-BB18-7448-C2E36BD5C9B6}"/>
              </a:ext>
            </a:extLst>
          </p:cNvPr>
          <p:cNvSpPr txBox="1">
            <a:spLocks/>
          </p:cNvSpPr>
          <p:nvPr/>
        </p:nvSpPr>
        <p:spPr>
          <a:xfrm>
            <a:off x="6851650" y="2772634"/>
            <a:ext cx="4676773"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Almost 1 in 4 have experienced 3-5 types of maltreatment (23.3%)</a:t>
            </a:r>
          </a:p>
        </p:txBody>
      </p:sp>
      <p:sp>
        <p:nvSpPr>
          <p:cNvPr id="13" name="Graphic 6">
            <a:extLst>
              <a:ext uri="{FF2B5EF4-FFF2-40B4-BE49-F238E27FC236}">
                <a16:creationId xmlns:a16="http://schemas.microsoft.com/office/drawing/2014/main" id="{3F8180C1-B19F-42EE-E4B7-C9C54E953EEC}"/>
              </a:ext>
            </a:extLst>
          </p:cNvPr>
          <p:cNvSpPr/>
          <p:nvPr/>
        </p:nvSpPr>
        <p:spPr>
          <a:xfrm>
            <a:off x="7726608" y="3829168"/>
            <a:ext cx="583809" cy="1304824"/>
          </a:xfrm>
          <a:custGeom>
            <a:avLst/>
            <a:gdLst>
              <a:gd name="connsiteX0" fmla="*/ 583809 w 583809"/>
              <a:gd name="connsiteY0" fmla="*/ 778624 h 1304824"/>
              <a:gd name="connsiteX1" fmla="*/ 546028 w 583809"/>
              <a:gd name="connsiteY1" fmla="*/ 334830 h 1304824"/>
              <a:gd name="connsiteX2" fmla="*/ 497843 w 583809"/>
              <a:gd name="connsiteY2" fmla="*/ 293490 h 1304824"/>
              <a:gd name="connsiteX3" fmla="*/ 292236 w 583809"/>
              <a:gd name="connsiteY3" fmla="*/ 299239 h 1304824"/>
              <a:gd name="connsiteX4" fmla="*/ 86629 w 583809"/>
              <a:gd name="connsiteY4" fmla="*/ 293490 h 1304824"/>
              <a:gd name="connsiteX5" fmla="*/ 38444 w 583809"/>
              <a:gd name="connsiteY5" fmla="*/ 334830 h 1304824"/>
              <a:gd name="connsiteX6" fmla="*/ 115 w 583809"/>
              <a:gd name="connsiteY6" fmla="*/ 778624 h 1304824"/>
              <a:gd name="connsiteX7" fmla="*/ 49395 w 583809"/>
              <a:gd name="connsiteY7" fmla="*/ 827082 h 1304824"/>
              <a:gd name="connsiteX8" fmla="*/ 115923 w 583809"/>
              <a:gd name="connsiteY8" fmla="*/ 830915 h 1304824"/>
              <a:gd name="connsiteX9" fmla="*/ 173690 w 583809"/>
              <a:gd name="connsiteY9" fmla="*/ 1258556 h 1304824"/>
              <a:gd name="connsiteX10" fmla="*/ 235564 w 583809"/>
              <a:gd name="connsiteY10" fmla="*/ 1304825 h 1304824"/>
              <a:gd name="connsiteX11" fmla="*/ 347813 w 583809"/>
              <a:gd name="connsiteY11" fmla="*/ 1304825 h 1304824"/>
              <a:gd name="connsiteX12" fmla="*/ 409961 w 583809"/>
              <a:gd name="connsiteY12" fmla="*/ 1258556 h 1304824"/>
              <a:gd name="connsiteX13" fmla="*/ 467728 w 583809"/>
              <a:gd name="connsiteY13" fmla="*/ 830915 h 1304824"/>
              <a:gd name="connsiteX14" fmla="*/ 534256 w 583809"/>
              <a:gd name="connsiteY14" fmla="*/ 827082 h 1304824"/>
              <a:gd name="connsiteX15" fmla="*/ 583262 w 583809"/>
              <a:gd name="connsiteY15" fmla="*/ 778624 h 1304824"/>
              <a:gd name="connsiteX16" fmla="*/ 423923 w 583809"/>
              <a:gd name="connsiteY16" fmla="*/ 131961 h 1304824"/>
              <a:gd name="connsiteX17" fmla="*/ 291962 w 583809"/>
              <a:gd name="connsiteY17" fmla="*/ 263922 h 1304824"/>
              <a:gd name="connsiteX18" fmla="*/ 160002 w 583809"/>
              <a:gd name="connsiteY18" fmla="*/ 131961 h 1304824"/>
              <a:gd name="connsiteX19" fmla="*/ 291962 w 583809"/>
              <a:gd name="connsiteY19" fmla="*/ 0 h 1304824"/>
              <a:gd name="connsiteX20" fmla="*/ 423923 w 583809"/>
              <a:gd name="connsiteY20" fmla="*/ 131961 h 13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3809" h="1304824">
                <a:moveTo>
                  <a:pt x="583809" y="778624"/>
                </a:moveTo>
                <a:cubicBezTo>
                  <a:pt x="571216" y="617916"/>
                  <a:pt x="558622" y="495538"/>
                  <a:pt x="546028" y="334830"/>
                </a:cubicBezTo>
                <a:cubicBezTo>
                  <a:pt x="544112" y="310190"/>
                  <a:pt x="522483" y="291847"/>
                  <a:pt x="497843" y="293490"/>
                </a:cubicBezTo>
                <a:cubicBezTo>
                  <a:pt x="429125" y="297323"/>
                  <a:pt x="360681" y="299239"/>
                  <a:pt x="292236" y="299239"/>
                </a:cubicBezTo>
                <a:cubicBezTo>
                  <a:pt x="223792" y="299239"/>
                  <a:pt x="155347" y="297323"/>
                  <a:pt x="86629" y="293490"/>
                </a:cubicBezTo>
                <a:cubicBezTo>
                  <a:pt x="61989" y="291847"/>
                  <a:pt x="40361" y="310190"/>
                  <a:pt x="38444" y="334830"/>
                </a:cubicBezTo>
                <a:cubicBezTo>
                  <a:pt x="25577" y="495264"/>
                  <a:pt x="12983" y="617916"/>
                  <a:pt x="115" y="778624"/>
                </a:cubicBezTo>
                <a:cubicBezTo>
                  <a:pt x="-1801" y="803264"/>
                  <a:pt x="20375" y="825166"/>
                  <a:pt x="49395" y="827082"/>
                </a:cubicBezTo>
                <a:cubicBezTo>
                  <a:pt x="75952" y="828725"/>
                  <a:pt x="89367" y="829546"/>
                  <a:pt x="115923" y="830915"/>
                </a:cubicBezTo>
                <a:cubicBezTo>
                  <a:pt x="135909" y="954937"/>
                  <a:pt x="158359" y="1134535"/>
                  <a:pt x="173690" y="1258556"/>
                </a:cubicBezTo>
                <a:cubicBezTo>
                  <a:pt x="175607" y="1283196"/>
                  <a:pt x="203258" y="1304277"/>
                  <a:pt x="235564" y="1304825"/>
                </a:cubicBezTo>
                <a:lnTo>
                  <a:pt x="347813" y="1304825"/>
                </a:lnTo>
                <a:cubicBezTo>
                  <a:pt x="380119" y="1304003"/>
                  <a:pt x="408044" y="1283196"/>
                  <a:pt x="409961" y="1258556"/>
                </a:cubicBezTo>
                <a:cubicBezTo>
                  <a:pt x="425292" y="1134535"/>
                  <a:pt x="448016" y="954937"/>
                  <a:pt x="467728" y="830915"/>
                </a:cubicBezTo>
                <a:cubicBezTo>
                  <a:pt x="494284" y="829546"/>
                  <a:pt x="507699" y="828999"/>
                  <a:pt x="534256" y="827082"/>
                </a:cubicBezTo>
                <a:cubicBezTo>
                  <a:pt x="563276" y="825166"/>
                  <a:pt x="585452" y="803264"/>
                  <a:pt x="583262" y="778624"/>
                </a:cubicBezTo>
                <a:moveTo>
                  <a:pt x="423923" y="131961"/>
                </a:moveTo>
                <a:cubicBezTo>
                  <a:pt x="423923" y="204786"/>
                  <a:pt x="364787" y="263922"/>
                  <a:pt x="291962" y="263922"/>
                </a:cubicBezTo>
                <a:cubicBezTo>
                  <a:pt x="219138" y="263922"/>
                  <a:pt x="160002" y="204786"/>
                  <a:pt x="160002" y="131961"/>
                </a:cubicBezTo>
                <a:cubicBezTo>
                  <a:pt x="160002" y="59136"/>
                  <a:pt x="219138" y="0"/>
                  <a:pt x="291962" y="0"/>
                </a:cubicBezTo>
                <a:cubicBezTo>
                  <a:pt x="364787" y="0"/>
                  <a:pt x="423923" y="59136"/>
                  <a:pt x="423923" y="131961"/>
                </a:cubicBezTo>
              </a:path>
            </a:pathLst>
          </a:custGeom>
          <a:noFill/>
          <a:ln w="27214" cap="flat">
            <a:solidFill>
              <a:schemeClr val="accent3">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192C55"/>
              </a:solidFill>
              <a:effectLst/>
              <a:uLnTx/>
              <a:uFillTx/>
              <a:latin typeface="Arial"/>
              <a:ea typeface="+mn-ea"/>
              <a:cs typeface="+mn-cs"/>
            </a:endParaRPr>
          </a:p>
        </p:txBody>
      </p:sp>
      <p:sp>
        <p:nvSpPr>
          <p:cNvPr id="14" name="Graphic 7">
            <a:extLst>
              <a:ext uri="{FF2B5EF4-FFF2-40B4-BE49-F238E27FC236}">
                <a16:creationId xmlns:a16="http://schemas.microsoft.com/office/drawing/2014/main" id="{8E74A182-66F5-623A-1DCE-565CD27FFA6D}"/>
              </a:ext>
            </a:extLst>
          </p:cNvPr>
          <p:cNvSpPr/>
          <p:nvPr/>
        </p:nvSpPr>
        <p:spPr>
          <a:xfrm>
            <a:off x="8586621" y="3829168"/>
            <a:ext cx="583809" cy="1304824"/>
          </a:xfrm>
          <a:custGeom>
            <a:avLst/>
            <a:gdLst>
              <a:gd name="connsiteX0" fmla="*/ 583809 w 583809"/>
              <a:gd name="connsiteY0" fmla="*/ 778624 h 1304824"/>
              <a:gd name="connsiteX1" fmla="*/ 546028 w 583809"/>
              <a:gd name="connsiteY1" fmla="*/ 334830 h 1304824"/>
              <a:gd name="connsiteX2" fmla="*/ 497843 w 583809"/>
              <a:gd name="connsiteY2" fmla="*/ 293490 h 1304824"/>
              <a:gd name="connsiteX3" fmla="*/ 292236 w 583809"/>
              <a:gd name="connsiteY3" fmla="*/ 299239 h 1304824"/>
              <a:gd name="connsiteX4" fmla="*/ 86629 w 583809"/>
              <a:gd name="connsiteY4" fmla="*/ 293490 h 1304824"/>
              <a:gd name="connsiteX5" fmla="*/ 38444 w 583809"/>
              <a:gd name="connsiteY5" fmla="*/ 334830 h 1304824"/>
              <a:gd name="connsiteX6" fmla="*/ 115 w 583809"/>
              <a:gd name="connsiteY6" fmla="*/ 778624 h 1304824"/>
              <a:gd name="connsiteX7" fmla="*/ 49395 w 583809"/>
              <a:gd name="connsiteY7" fmla="*/ 827082 h 1304824"/>
              <a:gd name="connsiteX8" fmla="*/ 115923 w 583809"/>
              <a:gd name="connsiteY8" fmla="*/ 830915 h 1304824"/>
              <a:gd name="connsiteX9" fmla="*/ 173690 w 583809"/>
              <a:gd name="connsiteY9" fmla="*/ 1258556 h 1304824"/>
              <a:gd name="connsiteX10" fmla="*/ 235564 w 583809"/>
              <a:gd name="connsiteY10" fmla="*/ 1304825 h 1304824"/>
              <a:gd name="connsiteX11" fmla="*/ 347813 w 583809"/>
              <a:gd name="connsiteY11" fmla="*/ 1304825 h 1304824"/>
              <a:gd name="connsiteX12" fmla="*/ 409961 w 583809"/>
              <a:gd name="connsiteY12" fmla="*/ 1258556 h 1304824"/>
              <a:gd name="connsiteX13" fmla="*/ 467728 w 583809"/>
              <a:gd name="connsiteY13" fmla="*/ 830915 h 1304824"/>
              <a:gd name="connsiteX14" fmla="*/ 534256 w 583809"/>
              <a:gd name="connsiteY14" fmla="*/ 827082 h 1304824"/>
              <a:gd name="connsiteX15" fmla="*/ 583262 w 583809"/>
              <a:gd name="connsiteY15" fmla="*/ 778624 h 1304824"/>
              <a:gd name="connsiteX16" fmla="*/ 423923 w 583809"/>
              <a:gd name="connsiteY16" fmla="*/ 131961 h 1304824"/>
              <a:gd name="connsiteX17" fmla="*/ 291962 w 583809"/>
              <a:gd name="connsiteY17" fmla="*/ 263922 h 1304824"/>
              <a:gd name="connsiteX18" fmla="*/ 160002 w 583809"/>
              <a:gd name="connsiteY18" fmla="*/ 131961 h 1304824"/>
              <a:gd name="connsiteX19" fmla="*/ 291962 w 583809"/>
              <a:gd name="connsiteY19" fmla="*/ 0 h 1304824"/>
              <a:gd name="connsiteX20" fmla="*/ 423923 w 583809"/>
              <a:gd name="connsiteY20" fmla="*/ 131961 h 13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3809" h="1304824">
                <a:moveTo>
                  <a:pt x="583809" y="778624"/>
                </a:moveTo>
                <a:cubicBezTo>
                  <a:pt x="571216" y="617916"/>
                  <a:pt x="558622" y="495538"/>
                  <a:pt x="546028" y="334830"/>
                </a:cubicBezTo>
                <a:cubicBezTo>
                  <a:pt x="544112" y="310190"/>
                  <a:pt x="522483" y="291847"/>
                  <a:pt x="497843" y="293490"/>
                </a:cubicBezTo>
                <a:cubicBezTo>
                  <a:pt x="429125" y="297323"/>
                  <a:pt x="360681" y="299239"/>
                  <a:pt x="292236" y="299239"/>
                </a:cubicBezTo>
                <a:cubicBezTo>
                  <a:pt x="223792" y="299239"/>
                  <a:pt x="155347" y="297323"/>
                  <a:pt x="86629" y="293490"/>
                </a:cubicBezTo>
                <a:cubicBezTo>
                  <a:pt x="61989" y="291847"/>
                  <a:pt x="40361" y="310190"/>
                  <a:pt x="38444" y="334830"/>
                </a:cubicBezTo>
                <a:cubicBezTo>
                  <a:pt x="25577" y="495264"/>
                  <a:pt x="12983" y="617916"/>
                  <a:pt x="115" y="778624"/>
                </a:cubicBezTo>
                <a:cubicBezTo>
                  <a:pt x="-1801" y="803264"/>
                  <a:pt x="20375" y="825166"/>
                  <a:pt x="49395" y="827082"/>
                </a:cubicBezTo>
                <a:cubicBezTo>
                  <a:pt x="75952" y="828725"/>
                  <a:pt x="89367" y="829546"/>
                  <a:pt x="115923" y="830915"/>
                </a:cubicBezTo>
                <a:cubicBezTo>
                  <a:pt x="135909" y="954937"/>
                  <a:pt x="158359" y="1134535"/>
                  <a:pt x="173690" y="1258556"/>
                </a:cubicBezTo>
                <a:cubicBezTo>
                  <a:pt x="175607" y="1283196"/>
                  <a:pt x="203258" y="1304277"/>
                  <a:pt x="235564" y="1304825"/>
                </a:cubicBezTo>
                <a:lnTo>
                  <a:pt x="347813" y="1304825"/>
                </a:lnTo>
                <a:cubicBezTo>
                  <a:pt x="380119" y="1304003"/>
                  <a:pt x="408044" y="1283196"/>
                  <a:pt x="409961" y="1258556"/>
                </a:cubicBezTo>
                <a:cubicBezTo>
                  <a:pt x="425292" y="1134535"/>
                  <a:pt x="448016" y="954937"/>
                  <a:pt x="467728" y="830915"/>
                </a:cubicBezTo>
                <a:cubicBezTo>
                  <a:pt x="494284" y="829546"/>
                  <a:pt x="507699" y="828999"/>
                  <a:pt x="534256" y="827082"/>
                </a:cubicBezTo>
                <a:cubicBezTo>
                  <a:pt x="563276" y="825166"/>
                  <a:pt x="585452" y="803264"/>
                  <a:pt x="583262" y="778624"/>
                </a:cubicBezTo>
                <a:moveTo>
                  <a:pt x="423923" y="131961"/>
                </a:moveTo>
                <a:cubicBezTo>
                  <a:pt x="423923" y="204786"/>
                  <a:pt x="364787" y="263922"/>
                  <a:pt x="291962" y="263922"/>
                </a:cubicBezTo>
                <a:cubicBezTo>
                  <a:pt x="219138" y="263922"/>
                  <a:pt x="160002" y="204786"/>
                  <a:pt x="160002" y="131961"/>
                </a:cubicBezTo>
                <a:cubicBezTo>
                  <a:pt x="160002" y="59136"/>
                  <a:pt x="219138" y="0"/>
                  <a:pt x="291962" y="0"/>
                </a:cubicBezTo>
                <a:cubicBezTo>
                  <a:pt x="364787" y="0"/>
                  <a:pt x="423923" y="59136"/>
                  <a:pt x="423923" y="131961"/>
                </a:cubicBezTo>
              </a:path>
            </a:pathLst>
          </a:custGeom>
          <a:noFill/>
          <a:ln w="27214" cap="flat">
            <a:solidFill>
              <a:schemeClr val="accent3">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192C55"/>
              </a:solidFill>
              <a:effectLst/>
              <a:uLnTx/>
              <a:uFillTx/>
              <a:latin typeface="Arial"/>
              <a:ea typeface="+mn-ea"/>
              <a:cs typeface="+mn-cs"/>
            </a:endParaRPr>
          </a:p>
        </p:txBody>
      </p:sp>
      <p:sp>
        <p:nvSpPr>
          <p:cNvPr id="15" name="Graphic 8">
            <a:extLst>
              <a:ext uri="{FF2B5EF4-FFF2-40B4-BE49-F238E27FC236}">
                <a16:creationId xmlns:a16="http://schemas.microsoft.com/office/drawing/2014/main" id="{9F2BD259-E73B-E362-DAE8-990F18EC5973}"/>
              </a:ext>
            </a:extLst>
          </p:cNvPr>
          <p:cNvSpPr/>
          <p:nvPr/>
        </p:nvSpPr>
        <p:spPr>
          <a:xfrm>
            <a:off x="9446634" y="3829168"/>
            <a:ext cx="583809" cy="1304824"/>
          </a:xfrm>
          <a:custGeom>
            <a:avLst/>
            <a:gdLst>
              <a:gd name="connsiteX0" fmla="*/ 583809 w 583809"/>
              <a:gd name="connsiteY0" fmla="*/ 778624 h 1304824"/>
              <a:gd name="connsiteX1" fmla="*/ 546028 w 583809"/>
              <a:gd name="connsiteY1" fmla="*/ 334830 h 1304824"/>
              <a:gd name="connsiteX2" fmla="*/ 497843 w 583809"/>
              <a:gd name="connsiteY2" fmla="*/ 293490 h 1304824"/>
              <a:gd name="connsiteX3" fmla="*/ 292236 w 583809"/>
              <a:gd name="connsiteY3" fmla="*/ 299239 h 1304824"/>
              <a:gd name="connsiteX4" fmla="*/ 86629 w 583809"/>
              <a:gd name="connsiteY4" fmla="*/ 293490 h 1304824"/>
              <a:gd name="connsiteX5" fmla="*/ 38444 w 583809"/>
              <a:gd name="connsiteY5" fmla="*/ 334830 h 1304824"/>
              <a:gd name="connsiteX6" fmla="*/ 115 w 583809"/>
              <a:gd name="connsiteY6" fmla="*/ 778624 h 1304824"/>
              <a:gd name="connsiteX7" fmla="*/ 49395 w 583809"/>
              <a:gd name="connsiteY7" fmla="*/ 827082 h 1304824"/>
              <a:gd name="connsiteX8" fmla="*/ 115923 w 583809"/>
              <a:gd name="connsiteY8" fmla="*/ 830915 h 1304824"/>
              <a:gd name="connsiteX9" fmla="*/ 173690 w 583809"/>
              <a:gd name="connsiteY9" fmla="*/ 1258556 h 1304824"/>
              <a:gd name="connsiteX10" fmla="*/ 235564 w 583809"/>
              <a:gd name="connsiteY10" fmla="*/ 1304825 h 1304824"/>
              <a:gd name="connsiteX11" fmla="*/ 347813 w 583809"/>
              <a:gd name="connsiteY11" fmla="*/ 1304825 h 1304824"/>
              <a:gd name="connsiteX12" fmla="*/ 409961 w 583809"/>
              <a:gd name="connsiteY12" fmla="*/ 1258556 h 1304824"/>
              <a:gd name="connsiteX13" fmla="*/ 467728 w 583809"/>
              <a:gd name="connsiteY13" fmla="*/ 830915 h 1304824"/>
              <a:gd name="connsiteX14" fmla="*/ 534256 w 583809"/>
              <a:gd name="connsiteY14" fmla="*/ 827082 h 1304824"/>
              <a:gd name="connsiteX15" fmla="*/ 583262 w 583809"/>
              <a:gd name="connsiteY15" fmla="*/ 778624 h 1304824"/>
              <a:gd name="connsiteX16" fmla="*/ 423923 w 583809"/>
              <a:gd name="connsiteY16" fmla="*/ 131961 h 1304824"/>
              <a:gd name="connsiteX17" fmla="*/ 291962 w 583809"/>
              <a:gd name="connsiteY17" fmla="*/ 263922 h 1304824"/>
              <a:gd name="connsiteX18" fmla="*/ 160002 w 583809"/>
              <a:gd name="connsiteY18" fmla="*/ 131961 h 1304824"/>
              <a:gd name="connsiteX19" fmla="*/ 291962 w 583809"/>
              <a:gd name="connsiteY19" fmla="*/ 0 h 1304824"/>
              <a:gd name="connsiteX20" fmla="*/ 423923 w 583809"/>
              <a:gd name="connsiteY20" fmla="*/ 131961 h 13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3809" h="1304824">
                <a:moveTo>
                  <a:pt x="583809" y="778624"/>
                </a:moveTo>
                <a:cubicBezTo>
                  <a:pt x="571216" y="617916"/>
                  <a:pt x="558622" y="495538"/>
                  <a:pt x="546028" y="334830"/>
                </a:cubicBezTo>
                <a:cubicBezTo>
                  <a:pt x="544112" y="310190"/>
                  <a:pt x="522483" y="291847"/>
                  <a:pt x="497843" y="293490"/>
                </a:cubicBezTo>
                <a:cubicBezTo>
                  <a:pt x="429125" y="297323"/>
                  <a:pt x="360681" y="299239"/>
                  <a:pt x="292236" y="299239"/>
                </a:cubicBezTo>
                <a:cubicBezTo>
                  <a:pt x="223792" y="299239"/>
                  <a:pt x="155347" y="297323"/>
                  <a:pt x="86629" y="293490"/>
                </a:cubicBezTo>
                <a:cubicBezTo>
                  <a:pt x="61989" y="291847"/>
                  <a:pt x="40361" y="310190"/>
                  <a:pt x="38444" y="334830"/>
                </a:cubicBezTo>
                <a:cubicBezTo>
                  <a:pt x="25577" y="495264"/>
                  <a:pt x="12983" y="617916"/>
                  <a:pt x="115" y="778624"/>
                </a:cubicBezTo>
                <a:cubicBezTo>
                  <a:pt x="-1801" y="803264"/>
                  <a:pt x="20375" y="825166"/>
                  <a:pt x="49395" y="827082"/>
                </a:cubicBezTo>
                <a:cubicBezTo>
                  <a:pt x="75952" y="828725"/>
                  <a:pt x="89367" y="829546"/>
                  <a:pt x="115923" y="830915"/>
                </a:cubicBezTo>
                <a:cubicBezTo>
                  <a:pt x="135909" y="954937"/>
                  <a:pt x="158359" y="1134535"/>
                  <a:pt x="173690" y="1258556"/>
                </a:cubicBezTo>
                <a:cubicBezTo>
                  <a:pt x="175607" y="1283196"/>
                  <a:pt x="203258" y="1304277"/>
                  <a:pt x="235564" y="1304825"/>
                </a:cubicBezTo>
                <a:lnTo>
                  <a:pt x="347813" y="1304825"/>
                </a:lnTo>
                <a:cubicBezTo>
                  <a:pt x="380119" y="1304003"/>
                  <a:pt x="408044" y="1283196"/>
                  <a:pt x="409961" y="1258556"/>
                </a:cubicBezTo>
                <a:cubicBezTo>
                  <a:pt x="425292" y="1134535"/>
                  <a:pt x="448016" y="954937"/>
                  <a:pt x="467728" y="830915"/>
                </a:cubicBezTo>
                <a:cubicBezTo>
                  <a:pt x="494284" y="829546"/>
                  <a:pt x="507699" y="828999"/>
                  <a:pt x="534256" y="827082"/>
                </a:cubicBezTo>
                <a:cubicBezTo>
                  <a:pt x="563276" y="825166"/>
                  <a:pt x="585452" y="803264"/>
                  <a:pt x="583262" y="778624"/>
                </a:cubicBezTo>
                <a:moveTo>
                  <a:pt x="423923" y="131961"/>
                </a:moveTo>
                <a:cubicBezTo>
                  <a:pt x="423923" y="204786"/>
                  <a:pt x="364787" y="263922"/>
                  <a:pt x="291962" y="263922"/>
                </a:cubicBezTo>
                <a:cubicBezTo>
                  <a:pt x="219138" y="263922"/>
                  <a:pt x="160002" y="204786"/>
                  <a:pt x="160002" y="131961"/>
                </a:cubicBezTo>
                <a:cubicBezTo>
                  <a:pt x="160002" y="59136"/>
                  <a:pt x="219138" y="0"/>
                  <a:pt x="291962" y="0"/>
                </a:cubicBezTo>
                <a:cubicBezTo>
                  <a:pt x="364787" y="0"/>
                  <a:pt x="423923" y="59136"/>
                  <a:pt x="423923" y="131961"/>
                </a:cubicBezTo>
              </a:path>
            </a:pathLst>
          </a:custGeom>
          <a:noFill/>
          <a:ln w="27214" cap="flat">
            <a:solidFill>
              <a:schemeClr val="accent3">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192C55"/>
              </a:solidFill>
              <a:effectLst/>
              <a:uLnTx/>
              <a:uFillTx/>
              <a:latin typeface="Arial"/>
              <a:ea typeface="+mn-ea"/>
              <a:cs typeface="+mn-cs"/>
            </a:endParaRPr>
          </a:p>
        </p:txBody>
      </p:sp>
      <p:sp>
        <p:nvSpPr>
          <p:cNvPr id="16" name="Graphic 5">
            <a:extLst>
              <a:ext uri="{FF2B5EF4-FFF2-40B4-BE49-F238E27FC236}">
                <a16:creationId xmlns:a16="http://schemas.microsoft.com/office/drawing/2014/main" id="{5FB245B3-7687-2AE3-C17B-88C752C37DAD}"/>
              </a:ext>
            </a:extLst>
          </p:cNvPr>
          <p:cNvSpPr/>
          <p:nvPr/>
        </p:nvSpPr>
        <p:spPr>
          <a:xfrm>
            <a:off x="6866595" y="3829168"/>
            <a:ext cx="583809" cy="1304824"/>
          </a:xfrm>
          <a:custGeom>
            <a:avLst/>
            <a:gdLst>
              <a:gd name="connsiteX0" fmla="*/ 583809 w 583809"/>
              <a:gd name="connsiteY0" fmla="*/ 778624 h 1304824"/>
              <a:gd name="connsiteX1" fmla="*/ 546028 w 583809"/>
              <a:gd name="connsiteY1" fmla="*/ 334830 h 1304824"/>
              <a:gd name="connsiteX2" fmla="*/ 497843 w 583809"/>
              <a:gd name="connsiteY2" fmla="*/ 293490 h 1304824"/>
              <a:gd name="connsiteX3" fmla="*/ 292236 w 583809"/>
              <a:gd name="connsiteY3" fmla="*/ 299239 h 1304824"/>
              <a:gd name="connsiteX4" fmla="*/ 86629 w 583809"/>
              <a:gd name="connsiteY4" fmla="*/ 293490 h 1304824"/>
              <a:gd name="connsiteX5" fmla="*/ 38444 w 583809"/>
              <a:gd name="connsiteY5" fmla="*/ 334830 h 1304824"/>
              <a:gd name="connsiteX6" fmla="*/ 115 w 583809"/>
              <a:gd name="connsiteY6" fmla="*/ 778624 h 1304824"/>
              <a:gd name="connsiteX7" fmla="*/ 49395 w 583809"/>
              <a:gd name="connsiteY7" fmla="*/ 827082 h 1304824"/>
              <a:gd name="connsiteX8" fmla="*/ 115923 w 583809"/>
              <a:gd name="connsiteY8" fmla="*/ 830915 h 1304824"/>
              <a:gd name="connsiteX9" fmla="*/ 173690 w 583809"/>
              <a:gd name="connsiteY9" fmla="*/ 1258556 h 1304824"/>
              <a:gd name="connsiteX10" fmla="*/ 235564 w 583809"/>
              <a:gd name="connsiteY10" fmla="*/ 1304825 h 1304824"/>
              <a:gd name="connsiteX11" fmla="*/ 347813 w 583809"/>
              <a:gd name="connsiteY11" fmla="*/ 1304825 h 1304824"/>
              <a:gd name="connsiteX12" fmla="*/ 409961 w 583809"/>
              <a:gd name="connsiteY12" fmla="*/ 1258556 h 1304824"/>
              <a:gd name="connsiteX13" fmla="*/ 467728 w 583809"/>
              <a:gd name="connsiteY13" fmla="*/ 830915 h 1304824"/>
              <a:gd name="connsiteX14" fmla="*/ 534256 w 583809"/>
              <a:gd name="connsiteY14" fmla="*/ 827082 h 1304824"/>
              <a:gd name="connsiteX15" fmla="*/ 583262 w 583809"/>
              <a:gd name="connsiteY15" fmla="*/ 778624 h 1304824"/>
              <a:gd name="connsiteX16" fmla="*/ 423923 w 583809"/>
              <a:gd name="connsiteY16" fmla="*/ 131961 h 1304824"/>
              <a:gd name="connsiteX17" fmla="*/ 291962 w 583809"/>
              <a:gd name="connsiteY17" fmla="*/ 263922 h 1304824"/>
              <a:gd name="connsiteX18" fmla="*/ 160002 w 583809"/>
              <a:gd name="connsiteY18" fmla="*/ 131961 h 1304824"/>
              <a:gd name="connsiteX19" fmla="*/ 291962 w 583809"/>
              <a:gd name="connsiteY19" fmla="*/ 0 h 1304824"/>
              <a:gd name="connsiteX20" fmla="*/ 423923 w 583809"/>
              <a:gd name="connsiteY20" fmla="*/ 131961 h 13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3809" h="1304824">
                <a:moveTo>
                  <a:pt x="583809" y="778624"/>
                </a:moveTo>
                <a:cubicBezTo>
                  <a:pt x="571216" y="617916"/>
                  <a:pt x="558622" y="495538"/>
                  <a:pt x="546028" y="334830"/>
                </a:cubicBezTo>
                <a:cubicBezTo>
                  <a:pt x="544112" y="310190"/>
                  <a:pt x="522483" y="291847"/>
                  <a:pt x="497843" y="293490"/>
                </a:cubicBezTo>
                <a:cubicBezTo>
                  <a:pt x="429125" y="297323"/>
                  <a:pt x="360681" y="299239"/>
                  <a:pt x="292236" y="299239"/>
                </a:cubicBezTo>
                <a:cubicBezTo>
                  <a:pt x="223792" y="299239"/>
                  <a:pt x="155347" y="297323"/>
                  <a:pt x="86629" y="293490"/>
                </a:cubicBezTo>
                <a:cubicBezTo>
                  <a:pt x="61989" y="291847"/>
                  <a:pt x="40361" y="310190"/>
                  <a:pt x="38444" y="334830"/>
                </a:cubicBezTo>
                <a:cubicBezTo>
                  <a:pt x="25577" y="495264"/>
                  <a:pt x="12983" y="617916"/>
                  <a:pt x="115" y="778624"/>
                </a:cubicBezTo>
                <a:cubicBezTo>
                  <a:pt x="-1801" y="803264"/>
                  <a:pt x="20375" y="825166"/>
                  <a:pt x="49395" y="827082"/>
                </a:cubicBezTo>
                <a:cubicBezTo>
                  <a:pt x="75952" y="828725"/>
                  <a:pt x="89367" y="829546"/>
                  <a:pt x="115923" y="830915"/>
                </a:cubicBezTo>
                <a:cubicBezTo>
                  <a:pt x="135909" y="954937"/>
                  <a:pt x="158359" y="1134535"/>
                  <a:pt x="173690" y="1258556"/>
                </a:cubicBezTo>
                <a:cubicBezTo>
                  <a:pt x="175607" y="1283196"/>
                  <a:pt x="203258" y="1304277"/>
                  <a:pt x="235564" y="1304825"/>
                </a:cubicBezTo>
                <a:lnTo>
                  <a:pt x="347813" y="1304825"/>
                </a:lnTo>
                <a:cubicBezTo>
                  <a:pt x="380119" y="1304003"/>
                  <a:pt x="408044" y="1283196"/>
                  <a:pt x="409961" y="1258556"/>
                </a:cubicBezTo>
                <a:cubicBezTo>
                  <a:pt x="425292" y="1134535"/>
                  <a:pt x="448016" y="954937"/>
                  <a:pt x="467728" y="830915"/>
                </a:cubicBezTo>
                <a:cubicBezTo>
                  <a:pt x="494284" y="829546"/>
                  <a:pt x="507699" y="828999"/>
                  <a:pt x="534256" y="827082"/>
                </a:cubicBezTo>
                <a:cubicBezTo>
                  <a:pt x="563276" y="825166"/>
                  <a:pt x="585452" y="803264"/>
                  <a:pt x="583262" y="778624"/>
                </a:cubicBezTo>
                <a:moveTo>
                  <a:pt x="423923" y="131961"/>
                </a:moveTo>
                <a:cubicBezTo>
                  <a:pt x="423923" y="204786"/>
                  <a:pt x="364787" y="263922"/>
                  <a:pt x="291962" y="263922"/>
                </a:cubicBezTo>
                <a:cubicBezTo>
                  <a:pt x="219138" y="263922"/>
                  <a:pt x="160002" y="204786"/>
                  <a:pt x="160002" y="131961"/>
                </a:cubicBezTo>
                <a:cubicBezTo>
                  <a:pt x="160002" y="59136"/>
                  <a:pt x="219138" y="0"/>
                  <a:pt x="291962" y="0"/>
                </a:cubicBezTo>
                <a:cubicBezTo>
                  <a:pt x="364787" y="0"/>
                  <a:pt x="423923" y="59136"/>
                  <a:pt x="423923" y="131961"/>
                </a:cubicBezTo>
              </a:path>
            </a:pathLst>
          </a:custGeom>
          <a:solidFill>
            <a:schemeClr val="accent3">
              <a:lumMod val="20000"/>
              <a:lumOff val="80000"/>
            </a:schemeClr>
          </a:solidFill>
          <a:ln w="272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E2BE00">
                  <a:lumMod val="40000"/>
                  <a:lumOff val="60000"/>
                </a:srgbClr>
              </a:solidFill>
              <a:effectLst/>
              <a:uLnTx/>
              <a:uFillTx/>
              <a:latin typeface="Arial"/>
              <a:ea typeface="+mn-ea"/>
              <a:cs typeface="+mn-cs"/>
            </a:endParaRPr>
          </a:p>
        </p:txBody>
      </p:sp>
      <p:graphicFrame>
        <p:nvGraphicFramePr>
          <p:cNvPr id="18" name="Chart 17">
            <a:extLst>
              <a:ext uri="{FF2B5EF4-FFF2-40B4-BE49-F238E27FC236}">
                <a16:creationId xmlns:a16="http://schemas.microsoft.com/office/drawing/2014/main" id="{E1C5FB2E-5153-5999-4F80-9878F81F1575}"/>
              </a:ext>
            </a:extLst>
          </p:cNvPr>
          <p:cNvGraphicFramePr/>
          <p:nvPr/>
        </p:nvGraphicFramePr>
        <p:xfrm>
          <a:off x="113086" y="3560245"/>
          <a:ext cx="2630114" cy="1753410"/>
        </p:xfrm>
        <a:graphic>
          <a:graphicData uri="http://schemas.openxmlformats.org/drawingml/2006/chart">
            <c:chart xmlns:c="http://schemas.openxmlformats.org/drawingml/2006/chart" xmlns:r="http://schemas.openxmlformats.org/officeDocument/2006/relationships" r:id="rId2"/>
          </a:graphicData>
        </a:graphic>
      </p:graphicFrame>
      <p:sp>
        <p:nvSpPr>
          <p:cNvPr id="19" name="Content Placeholder 6">
            <a:extLst>
              <a:ext uri="{FF2B5EF4-FFF2-40B4-BE49-F238E27FC236}">
                <a16:creationId xmlns:a16="http://schemas.microsoft.com/office/drawing/2014/main" id="{887DFECB-54D4-3049-C984-795DDED353C6}"/>
              </a:ext>
            </a:extLst>
          </p:cNvPr>
          <p:cNvSpPr txBox="1">
            <a:spLocks/>
          </p:cNvSpPr>
          <p:nvPr/>
        </p:nvSpPr>
        <p:spPr>
          <a:xfrm>
            <a:off x="987434" y="4225320"/>
            <a:ext cx="963056" cy="410058"/>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E2BE00">
                    <a:lumMod val="40000"/>
                    <a:lumOff val="60000"/>
                  </a:srgbClr>
                </a:solidFill>
                <a:effectLst/>
                <a:uLnTx/>
                <a:uFillTx/>
                <a:latin typeface="Georgia"/>
                <a:ea typeface="+mn-ea"/>
                <a:cs typeface="Arial" panose="020B0604020202020204" pitchFamily="34" charset="0"/>
              </a:rPr>
              <a:t>39.4%</a:t>
            </a:r>
            <a:endParaRPr kumimoji="0" lang="en-AU" sz="2400" b="0" i="0" u="none" strike="noStrike" kern="1200" cap="none" spc="0" normalizeH="0" baseline="0" noProof="0" dirty="0">
              <a:ln>
                <a:noFill/>
              </a:ln>
              <a:solidFill>
                <a:srgbClr val="E2BE00">
                  <a:lumMod val="40000"/>
                  <a:lumOff val="60000"/>
                </a:srgbClr>
              </a:solidFill>
              <a:effectLst/>
              <a:uLnTx/>
              <a:uFillTx/>
              <a:latin typeface="Georgia"/>
              <a:ea typeface="+mn-ea"/>
              <a:cs typeface="Arial" panose="020B0604020202020204" pitchFamily="34" charset="0"/>
            </a:endParaRPr>
          </a:p>
        </p:txBody>
      </p:sp>
      <p:graphicFrame>
        <p:nvGraphicFramePr>
          <p:cNvPr id="21" name="Chart 20">
            <a:extLst>
              <a:ext uri="{FF2B5EF4-FFF2-40B4-BE49-F238E27FC236}">
                <a16:creationId xmlns:a16="http://schemas.microsoft.com/office/drawing/2014/main" id="{E8390AEE-654F-7DFB-7301-5BDF6330A065}"/>
              </a:ext>
            </a:extLst>
          </p:cNvPr>
          <p:cNvGraphicFramePr/>
          <p:nvPr/>
        </p:nvGraphicFramePr>
        <p:xfrm>
          <a:off x="1940021" y="3560245"/>
          <a:ext cx="2630114" cy="1753410"/>
        </p:xfrm>
        <a:graphic>
          <a:graphicData uri="http://schemas.openxmlformats.org/drawingml/2006/chart">
            <c:chart xmlns:c="http://schemas.openxmlformats.org/drawingml/2006/chart" xmlns:r="http://schemas.openxmlformats.org/officeDocument/2006/relationships" r:id="rId3"/>
          </a:graphicData>
        </a:graphic>
      </p:graphicFrame>
      <p:sp>
        <p:nvSpPr>
          <p:cNvPr id="22" name="Content Placeholder 6">
            <a:extLst>
              <a:ext uri="{FF2B5EF4-FFF2-40B4-BE49-F238E27FC236}">
                <a16:creationId xmlns:a16="http://schemas.microsoft.com/office/drawing/2014/main" id="{BA61D01F-F2A4-93DA-848F-5ED945FC388F}"/>
              </a:ext>
            </a:extLst>
          </p:cNvPr>
          <p:cNvSpPr txBox="1">
            <a:spLocks/>
          </p:cNvSpPr>
          <p:nvPr/>
        </p:nvSpPr>
        <p:spPr>
          <a:xfrm>
            <a:off x="2814369" y="4225320"/>
            <a:ext cx="963056" cy="410058"/>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E2BE00">
                    <a:lumMod val="40000"/>
                    <a:lumOff val="60000"/>
                  </a:srgbClr>
                </a:solidFill>
                <a:effectLst/>
                <a:uLnTx/>
                <a:uFillTx/>
                <a:latin typeface="Georgia"/>
                <a:ea typeface="+mn-ea"/>
                <a:cs typeface="Arial" panose="020B0604020202020204" pitchFamily="34" charset="0"/>
              </a:rPr>
              <a:t>37.4%</a:t>
            </a:r>
            <a:endParaRPr kumimoji="0" lang="en-AU" sz="2400" b="0" i="0" u="none" strike="noStrike" kern="1200" cap="none" spc="0" normalizeH="0" baseline="0" noProof="0" dirty="0">
              <a:ln>
                <a:noFill/>
              </a:ln>
              <a:solidFill>
                <a:srgbClr val="E2BE00">
                  <a:lumMod val="40000"/>
                  <a:lumOff val="60000"/>
                </a:srgbClr>
              </a:solidFill>
              <a:effectLst/>
              <a:uLnTx/>
              <a:uFillTx/>
              <a:latin typeface="Georgia"/>
              <a:ea typeface="+mn-ea"/>
              <a:cs typeface="Arial" panose="020B0604020202020204" pitchFamily="34" charset="0"/>
            </a:endParaRPr>
          </a:p>
        </p:txBody>
      </p:sp>
      <p:graphicFrame>
        <p:nvGraphicFramePr>
          <p:cNvPr id="32" name="Chart 31">
            <a:extLst>
              <a:ext uri="{FF2B5EF4-FFF2-40B4-BE49-F238E27FC236}">
                <a16:creationId xmlns:a16="http://schemas.microsoft.com/office/drawing/2014/main" id="{01B2D715-16DE-8D51-6E83-1B87F4E31CF4}"/>
              </a:ext>
            </a:extLst>
          </p:cNvPr>
          <p:cNvGraphicFramePr/>
          <p:nvPr/>
        </p:nvGraphicFramePr>
        <p:xfrm>
          <a:off x="3766956" y="3560245"/>
          <a:ext cx="2630114" cy="1753410"/>
        </p:xfrm>
        <a:graphic>
          <a:graphicData uri="http://schemas.openxmlformats.org/drawingml/2006/chart">
            <c:chart xmlns:c="http://schemas.openxmlformats.org/drawingml/2006/chart" xmlns:r="http://schemas.openxmlformats.org/officeDocument/2006/relationships" r:id="rId4"/>
          </a:graphicData>
        </a:graphic>
      </p:graphicFrame>
      <p:sp>
        <p:nvSpPr>
          <p:cNvPr id="33" name="Content Placeholder 6">
            <a:extLst>
              <a:ext uri="{FF2B5EF4-FFF2-40B4-BE49-F238E27FC236}">
                <a16:creationId xmlns:a16="http://schemas.microsoft.com/office/drawing/2014/main" id="{FF5D23CE-756D-F5DF-7D9A-655681B02211}"/>
              </a:ext>
            </a:extLst>
          </p:cNvPr>
          <p:cNvSpPr txBox="1">
            <a:spLocks/>
          </p:cNvSpPr>
          <p:nvPr/>
        </p:nvSpPr>
        <p:spPr>
          <a:xfrm>
            <a:off x="4641304" y="4225320"/>
            <a:ext cx="963056" cy="410058"/>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E2BE00">
                    <a:lumMod val="40000"/>
                    <a:lumOff val="60000"/>
                  </a:srgbClr>
                </a:solidFill>
                <a:effectLst/>
                <a:uLnTx/>
                <a:uFillTx/>
                <a:latin typeface="Georgia"/>
                <a:ea typeface="+mn-ea"/>
                <a:cs typeface="Arial" panose="020B0604020202020204" pitchFamily="34" charset="0"/>
              </a:rPr>
              <a:t>22.8%</a:t>
            </a:r>
            <a:endParaRPr kumimoji="0" lang="en-AU" sz="2400" b="0" i="0" u="none" strike="noStrike" kern="1200" cap="none" spc="0" normalizeH="0" baseline="0" noProof="0" dirty="0">
              <a:ln>
                <a:noFill/>
              </a:ln>
              <a:solidFill>
                <a:srgbClr val="E2BE00">
                  <a:lumMod val="40000"/>
                  <a:lumOff val="60000"/>
                </a:srgbClr>
              </a:solidFill>
              <a:effectLst/>
              <a:uLnTx/>
              <a:uFillTx/>
              <a:latin typeface="Georgia"/>
              <a:ea typeface="+mn-ea"/>
              <a:cs typeface="Arial" panose="020B0604020202020204" pitchFamily="34" charset="0"/>
            </a:endParaRPr>
          </a:p>
        </p:txBody>
      </p:sp>
      <p:sp>
        <p:nvSpPr>
          <p:cNvPr id="36" name="Content Placeholder 6">
            <a:extLst>
              <a:ext uri="{FF2B5EF4-FFF2-40B4-BE49-F238E27FC236}">
                <a16:creationId xmlns:a16="http://schemas.microsoft.com/office/drawing/2014/main" id="{262EF3FC-F0E7-6920-5230-24ED45523EA8}"/>
              </a:ext>
            </a:extLst>
          </p:cNvPr>
          <p:cNvSpPr txBox="1">
            <a:spLocks/>
          </p:cNvSpPr>
          <p:nvPr/>
        </p:nvSpPr>
        <p:spPr>
          <a:xfrm>
            <a:off x="695326" y="5390232"/>
            <a:ext cx="1450974"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E2BE00">
                    <a:lumMod val="40000"/>
                    <a:lumOff val="60000"/>
                  </a:srgbClr>
                </a:solidFill>
                <a:effectLst/>
                <a:uLnTx/>
                <a:uFillTx/>
                <a:latin typeface="Arial" panose="020B0604020202020204" pitchFamily="34" charset="0"/>
                <a:ea typeface="+mn-ea"/>
                <a:cs typeface="Arial" panose="020B0604020202020204" pitchFamily="34" charset="0"/>
              </a:rPr>
              <a:t>Any MTM</a:t>
            </a:r>
            <a:endParaRPr kumimoji="0" lang="en-AU" sz="1600" b="1" i="0" u="none" strike="noStrike" kern="1200" cap="none" spc="0" normalizeH="0" baseline="0" noProof="0" dirty="0">
              <a:ln>
                <a:noFill/>
              </a:ln>
              <a:solidFill>
                <a:srgbClr val="E2BE00">
                  <a:lumMod val="40000"/>
                  <a:lumOff val="60000"/>
                </a:srgbClr>
              </a:solidFill>
              <a:effectLst/>
              <a:uLnTx/>
              <a:uFillTx/>
              <a:latin typeface="Arial" panose="020B0604020202020204" pitchFamily="34" charset="0"/>
              <a:ea typeface="+mn-ea"/>
              <a:cs typeface="Arial" panose="020B0604020202020204" pitchFamily="34" charset="0"/>
            </a:endParaRPr>
          </a:p>
        </p:txBody>
      </p:sp>
      <p:sp>
        <p:nvSpPr>
          <p:cNvPr id="37" name="Content Placeholder 6">
            <a:extLst>
              <a:ext uri="{FF2B5EF4-FFF2-40B4-BE49-F238E27FC236}">
                <a16:creationId xmlns:a16="http://schemas.microsoft.com/office/drawing/2014/main" id="{C1382780-5C61-37DB-C717-5888A4C15779}"/>
              </a:ext>
            </a:extLst>
          </p:cNvPr>
          <p:cNvSpPr txBox="1">
            <a:spLocks/>
          </p:cNvSpPr>
          <p:nvPr/>
        </p:nvSpPr>
        <p:spPr>
          <a:xfrm>
            <a:off x="2529591" y="5390232"/>
            <a:ext cx="1450974"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E2BE00">
                    <a:lumMod val="40000"/>
                    <a:lumOff val="60000"/>
                  </a:srgbClr>
                </a:solidFill>
                <a:effectLst/>
                <a:uLnTx/>
                <a:uFillTx/>
                <a:latin typeface="Arial" panose="020B0604020202020204" pitchFamily="34" charset="0"/>
                <a:ea typeface="+mn-ea"/>
                <a:cs typeface="Arial" panose="020B0604020202020204" pitchFamily="34" charset="0"/>
              </a:rPr>
              <a:t>No CM</a:t>
            </a:r>
            <a:endParaRPr kumimoji="0" lang="en-AU" sz="1600" b="1" i="0" u="none" strike="noStrike" kern="1200" cap="none" spc="0" normalizeH="0" baseline="0" noProof="0" dirty="0">
              <a:ln>
                <a:noFill/>
              </a:ln>
              <a:solidFill>
                <a:srgbClr val="E2BE00">
                  <a:lumMod val="40000"/>
                  <a:lumOff val="60000"/>
                </a:srgbClr>
              </a:solidFill>
              <a:effectLst/>
              <a:uLnTx/>
              <a:uFillTx/>
              <a:latin typeface="Arial" panose="020B0604020202020204" pitchFamily="34" charset="0"/>
              <a:ea typeface="+mn-ea"/>
              <a:cs typeface="Arial" panose="020B0604020202020204" pitchFamily="34" charset="0"/>
            </a:endParaRPr>
          </a:p>
        </p:txBody>
      </p:sp>
      <p:sp>
        <p:nvSpPr>
          <p:cNvPr id="38" name="Content Placeholder 6">
            <a:extLst>
              <a:ext uri="{FF2B5EF4-FFF2-40B4-BE49-F238E27FC236}">
                <a16:creationId xmlns:a16="http://schemas.microsoft.com/office/drawing/2014/main" id="{958770F5-328C-C808-5A9E-12473A8E36AE}"/>
              </a:ext>
            </a:extLst>
          </p:cNvPr>
          <p:cNvSpPr txBox="1">
            <a:spLocks/>
          </p:cNvSpPr>
          <p:nvPr/>
        </p:nvSpPr>
        <p:spPr>
          <a:xfrm>
            <a:off x="4356526" y="5390232"/>
            <a:ext cx="1450974"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E2BE00">
                    <a:lumMod val="40000"/>
                    <a:lumOff val="60000"/>
                  </a:srgbClr>
                </a:solidFill>
                <a:effectLst/>
                <a:uLnTx/>
                <a:uFillTx/>
                <a:latin typeface="Arial" panose="020B0604020202020204" pitchFamily="34" charset="0"/>
                <a:ea typeface="+mn-ea"/>
                <a:cs typeface="Arial" panose="020B0604020202020204" pitchFamily="34" charset="0"/>
              </a:rPr>
              <a:t>Single-type Maltreatment</a:t>
            </a:r>
            <a:endParaRPr kumimoji="0" lang="en-AU" sz="1600" b="1" i="0" u="none" strike="noStrike" kern="1200" cap="none" spc="0" normalizeH="0" baseline="0" noProof="0" dirty="0">
              <a:ln>
                <a:noFill/>
              </a:ln>
              <a:solidFill>
                <a:srgbClr val="E2BE00">
                  <a:lumMod val="40000"/>
                  <a:lumOff val="6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919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6FD87-2650-D02E-AA23-8BCBBE2C50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50944A-6DDA-2AB7-5821-1423C0FC73D2}"/>
              </a:ext>
            </a:extLst>
          </p:cNvPr>
          <p:cNvSpPr>
            <a:spLocks noGrp="1"/>
          </p:cNvSpPr>
          <p:nvPr>
            <p:ph type="title"/>
          </p:nvPr>
        </p:nvSpPr>
        <p:spPr>
          <a:xfrm>
            <a:off x="695326" y="333375"/>
            <a:ext cx="7318374" cy="777875"/>
          </a:xfrm>
        </p:spPr>
        <p:txBody>
          <a:bodyPr/>
          <a:lstStyle/>
          <a:p>
            <a:r>
              <a:rPr lang="en-US" dirty="0">
                <a:solidFill>
                  <a:schemeClr val="bg1"/>
                </a:solidFill>
              </a:rPr>
              <a:t>Prevalence of multi-type maltreatment (youth aged 16-24)</a:t>
            </a:r>
          </a:p>
        </p:txBody>
      </p:sp>
      <p:sp>
        <p:nvSpPr>
          <p:cNvPr id="10" name="Content Placeholder 6">
            <a:extLst>
              <a:ext uri="{FF2B5EF4-FFF2-40B4-BE49-F238E27FC236}">
                <a16:creationId xmlns:a16="http://schemas.microsoft.com/office/drawing/2014/main" id="{661F0752-61AC-A9B6-F339-28DA870235EA}"/>
              </a:ext>
            </a:extLst>
          </p:cNvPr>
          <p:cNvSpPr>
            <a:spLocks noGrp="1"/>
          </p:cNvSpPr>
          <p:nvPr>
            <p:ph idx="1"/>
          </p:nvPr>
        </p:nvSpPr>
        <p:spPr>
          <a:xfrm>
            <a:off x="695325" y="1922750"/>
            <a:ext cx="3876675" cy="641645"/>
          </a:xfrm>
        </p:spPr>
        <p:txBody>
          <a:bodyPr anchor="b"/>
          <a:lstStyle/>
          <a:p>
            <a:r>
              <a:rPr lang="en-US" sz="6600" dirty="0">
                <a:solidFill>
                  <a:schemeClr val="accent4"/>
                </a:solidFill>
                <a:latin typeface="+mj-lt"/>
              </a:rPr>
              <a:t>2 in 5</a:t>
            </a:r>
            <a:endParaRPr lang="en-AU" sz="6600" dirty="0">
              <a:solidFill>
                <a:schemeClr val="accent4"/>
              </a:solidFill>
              <a:latin typeface="+mj-lt"/>
            </a:endParaRPr>
          </a:p>
        </p:txBody>
      </p:sp>
      <p:cxnSp>
        <p:nvCxnSpPr>
          <p:cNvPr id="11" name="Straight Connector 10">
            <a:extLst>
              <a:ext uri="{FF2B5EF4-FFF2-40B4-BE49-F238E27FC236}">
                <a16:creationId xmlns:a16="http://schemas.microsoft.com/office/drawing/2014/main" id="{C52E713F-CBB6-E043-9A09-E8C55F903561}"/>
              </a:ext>
            </a:extLst>
          </p:cNvPr>
          <p:cNvCxnSpPr>
            <a:cxnSpLocks/>
          </p:cNvCxnSpPr>
          <p:nvPr/>
        </p:nvCxnSpPr>
        <p:spPr>
          <a:xfrm flipV="1">
            <a:off x="6289133" y="1434104"/>
            <a:ext cx="0" cy="49476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ontent Placeholder 6">
            <a:extLst>
              <a:ext uri="{FF2B5EF4-FFF2-40B4-BE49-F238E27FC236}">
                <a16:creationId xmlns:a16="http://schemas.microsoft.com/office/drawing/2014/main" id="{D787B23D-9BC4-A704-E451-46470DF7AD8A}"/>
              </a:ext>
            </a:extLst>
          </p:cNvPr>
          <p:cNvSpPr txBox="1">
            <a:spLocks/>
          </p:cNvSpPr>
          <p:nvPr/>
        </p:nvSpPr>
        <p:spPr>
          <a:xfrm>
            <a:off x="695325" y="2772634"/>
            <a:ext cx="4762045"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Australians have experienced multi-type maltreatment (2 or more types)</a:t>
            </a:r>
            <a:endParaRPr kumimoji="0" lang="en-AU"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Content Placeholder 6">
            <a:extLst>
              <a:ext uri="{FF2B5EF4-FFF2-40B4-BE49-F238E27FC236}">
                <a16:creationId xmlns:a16="http://schemas.microsoft.com/office/drawing/2014/main" id="{6B6F6879-4727-A40C-989D-67FF1CEFD020}"/>
              </a:ext>
            </a:extLst>
          </p:cNvPr>
          <p:cNvSpPr txBox="1">
            <a:spLocks/>
          </p:cNvSpPr>
          <p:nvPr/>
        </p:nvSpPr>
        <p:spPr>
          <a:xfrm>
            <a:off x="6851650" y="1922750"/>
            <a:ext cx="3876675" cy="641645"/>
          </a:xfrm>
          <a:prstGeom prst="rect">
            <a:avLst/>
          </a:prstGeom>
        </p:spPr>
        <p:txBody>
          <a:bodyPr vert="horz" lIns="0" tIns="0" rIns="0" bIns="0" rtlCol="0" anchor="b">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CCDCF1"/>
                </a:solidFill>
                <a:effectLst/>
                <a:uLnTx/>
                <a:uFillTx/>
                <a:latin typeface="Georgia"/>
                <a:ea typeface="+mn-ea"/>
                <a:cs typeface="Arial" panose="020B0604020202020204" pitchFamily="34" charset="0"/>
              </a:rPr>
              <a:t>1 in 4</a:t>
            </a:r>
            <a:endParaRPr kumimoji="0" lang="en-AU" sz="6600" b="0" i="0" u="none" strike="noStrike" kern="1200" cap="none" spc="0" normalizeH="0" baseline="0" noProof="0" dirty="0">
              <a:ln>
                <a:noFill/>
              </a:ln>
              <a:solidFill>
                <a:srgbClr val="CCDCF1"/>
              </a:solidFill>
              <a:effectLst/>
              <a:uLnTx/>
              <a:uFillTx/>
              <a:latin typeface="Georgia"/>
              <a:ea typeface="+mn-ea"/>
              <a:cs typeface="Arial" panose="020B0604020202020204" pitchFamily="34" charset="0"/>
            </a:endParaRPr>
          </a:p>
        </p:txBody>
      </p:sp>
      <p:sp>
        <p:nvSpPr>
          <p:cNvPr id="24" name="Content Placeholder 6">
            <a:extLst>
              <a:ext uri="{FF2B5EF4-FFF2-40B4-BE49-F238E27FC236}">
                <a16:creationId xmlns:a16="http://schemas.microsoft.com/office/drawing/2014/main" id="{EC99119A-2A46-024F-76A6-CCCE74CA2C0B}"/>
              </a:ext>
            </a:extLst>
          </p:cNvPr>
          <p:cNvSpPr txBox="1">
            <a:spLocks/>
          </p:cNvSpPr>
          <p:nvPr/>
        </p:nvSpPr>
        <p:spPr>
          <a:xfrm>
            <a:off x="6851650" y="2772634"/>
            <a:ext cx="4864100"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young people have experienced 3-5 types of maltreatment (25.4%)</a:t>
            </a:r>
          </a:p>
        </p:txBody>
      </p:sp>
      <p:sp>
        <p:nvSpPr>
          <p:cNvPr id="6" name="Graphic 6">
            <a:extLst>
              <a:ext uri="{FF2B5EF4-FFF2-40B4-BE49-F238E27FC236}">
                <a16:creationId xmlns:a16="http://schemas.microsoft.com/office/drawing/2014/main" id="{7E0ED622-1A0C-B014-EB85-31EAF2216737}"/>
              </a:ext>
            </a:extLst>
          </p:cNvPr>
          <p:cNvSpPr/>
          <p:nvPr/>
        </p:nvSpPr>
        <p:spPr>
          <a:xfrm>
            <a:off x="7726608" y="3829168"/>
            <a:ext cx="583809" cy="1304824"/>
          </a:xfrm>
          <a:custGeom>
            <a:avLst/>
            <a:gdLst>
              <a:gd name="connsiteX0" fmla="*/ 583809 w 583809"/>
              <a:gd name="connsiteY0" fmla="*/ 778624 h 1304824"/>
              <a:gd name="connsiteX1" fmla="*/ 546028 w 583809"/>
              <a:gd name="connsiteY1" fmla="*/ 334830 h 1304824"/>
              <a:gd name="connsiteX2" fmla="*/ 497843 w 583809"/>
              <a:gd name="connsiteY2" fmla="*/ 293490 h 1304824"/>
              <a:gd name="connsiteX3" fmla="*/ 292236 w 583809"/>
              <a:gd name="connsiteY3" fmla="*/ 299239 h 1304824"/>
              <a:gd name="connsiteX4" fmla="*/ 86629 w 583809"/>
              <a:gd name="connsiteY4" fmla="*/ 293490 h 1304824"/>
              <a:gd name="connsiteX5" fmla="*/ 38444 w 583809"/>
              <a:gd name="connsiteY5" fmla="*/ 334830 h 1304824"/>
              <a:gd name="connsiteX6" fmla="*/ 115 w 583809"/>
              <a:gd name="connsiteY6" fmla="*/ 778624 h 1304824"/>
              <a:gd name="connsiteX7" fmla="*/ 49395 w 583809"/>
              <a:gd name="connsiteY7" fmla="*/ 827082 h 1304824"/>
              <a:gd name="connsiteX8" fmla="*/ 115923 w 583809"/>
              <a:gd name="connsiteY8" fmla="*/ 830915 h 1304824"/>
              <a:gd name="connsiteX9" fmla="*/ 173690 w 583809"/>
              <a:gd name="connsiteY9" fmla="*/ 1258556 h 1304824"/>
              <a:gd name="connsiteX10" fmla="*/ 235564 w 583809"/>
              <a:gd name="connsiteY10" fmla="*/ 1304825 h 1304824"/>
              <a:gd name="connsiteX11" fmla="*/ 347813 w 583809"/>
              <a:gd name="connsiteY11" fmla="*/ 1304825 h 1304824"/>
              <a:gd name="connsiteX12" fmla="*/ 409961 w 583809"/>
              <a:gd name="connsiteY12" fmla="*/ 1258556 h 1304824"/>
              <a:gd name="connsiteX13" fmla="*/ 467728 w 583809"/>
              <a:gd name="connsiteY13" fmla="*/ 830915 h 1304824"/>
              <a:gd name="connsiteX14" fmla="*/ 534256 w 583809"/>
              <a:gd name="connsiteY14" fmla="*/ 827082 h 1304824"/>
              <a:gd name="connsiteX15" fmla="*/ 583262 w 583809"/>
              <a:gd name="connsiteY15" fmla="*/ 778624 h 1304824"/>
              <a:gd name="connsiteX16" fmla="*/ 423923 w 583809"/>
              <a:gd name="connsiteY16" fmla="*/ 131961 h 1304824"/>
              <a:gd name="connsiteX17" fmla="*/ 291962 w 583809"/>
              <a:gd name="connsiteY17" fmla="*/ 263922 h 1304824"/>
              <a:gd name="connsiteX18" fmla="*/ 160002 w 583809"/>
              <a:gd name="connsiteY18" fmla="*/ 131961 h 1304824"/>
              <a:gd name="connsiteX19" fmla="*/ 291962 w 583809"/>
              <a:gd name="connsiteY19" fmla="*/ 0 h 1304824"/>
              <a:gd name="connsiteX20" fmla="*/ 423923 w 583809"/>
              <a:gd name="connsiteY20" fmla="*/ 131961 h 13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3809" h="1304824">
                <a:moveTo>
                  <a:pt x="583809" y="778624"/>
                </a:moveTo>
                <a:cubicBezTo>
                  <a:pt x="571216" y="617916"/>
                  <a:pt x="558622" y="495538"/>
                  <a:pt x="546028" y="334830"/>
                </a:cubicBezTo>
                <a:cubicBezTo>
                  <a:pt x="544112" y="310190"/>
                  <a:pt x="522483" y="291847"/>
                  <a:pt x="497843" y="293490"/>
                </a:cubicBezTo>
                <a:cubicBezTo>
                  <a:pt x="429125" y="297323"/>
                  <a:pt x="360681" y="299239"/>
                  <a:pt x="292236" y="299239"/>
                </a:cubicBezTo>
                <a:cubicBezTo>
                  <a:pt x="223792" y="299239"/>
                  <a:pt x="155347" y="297323"/>
                  <a:pt x="86629" y="293490"/>
                </a:cubicBezTo>
                <a:cubicBezTo>
                  <a:pt x="61989" y="291847"/>
                  <a:pt x="40361" y="310190"/>
                  <a:pt x="38444" y="334830"/>
                </a:cubicBezTo>
                <a:cubicBezTo>
                  <a:pt x="25577" y="495264"/>
                  <a:pt x="12983" y="617916"/>
                  <a:pt x="115" y="778624"/>
                </a:cubicBezTo>
                <a:cubicBezTo>
                  <a:pt x="-1801" y="803264"/>
                  <a:pt x="20375" y="825166"/>
                  <a:pt x="49395" y="827082"/>
                </a:cubicBezTo>
                <a:cubicBezTo>
                  <a:pt x="75952" y="828725"/>
                  <a:pt x="89367" y="829546"/>
                  <a:pt x="115923" y="830915"/>
                </a:cubicBezTo>
                <a:cubicBezTo>
                  <a:pt x="135909" y="954937"/>
                  <a:pt x="158359" y="1134535"/>
                  <a:pt x="173690" y="1258556"/>
                </a:cubicBezTo>
                <a:cubicBezTo>
                  <a:pt x="175607" y="1283196"/>
                  <a:pt x="203258" y="1304277"/>
                  <a:pt x="235564" y="1304825"/>
                </a:cubicBezTo>
                <a:lnTo>
                  <a:pt x="347813" y="1304825"/>
                </a:lnTo>
                <a:cubicBezTo>
                  <a:pt x="380119" y="1304003"/>
                  <a:pt x="408044" y="1283196"/>
                  <a:pt x="409961" y="1258556"/>
                </a:cubicBezTo>
                <a:cubicBezTo>
                  <a:pt x="425292" y="1134535"/>
                  <a:pt x="448016" y="954937"/>
                  <a:pt x="467728" y="830915"/>
                </a:cubicBezTo>
                <a:cubicBezTo>
                  <a:pt x="494284" y="829546"/>
                  <a:pt x="507699" y="828999"/>
                  <a:pt x="534256" y="827082"/>
                </a:cubicBezTo>
                <a:cubicBezTo>
                  <a:pt x="563276" y="825166"/>
                  <a:pt x="585452" y="803264"/>
                  <a:pt x="583262" y="778624"/>
                </a:cubicBezTo>
                <a:moveTo>
                  <a:pt x="423923" y="131961"/>
                </a:moveTo>
                <a:cubicBezTo>
                  <a:pt x="423923" y="204786"/>
                  <a:pt x="364787" y="263922"/>
                  <a:pt x="291962" y="263922"/>
                </a:cubicBezTo>
                <a:cubicBezTo>
                  <a:pt x="219138" y="263922"/>
                  <a:pt x="160002" y="204786"/>
                  <a:pt x="160002" y="131961"/>
                </a:cubicBezTo>
                <a:cubicBezTo>
                  <a:pt x="160002" y="59136"/>
                  <a:pt x="219138" y="0"/>
                  <a:pt x="291962" y="0"/>
                </a:cubicBezTo>
                <a:cubicBezTo>
                  <a:pt x="364787" y="0"/>
                  <a:pt x="423923" y="59136"/>
                  <a:pt x="423923" y="131961"/>
                </a:cubicBezTo>
              </a:path>
            </a:pathLst>
          </a:custGeom>
          <a:noFill/>
          <a:ln w="27214"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192C55"/>
              </a:solidFill>
              <a:effectLst/>
              <a:uLnTx/>
              <a:uFillTx/>
              <a:latin typeface="Arial"/>
              <a:ea typeface="+mn-ea"/>
              <a:cs typeface="+mn-cs"/>
            </a:endParaRPr>
          </a:p>
        </p:txBody>
      </p:sp>
      <p:sp>
        <p:nvSpPr>
          <p:cNvPr id="7" name="Graphic 7">
            <a:extLst>
              <a:ext uri="{FF2B5EF4-FFF2-40B4-BE49-F238E27FC236}">
                <a16:creationId xmlns:a16="http://schemas.microsoft.com/office/drawing/2014/main" id="{B58C545D-F9A7-8DA1-D58F-F525476AD1A8}"/>
              </a:ext>
            </a:extLst>
          </p:cNvPr>
          <p:cNvSpPr/>
          <p:nvPr/>
        </p:nvSpPr>
        <p:spPr>
          <a:xfrm>
            <a:off x="8586621" y="3829168"/>
            <a:ext cx="583809" cy="1304824"/>
          </a:xfrm>
          <a:custGeom>
            <a:avLst/>
            <a:gdLst>
              <a:gd name="connsiteX0" fmla="*/ 583809 w 583809"/>
              <a:gd name="connsiteY0" fmla="*/ 778624 h 1304824"/>
              <a:gd name="connsiteX1" fmla="*/ 546028 w 583809"/>
              <a:gd name="connsiteY1" fmla="*/ 334830 h 1304824"/>
              <a:gd name="connsiteX2" fmla="*/ 497843 w 583809"/>
              <a:gd name="connsiteY2" fmla="*/ 293490 h 1304824"/>
              <a:gd name="connsiteX3" fmla="*/ 292236 w 583809"/>
              <a:gd name="connsiteY3" fmla="*/ 299239 h 1304824"/>
              <a:gd name="connsiteX4" fmla="*/ 86629 w 583809"/>
              <a:gd name="connsiteY4" fmla="*/ 293490 h 1304824"/>
              <a:gd name="connsiteX5" fmla="*/ 38444 w 583809"/>
              <a:gd name="connsiteY5" fmla="*/ 334830 h 1304824"/>
              <a:gd name="connsiteX6" fmla="*/ 115 w 583809"/>
              <a:gd name="connsiteY6" fmla="*/ 778624 h 1304824"/>
              <a:gd name="connsiteX7" fmla="*/ 49395 w 583809"/>
              <a:gd name="connsiteY7" fmla="*/ 827082 h 1304824"/>
              <a:gd name="connsiteX8" fmla="*/ 115923 w 583809"/>
              <a:gd name="connsiteY8" fmla="*/ 830915 h 1304824"/>
              <a:gd name="connsiteX9" fmla="*/ 173690 w 583809"/>
              <a:gd name="connsiteY9" fmla="*/ 1258556 h 1304824"/>
              <a:gd name="connsiteX10" fmla="*/ 235564 w 583809"/>
              <a:gd name="connsiteY10" fmla="*/ 1304825 h 1304824"/>
              <a:gd name="connsiteX11" fmla="*/ 347813 w 583809"/>
              <a:gd name="connsiteY11" fmla="*/ 1304825 h 1304824"/>
              <a:gd name="connsiteX12" fmla="*/ 409961 w 583809"/>
              <a:gd name="connsiteY12" fmla="*/ 1258556 h 1304824"/>
              <a:gd name="connsiteX13" fmla="*/ 467728 w 583809"/>
              <a:gd name="connsiteY13" fmla="*/ 830915 h 1304824"/>
              <a:gd name="connsiteX14" fmla="*/ 534256 w 583809"/>
              <a:gd name="connsiteY14" fmla="*/ 827082 h 1304824"/>
              <a:gd name="connsiteX15" fmla="*/ 583262 w 583809"/>
              <a:gd name="connsiteY15" fmla="*/ 778624 h 1304824"/>
              <a:gd name="connsiteX16" fmla="*/ 423923 w 583809"/>
              <a:gd name="connsiteY16" fmla="*/ 131961 h 1304824"/>
              <a:gd name="connsiteX17" fmla="*/ 291962 w 583809"/>
              <a:gd name="connsiteY17" fmla="*/ 263922 h 1304824"/>
              <a:gd name="connsiteX18" fmla="*/ 160002 w 583809"/>
              <a:gd name="connsiteY18" fmla="*/ 131961 h 1304824"/>
              <a:gd name="connsiteX19" fmla="*/ 291962 w 583809"/>
              <a:gd name="connsiteY19" fmla="*/ 0 h 1304824"/>
              <a:gd name="connsiteX20" fmla="*/ 423923 w 583809"/>
              <a:gd name="connsiteY20" fmla="*/ 131961 h 13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3809" h="1304824">
                <a:moveTo>
                  <a:pt x="583809" y="778624"/>
                </a:moveTo>
                <a:cubicBezTo>
                  <a:pt x="571216" y="617916"/>
                  <a:pt x="558622" y="495538"/>
                  <a:pt x="546028" y="334830"/>
                </a:cubicBezTo>
                <a:cubicBezTo>
                  <a:pt x="544112" y="310190"/>
                  <a:pt x="522483" y="291847"/>
                  <a:pt x="497843" y="293490"/>
                </a:cubicBezTo>
                <a:cubicBezTo>
                  <a:pt x="429125" y="297323"/>
                  <a:pt x="360681" y="299239"/>
                  <a:pt x="292236" y="299239"/>
                </a:cubicBezTo>
                <a:cubicBezTo>
                  <a:pt x="223792" y="299239"/>
                  <a:pt x="155347" y="297323"/>
                  <a:pt x="86629" y="293490"/>
                </a:cubicBezTo>
                <a:cubicBezTo>
                  <a:pt x="61989" y="291847"/>
                  <a:pt x="40361" y="310190"/>
                  <a:pt x="38444" y="334830"/>
                </a:cubicBezTo>
                <a:cubicBezTo>
                  <a:pt x="25577" y="495264"/>
                  <a:pt x="12983" y="617916"/>
                  <a:pt x="115" y="778624"/>
                </a:cubicBezTo>
                <a:cubicBezTo>
                  <a:pt x="-1801" y="803264"/>
                  <a:pt x="20375" y="825166"/>
                  <a:pt x="49395" y="827082"/>
                </a:cubicBezTo>
                <a:cubicBezTo>
                  <a:pt x="75952" y="828725"/>
                  <a:pt x="89367" y="829546"/>
                  <a:pt x="115923" y="830915"/>
                </a:cubicBezTo>
                <a:cubicBezTo>
                  <a:pt x="135909" y="954937"/>
                  <a:pt x="158359" y="1134535"/>
                  <a:pt x="173690" y="1258556"/>
                </a:cubicBezTo>
                <a:cubicBezTo>
                  <a:pt x="175607" y="1283196"/>
                  <a:pt x="203258" y="1304277"/>
                  <a:pt x="235564" y="1304825"/>
                </a:cubicBezTo>
                <a:lnTo>
                  <a:pt x="347813" y="1304825"/>
                </a:lnTo>
                <a:cubicBezTo>
                  <a:pt x="380119" y="1304003"/>
                  <a:pt x="408044" y="1283196"/>
                  <a:pt x="409961" y="1258556"/>
                </a:cubicBezTo>
                <a:cubicBezTo>
                  <a:pt x="425292" y="1134535"/>
                  <a:pt x="448016" y="954937"/>
                  <a:pt x="467728" y="830915"/>
                </a:cubicBezTo>
                <a:cubicBezTo>
                  <a:pt x="494284" y="829546"/>
                  <a:pt x="507699" y="828999"/>
                  <a:pt x="534256" y="827082"/>
                </a:cubicBezTo>
                <a:cubicBezTo>
                  <a:pt x="563276" y="825166"/>
                  <a:pt x="585452" y="803264"/>
                  <a:pt x="583262" y="778624"/>
                </a:cubicBezTo>
                <a:moveTo>
                  <a:pt x="423923" y="131961"/>
                </a:moveTo>
                <a:cubicBezTo>
                  <a:pt x="423923" y="204786"/>
                  <a:pt x="364787" y="263922"/>
                  <a:pt x="291962" y="263922"/>
                </a:cubicBezTo>
                <a:cubicBezTo>
                  <a:pt x="219138" y="263922"/>
                  <a:pt x="160002" y="204786"/>
                  <a:pt x="160002" y="131961"/>
                </a:cubicBezTo>
                <a:cubicBezTo>
                  <a:pt x="160002" y="59136"/>
                  <a:pt x="219138" y="0"/>
                  <a:pt x="291962" y="0"/>
                </a:cubicBezTo>
                <a:cubicBezTo>
                  <a:pt x="364787" y="0"/>
                  <a:pt x="423923" y="59136"/>
                  <a:pt x="423923" y="131961"/>
                </a:cubicBezTo>
              </a:path>
            </a:pathLst>
          </a:custGeom>
          <a:noFill/>
          <a:ln w="27214"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192C55"/>
              </a:solidFill>
              <a:effectLst/>
              <a:uLnTx/>
              <a:uFillTx/>
              <a:latin typeface="Arial"/>
              <a:ea typeface="+mn-ea"/>
              <a:cs typeface="+mn-cs"/>
            </a:endParaRPr>
          </a:p>
        </p:txBody>
      </p:sp>
      <p:sp>
        <p:nvSpPr>
          <p:cNvPr id="8" name="Graphic 8">
            <a:extLst>
              <a:ext uri="{FF2B5EF4-FFF2-40B4-BE49-F238E27FC236}">
                <a16:creationId xmlns:a16="http://schemas.microsoft.com/office/drawing/2014/main" id="{6D1DF5E8-4B44-A1FC-2EC5-8FA6317DB346}"/>
              </a:ext>
            </a:extLst>
          </p:cNvPr>
          <p:cNvSpPr/>
          <p:nvPr/>
        </p:nvSpPr>
        <p:spPr>
          <a:xfrm>
            <a:off x="9446634" y="3829168"/>
            <a:ext cx="583809" cy="1304824"/>
          </a:xfrm>
          <a:custGeom>
            <a:avLst/>
            <a:gdLst>
              <a:gd name="connsiteX0" fmla="*/ 583809 w 583809"/>
              <a:gd name="connsiteY0" fmla="*/ 778624 h 1304824"/>
              <a:gd name="connsiteX1" fmla="*/ 546028 w 583809"/>
              <a:gd name="connsiteY1" fmla="*/ 334830 h 1304824"/>
              <a:gd name="connsiteX2" fmla="*/ 497843 w 583809"/>
              <a:gd name="connsiteY2" fmla="*/ 293490 h 1304824"/>
              <a:gd name="connsiteX3" fmla="*/ 292236 w 583809"/>
              <a:gd name="connsiteY3" fmla="*/ 299239 h 1304824"/>
              <a:gd name="connsiteX4" fmla="*/ 86629 w 583809"/>
              <a:gd name="connsiteY4" fmla="*/ 293490 h 1304824"/>
              <a:gd name="connsiteX5" fmla="*/ 38444 w 583809"/>
              <a:gd name="connsiteY5" fmla="*/ 334830 h 1304824"/>
              <a:gd name="connsiteX6" fmla="*/ 115 w 583809"/>
              <a:gd name="connsiteY6" fmla="*/ 778624 h 1304824"/>
              <a:gd name="connsiteX7" fmla="*/ 49395 w 583809"/>
              <a:gd name="connsiteY7" fmla="*/ 827082 h 1304824"/>
              <a:gd name="connsiteX8" fmla="*/ 115923 w 583809"/>
              <a:gd name="connsiteY8" fmla="*/ 830915 h 1304824"/>
              <a:gd name="connsiteX9" fmla="*/ 173690 w 583809"/>
              <a:gd name="connsiteY9" fmla="*/ 1258556 h 1304824"/>
              <a:gd name="connsiteX10" fmla="*/ 235564 w 583809"/>
              <a:gd name="connsiteY10" fmla="*/ 1304825 h 1304824"/>
              <a:gd name="connsiteX11" fmla="*/ 347813 w 583809"/>
              <a:gd name="connsiteY11" fmla="*/ 1304825 h 1304824"/>
              <a:gd name="connsiteX12" fmla="*/ 409961 w 583809"/>
              <a:gd name="connsiteY12" fmla="*/ 1258556 h 1304824"/>
              <a:gd name="connsiteX13" fmla="*/ 467728 w 583809"/>
              <a:gd name="connsiteY13" fmla="*/ 830915 h 1304824"/>
              <a:gd name="connsiteX14" fmla="*/ 534256 w 583809"/>
              <a:gd name="connsiteY14" fmla="*/ 827082 h 1304824"/>
              <a:gd name="connsiteX15" fmla="*/ 583262 w 583809"/>
              <a:gd name="connsiteY15" fmla="*/ 778624 h 1304824"/>
              <a:gd name="connsiteX16" fmla="*/ 423923 w 583809"/>
              <a:gd name="connsiteY16" fmla="*/ 131961 h 1304824"/>
              <a:gd name="connsiteX17" fmla="*/ 291962 w 583809"/>
              <a:gd name="connsiteY17" fmla="*/ 263922 h 1304824"/>
              <a:gd name="connsiteX18" fmla="*/ 160002 w 583809"/>
              <a:gd name="connsiteY18" fmla="*/ 131961 h 1304824"/>
              <a:gd name="connsiteX19" fmla="*/ 291962 w 583809"/>
              <a:gd name="connsiteY19" fmla="*/ 0 h 1304824"/>
              <a:gd name="connsiteX20" fmla="*/ 423923 w 583809"/>
              <a:gd name="connsiteY20" fmla="*/ 131961 h 13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3809" h="1304824">
                <a:moveTo>
                  <a:pt x="583809" y="778624"/>
                </a:moveTo>
                <a:cubicBezTo>
                  <a:pt x="571216" y="617916"/>
                  <a:pt x="558622" y="495538"/>
                  <a:pt x="546028" y="334830"/>
                </a:cubicBezTo>
                <a:cubicBezTo>
                  <a:pt x="544112" y="310190"/>
                  <a:pt x="522483" y="291847"/>
                  <a:pt x="497843" y="293490"/>
                </a:cubicBezTo>
                <a:cubicBezTo>
                  <a:pt x="429125" y="297323"/>
                  <a:pt x="360681" y="299239"/>
                  <a:pt x="292236" y="299239"/>
                </a:cubicBezTo>
                <a:cubicBezTo>
                  <a:pt x="223792" y="299239"/>
                  <a:pt x="155347" y="297323"/>
                  <a:pt x="86629" y="293490"/>
                </a:cubicBezTo>
                <a:cubicBezTo>
                  <a:pt x="61989" y="291847"/>
                  <a:pt x="40361" y="310190"/>
                  <a:pt x="38444" y="334830"/>
                </a:cubicBezTo>
                <a:cubicBezTo>
                  <a:pt x="25577" y="495264"/>
                  <a:pt x="12983" y="617916"/>
                  <a:pt x="115" y="778624"/>
                </a:cubicBezTo>
                <a:cubicBezTo>
                  <a:pt x="-1801" y="803264"/>
                  <a:pt x="20375" y="825166"/>
                  <a:pt x="49395" y="827082"/>
                </a:cubicBezTo>
                <a:cubicBezTo>
                  <a:pt x="75952" y="828725"/>
                  <a:pt x="89367" y="829546"/>
                  <a:pt x="115923" y="830915"/>
                </a:cubicBezTo>
                <a:cubicBezTo>
                  <a:pt x="135909" y="954937"/>
                  <a:pt x="158359" y="1134535"/>
                  <a:pt x="173690" y="1258556"/>
                </a:cubicBezTo>
                <a:cubicBezTo>
                  <a:pt x="175607" y="1283196"/>
                  <a:pt x="203258" y="1304277"/>
                  <a:pt x="235564" y="1304825"/>
                </a:cubicBezTo>
                <a:lnTo>
                  <a:pt x="347813" y="1304825"/>
                </a:lnTo>
                <a:cubicBezTo>
                  <a:pt x="380119" y="1304003"/>
                  <a:pt x="408044" y="1283196"/>
                  <a:pt x="409961" y="1258556"/>
                </a:cubicBezTo>
                <a:cubicBezTo>
                  <a:pt x="425292" y="1134535"/>
                  <a:pt x="448016" y="954937"/>
                  <a:pt x="467728" y="830915"/>
                </a:cubicBezTo>
                <a:cubicBezTo>
                  <a:pt x="494284" y="829546"/>
                  <a:pt x="507699" y="828999"/>
                  <a:pt x="534256" y="827082"/>
                </a:cubicBezTo>
                <a:cubicBezTo>
                  <a:pt x="563276" y="825166"/>
                  <a:pt x="585452" y="803264"/>
                  <a:pt x="583262" y="778624"/>
                </a:cubicBezTo>
                <a:moveTo>
                  <a:pt x="423923" y="131961"/>
                </a:moveTo>
                <a:cubicBezTo>
                  <a:pt x="423923" y="204786"/>
                  <a:pt x="364787" y="263922"/>
                  <a:pt x="291962" y="263922"/>
                </a:cubicBezTo>
                <a:cubicBezTo>
                  <a:pt x="219138" y="263922"/>
                  <a:pt x="160002" y="204786"/>
                  <a:pt x="160002" y="131961"/>
                </a:cubicBezTo>
                <a:cubicBezTo>
                  <a:pt x="160002" y="59136"/>
                  <a:pt x="219138" y="0"/>
                  <a:pt x="291962" y="0"/>
                </a:cubicBezTo>
                <a:cubicBezTo>
                  <a:pt x="364787" y="0"/>
                  <a:pt x="423923" y="59136"/>
                  <a:pt x="423923" y="131961"/>
                </a:cubicBezTo>
              </a:path>
            </a:pathLst>
          </a:custGeom>
          <a:noFill/>
          <a:ln w="27214"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192C55"/>
              </a:solidFill>
              <a:effectLst/>
              <a:uLnTx/>
              <a:uFillTx/>
              <a:latin typeface="Arial"/>
              <a:ea typeface="+mn-ea"/>
              <a:cs typeface="+mn-cs"/>
            </a:endParaRPr>
          </a:p>
        </p:txBody>
      </p:sp>
      <p:sp>
        <p:nvSpPr>
          <p:cNvPr id="9" name="Graphic 5">
            <a:extLst>
              <a:ext uri="{FF2B5EF4-FFF2-40B4-BE49-F238E27FC236}">
                <a16:creationId xmlns:a16="http://schemas.microsoft.com/office/drawing/2014/main" id="{47661CBB-E1B2-CA09-675B-C0D040E4D6CC}"/>
              </a:ext>
            </a:extLst>
          </p:cNvPr>
          <p:cNvSpPr/>
          <p:nvPr/>
        </p:nvSpPr>
        <p:spPr>
          <a:xfrm>
            <a:off x="6866595" y="3829168"/>
            <a:ext cx="583809" cy="1304824"/>
          </a:xfrm>
          <a:custGeom>
            <a:avLst/>
            <a:gdLst>
              <a:gd name="connsiteX0" fmla="*/ 583809 w 583809"/>
              <a:gd name="connsiteY0" fmla="*/ 778624 h 1304824"/>
              <a:gd name="connsiteX1" fmla="*/ 546028 w 583809"/>
              <a:gd name="connsiteY1" fmla="*/ 334830 h 1304824"/>
              <a:gd name="connsiteX2" fmla="*/ 497843 w 583809"/>
              <a:gd name="connsiteY2" fmla="*/ 293490 h 1304824"/>
              <a:gd name="connsiteX3" fmla="*/ 292236 w 583809"/>
              <a:gd name="connsiteY3" fmla="*/ 299239 h 1304824"/>
              <a:gd name="connsiteX4" fmla="*/ 86629 w 583809"/>
              <a:gd name="connsiteY4" fmla="*/ 293490 h 1304824"/>
              <a:gd name="connsiteX5" fmla="*/ 38444 w 583809"/>
              <a:gd name="connsiteY5" fmla="*/ 334830 h 1304824"/>
              <a:gd name="connsiteX6" fmla="*/ 115 w 583809"/>
              <a:gd name="connsiteY6" fmla="*/ 778624 h 1304824"/>
              <a:gd name="connsiteX7" fmla="*/ 49395 w 583809"/>
              <a:gd name="connsiteY7" fmla="*/ 827082 h 1304824"/>
              <a:gd name="connsiteX8" fmla="*/ 115923 w 583809"/>
              <a:gd name="connsiteY8" fmla="*/ 830915 h 1304824"/>
              <a:gd name="connsiteX9" fmla="*/ 173690 w 583809"/>
              <a:gd name="connsiteY9" fmla="*/ 1258556 h 1304824"/>
              <a:gd name="connsiteX10" fmla="*/ 235564 w 583809"/>
              <a:gd name="connsiteY10" fmla="*/ 1304825 h 1304824"/>
              <a:gd name="connsiteX11" fmla="*/ 347813 w 583809"/>
              <a:gd name="connsiteY11" fmla="*/ 1304825 h 1304824"/>
              <a:gd name="connsiteX12" fmla="*/ 409961 w 583809"/>
              <a:gd name="connsiteY12" fmla="*/ 1258556 h 1304824"/>
              <a:gd name="connsiteX13" fmla="*/ 467728 w 583809"/>
              <a:gd name="connsiteY13" fmla="*/ 830915 h 1304824"/>
              <a:gd name="connsiteX14" fmla="*/ 534256 w 583809"/>
              <a:gd name="connsiteY14" fmla="*/ 827082 h 1304824"/>
              <a:gd name="connsiteX15" fmla="*/ 583262 w 583809"/>
              <a:gd name="connsiteY15" fmla="*/ 778624 h 1304824"/>
              <a:gd name="connsiteX16" fmla="*/ 423923 w 583809"/>
              <a:gd name="connsiteY16" fmla="*/ 131961 h 1304824"/>
              <a:gd name="connsiteX17" fmla="*/ 291962 w 583809"/>
              <a:gd name="connsiteY17" fmla="*/ 263922 h 1304824"/>
              <a:gd name="connsiteX18" fmla="*/ 160002 w 583809"/>
              <a:gd name="connsiteY18" fmla="*/ 131961 h 1304824"/>
              <a:gd name="connsiteX19" fmla="*/ 291962 w 583809"/>
              <a:gd name="connsiteY19" fmla="*/ 0 h 1304824"/>
              <a:gd name="connsiteX20" fmla="*/ 423923 w 583809"/>
              <a:gd name="connsiteY20" fmla="*/ 131961 h 13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3809" h="1304824">
                <a:moveTo>
                  <a:pt x="583809" y="778624"/>
                </a:moveTo>
                <a:cubicBezTo>
                  <a:pt x="571216" y="617916"/>
                  <a:pt x="558622" y="495538"/>
                  <a:pt x="546028" y="334830"/>
                </a:cubicBezTo>
                <a:cubicBezTo>
                  <a:pt x="544112" y="310190"/>
                  <a:pt x="522483" y="291847"/>
                  <a:pt x="497843" y="293490"/>
                </a:cubicBezTo>
                <a:cubicBezTo>
                  <a:pt x="429125" y="297323"/>
                  <a:pt x="360681" y="299239"/>
                  <a:pt x="292236" y="299239"/>
                </a:cubicBezTo>
                <a:cubicBezTo>
                  <a:pt x="223792" y="299239"/>
                  <a:pt x="155347" y="297323"/>
                  <a:pt x="86629" y="293490"/>
                </a:cubicBezTo>
                <a:cubicBezTo>
                  <a:pt x="61989" y="291847"/>
                  <a:pt x="40361" y="310190"/>
                  <a:pt x="38444" y="334830"/>
                </a:cubicBezTo>
                <a:cubicBezTo>
                  <a:pt x="25577" y="495264"/>
                  <a:pt x="12983" y="617916"/>
                  <a:pt x="115" y="778624"/>
                </a:cubicBezTo>
                <a:cubicBezTo>
                  <a:pt x="-1801" y="803264"/>
                  <a:pt x="20375" y="825166"/>
                  <a:pt x="49395" y="827082"/>
                </a:cubicBezTo>
                <a:cubicBezTo>
                  <a:pt x="75952" y="828725"/>
                  <a:pt x="89367" y="829546"/>
                  <a:pt x="115923" y="830915"/>
                </a:cubicBezTo>
                <a:cubicBezTo>
                  <a:pt x="135909" y="954937"/>
                  <a:pt x="158359" y="1134535"/>
                  <a:pt x="173690" y="1258556"/>
                </a:cubicBezTo>
                <a:cubicBezTo>
                  <a:pt x="175607" y="1283196"/>
                  <a:pt x="203258" y="1304277"/>
                  <a:pt x="235564" y="1304825"/>
                </a:cubicBezTo>
                <a:lnTo>
                  <a:pt x="347813" y="1304825"/>
                </a:lnTo>
                <a:cubicBezTo>
                  <a:pt x="380119" y="1304003"/>
                  <a:pt x="408044" y="1283196"/>
                  <a:pt x="409961" y="1258556"/>
                </a:cubicBezTo>
                <a:cubicBezTo>
                  <a:pt x="425292" y="1134535"/>
                  <a:pt x="448016" y="954937"/>
                  <a:pt x="467728" y="830915"/>
                </a:cubicBezTo>
                <a:cubicBezTo>
                  <a:pt x="494284" y="829546"/>
                  <a:pt x="507699" y="828999"/>
                  <a:pt x="534256" y="827082"/>
                </a:cubicBezTo>
                <a:cubicBezTo>
                  <a:pt x="563276" y="825166"/>
                  <a:pt x="585452" y="803264"/>
                  <a:pt x="583262" y="778624"/>
                </a:cubicBezTo>
                <a:moveTo>
                  <a:pt x="423923" y="131961"/>
                </a:moveTo>
                <a:cubicBezTo>
                  <a:pt x="423923" y="204786"/>
                  <a:pt x="364787" y="263922"/>
                  <a:pt x="291962" y="263922"/>
                </a:cubicBezTo>
                <a:cubicBezTo>
                  <a:pt x="219138" y="263922"/>
                  <a:pt x="160002" y="204786"/>
                  <a:pt x="160002" y="131961"/>
                </a:cubicBezTo>
                <a:cubicBezTo>
                  <a:pt x="160002" y="59136"/>
                  <a:pt x="219138" y="0"/>
                  <a:pt x="291962" y="0"/>
                </a:cubicBezTo>
                <a:cubicBezTo>
                  <a:pt x="364787" y="0"/>
                  <a:pt x="423923" y="59136"/>
                  <a:pt x="423923" y="131961"/>
                </a:cubicBezTo>
              </a:path>
            </a:pathLst>
          </a:custGeom>
          <a:solidFill>
            <a:schemeClr val="accent4"/>
          </a:solidFill>
          <a:ln w="272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192C55"/>
              </a:solidFill>
              <a:effectLst/>
              <a:uLnTx/>
              <a:uFillTx/>
              <a:latin typeface="Arial"/>
              <a:ea typeface="+mn-ea"/>
              <a:cs typeface="+mn-cs"/>
            </a:endParaRPr>
          </a:p>
        </p:txBody>
      </p:sp>
      <p:graphicFrame>
        <p:nvGraphicFramePr>
          <p:cNvPr id="13" name="Chart 12">
            <a:extLst>
              <a:ext uri="{FF2B5EF4-FFF2-40B4-BE49-F238E27FC236}">
                <a16:creationId xmlns:a16="http://schemas.microsoft.com/office/drawing/2014/main" id="{30EE128D-3AC4-2DC0-9C34-DB1EB0421758}"/>
              </a:ext>
            </a:extLst>
          </p:cNvPr>
          <p:cNvGraphicFramePr/>
          <p:nvPr/>
        </p:nvGraphicFramePr>
        <p:xfrm>
          <a:off x="113086" y="3560245"/>
          <a:ext cx="2630114" cy="1753410"/>
        </p:xfrm>
        <a:graphic>
          <a:graphicData uri="http://schemas.openxmlformats.org/drawingml/2006/chart">
            <c:chart xmlns:c="http://schemas.openxmlformats.org/drawingml/2006/chart" xmlns:r="http://schemas.openxmlformats.org/officeDocument/2006/relationships" r:id="rId2"/>
          </a:graphicData>
        </a:graphic>
      </p:graphicFrame>
      <p:sp>
        <p:nvSpPr>
          <p:cNvPr id="14" name="Content Placeholder 6">
            <a:extLst>
              <a:ext uri="{FF2B5EF4-FFF2-40B4-BE49-F238E27FC236}">
                <a16:creationId xmlns:a16="http://schemas.microsoft.com/office/drawing/2014/main" id="{009C81D6-3B2A-38FC-AD78-EBB38250A5B7}"/>
              </a:ext>
            </a:extLst>
          </p:cNvPr>
          <p:cNvSpPr txBox="1">
            <a:spLocks/>
          </p:cNvSpPr>
          <p:nvPr/>
        </p:nvSpPr>
        <p:spPr>
          <a:xfrm>
            <a:off x="987434" y="4225320"/>
            <a:ext cx="963056" cy="410058"/>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CCDCF1"/>
                </a:solidFill>
                <a:effectLst/>
                <a:uLnTx/>
                <a:uFillTx/>
                <a:latin typeface="Georgia"/>
                <a:ea typeface="+mn-ea"/>
                <a:cs typeface="Arial" panose="020B0604020202020204" pitchFamily="34" charset="0"/>
              </a:rPr>
              <a:t>40.2%</a:t>
            </a:r>
            <a:endParaRPr kumimoji="0" lang="en-AU" sz="2400" b="0" i="0" u="none" strike="noStrike" kern="1200" cap="none" spc="0" normalizeH="0" baseline="0" noProof="0" dirty="0">
              <a:ln>
                <a:noFill/>
              </a:ln>
              <a:solidFill>
                <a:srgbClr val="CCDCF1"/>
              </a:solidFill>
              <a:effectLst/>
              <a:uLnTx/>
              <a:uFillTx/>
              <a:latin typeface="Georgia"/>
              <a:ea typeface="+mn-ea"/>
              <a:cs typeface="Arial" panose="020B0604020202020204" pitchFamily="34" charset="0"/>
            </a:endParaRPr>
          </a:p>
        </p:txBody>
      </p:sp>
      <p:graphicFrame>
        <p:nvGraphicFramePr>
          <p:cNvPr id="15" name="Chart 14">
            <a:extLst>
              <a:ext uri="{FF2B5EF4-FFF2-40B4-BE49-F238E27FC236}">
                <a16:creationId xmlns:a16="http://schemas.microsoft.com/office/drawing/2014/main" id="{DAD8D156-454B-6614-BD70-00988C3A42AC}"/>
              </a:ext>
            </a:extLst>
          </p:cNvPr>
          <p:cNvGraphicFramePr/>
          <p:nvPr/>
        </p:nvGraphicFramePr>
        <p:xfrm>
          <a:off x="1940021" y="3560245"/>
          <a:ext cx="2630114" cy="1753410"/>
        </p:xfrm>
        <a:graphic>
          <a:graphicData uri="http://schemas.openxmlformats.org/drawingml/2006/chart">
            <c:chart xmlns:c="http://schemas.openxmlformats.org/drawingml/2006/chart" xmlns:r="http://schemas.openxmlformats.org/officeDocument/2006/relationships" r:id="rId3"/>
          </a:graphicData>
        </a:graphic>
      </p:graphicFrame>
      <p:sp>
        <p:nvSpPr>
          <p:cNvPr id="16" name="Content Placeholder 6">
            <a:extLst>
              <a:ext uri="{FF2B5EF4-FFF2-40B4-BE49-F238E27FC236}">
                <a16:creationId xmlns:a16="http://schemas.microsoft.com/office/drawing/2014/main" id="{A5A1E2CE-E36A-DE62-CB5F-9FC552C4B40D}"/>
              </a:ext>
            </a:extLst>
          </p:cNvPr>
          <p:cNvSpPr txBox="1">
            <a:spLocks/>
          </p:cNvSpPr>
          <p:nvPr/>
        </p:nvSpPr>
        <p:spPr>
          <a:xfrm>
            <a:off x="2814369" y="4225320"/>
            <a:ext cx="963056" cy="410058"/>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CCDCF1"/>
                </a:solidFill>
                <a:effectLst/>
                <a:uLnTx/>
                <a:uFillTx/>
                <a:latin typeface="Georgia"/>
                <a:ea typeface="+mn-ea"/>
                <a:cs typeface="Arial" panose="020B0604020202020204" pitchFamily="34" charset="0"/>
              </a:rPr>
              <a:t>38.8%</a:t>
            </a:r>
            <a:endParaRPr kumimoji="0" lang="en-AU" sz="2400" b="0" i="0" u="none" strike="noStrike" kern="1200" cap="none" spc="0" normalizeH="0" baseline="0" noProof="0" dirty="0">
              <a:ln>
                <a:noFill/>
              </a:ln>
              <a:solidFill>
                <a:srgbClr val="CCDCF1"/>
              </a:solidFill>
              <a:effectLst/>
              <a:uLnTx/>
              <a:uFillTx/>
              <a:latin typeface="Georgia"/>
              <a:ea typeface="+mn-ea"/>
              <a:cs typeface="Arial" panose="020B0604020202020204" pitchFamily="34" charset="0"/>
            </a:endParaRPr>
          </a:p>
        </p:txBody>
      </p:sp>
      <p:graphicFrame>
        <p:nvGraphicFramePr>
          <p:cNvPr id="17" name="Chart 16">
            <a:extLst>
              <a:ext uri="{FF2B5EF4-FFF2-40B4-BE49-F238E27FC236}">
                <a16:creationId xmlns:a16="http://schemas.microsoft.com/office/drawing/2014/main" id="{D0349611-B605-923B-EE3B-B616C68BF0C5}"/>
              </a:ext>
            </a:extLst>
          </p:cNvPr>
          <p:cNvGraphicFramePr/>
          <p:nvPr/>
        </p:nvGraphicFramePr>
        <p:xfrm>
          <a:off x="3766956" y="3560245"/>
          <a:ext cx="2630114" cy="1753410"/>
        </p:xfrm>
        <a:graphic>
          <a:graphicData uri="http://schemas.openxmlformats.org/drawingml/2006/chart">
            <c:chart xmlns:c="http://schemas.openxmlformats.org/drawingml/2006/chart" xmlns:r="http://schemas.openxmlformats.org/officeDocument/2006/relationships" r:id="rId4"/>
          </a:graphicData>
        </a:graphic>
      </p:graphicFrame>
      <p:sp>
        <p:nvSpPr>
          <p:cNvPr id="18" name="Content Placeholder 6">
            <a:extLst>
              <a:ext uri="{FF2B5EF4-FFF2-40B4-BE49-F238E27FC236}">
                <a16:creationId xmlns:a16="http://schemas.microsoft.com/office/drawing/2014/main" id="{F7794411-F150-F8CD-0C56-F3499EDF09FF}"/>
              </a:ext>
            </a:extLst>
          </p:cNvPr>
          <p:cNvSpPr txBox="1">
            <a:spLocks/>
          </p:cNvSpPr>
          <p:nvPr/>
        </p:nvSpPr>
        <p:spPr>
          <a:xfrm>
            <a:off x="4641304" y="4225320"/>
            <a:ext cx="963056" cy="410058"/>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CCDCF1"/>
                </a:solidFill>
                <a:effectLst/>
                <a:uLnTx/>
                <a:uFillTx/>
                <a:latin typeface="Georgia"/>
                <a:ea typeface="+mn-ea"/>
                <a:cs typeface="Arial" panose="020B0604020202020204" pitchFamily="34" charset="0"/>
              </a:rPr>
              <a:t>21.0%</a:t>
            </a:r>
            <a:endParaRPr kumimoji="0" lang="en-AU" sz="2400" b="0" i="0" u="none" strike="noStrike" kern="1200" cap="none" spc="0" normalizeH="0" baseline="0" noProof="0" dirty="0">
              <a:ln>
                <a:noFill/>
              </a:ln>
              <a:solidFill>
                <a:srgbClr val="CCDCF1"/>
              </a:solidFill>
              <a:effectLst/>
              <a:uLnTx/>
              <a:uFillTx/>
              <a:latin typeface="Georgia"/>
              <a:ea typeface="+mn-ea"/>
              <a:cs typeface="Arial" panose="020B0604020202020204" pitchFamily="34" charset="0"/>
            </a:endParaRPr>
          </a:p>
        </p:txBody>
      </p:sp>
      <p:sp>
        <p:nvSpPr>
          <p:cNvPr id="19" name="Content Placeholder 6">
            <a:extLst>
              <a:ext uri="{FF2B5EF4-FFF2-40B4-BE49-F238E27FC236}">
                <a16:creationId xmlns:a16="http://schemas.microsoft.com/office/drawing/2014/main" id="{C4381FC3-551E-54D3-E929-A415592C8EE0}"/>
              </a:ext>
            </a:extLst>
          </p:cNvPr>
          <p:cNvSpPr txBox="1">
            <a:spLocks/>
          </p:cNvSpPr>
          <p:nvPr/>
        </p:nvSpPr>
        <p:spPr>
          <a:xfrm>
            <a:off x="695326" y="5390232"/>
            <a:ext cx="1450974"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CCDCF1"/>
                </a:solidFill>
                <a:effectLst/>
                <a:uLnTx/>
                <a:uFillTx/>
                <a:latin typeface="Arial" panose="020B0604020202020204" pitchFamily="34" charset="0"/>
                <a:ea typeface="+mn-ea"/>
                <a:cs typeface="Arial" panose="020B0604020202020204" pitchFamily="34" charset="0"/>
              </a:rPr>
              <a:t>Any MTM</a:t>
            </a:r>
            <a:endParaRPr kumimoji="0" lang="en-AU" sz="1600" b="1" i="0" u="none" strike="noStrike" kern="1200" cap="none" spc="0" normalizeH="0" baseline="0" noProof="0" dirty="0">
              <a:ln>
                <a:noFill/>
              </a:ln>
              <a:solidFill>
                <a:srgbClr val="CCDCF1"/>
              </a:solidFill>
              <a:effectLst/>
              <a:uLnTx/>
              <a:uFillTx/>
              <a:latin typeface="Arial" panose="020B0604020202020204" pitchFamily="34" charset="0"/>
              <a:ea typeface="+mn-ea"/>
              <a:cs typeface="Arial" panose="020B0604020202020204" pitchFamily="34" charset="0"/>
            </a:endParaRPr>
          </a:p>
        </p:txBody>
      </p:sp>
      <p:sp>
        <p:nvSpPr>
          <p:cNvPr id="20" name="Content Placeholder 6">
            <a:extLst>
              <a:ext uri="{FF2B5EF4-FFF2-40B4-BE49-F238E27FC236}">
                <a16:creationId xmlns:a16="http://schemas.microsoft.com/office/drawing/2014/main" id="{A5F3FF31-0C77-1BC3-23AD-121C099FD50C}"/>
              </a:ext>
            </a:extLst>
          </p:cNvPr>
          <p:cNvSpPr txBox="1">
            <a:spLocks/>
          </p:cNvSpPr>
          <p:nvPr/>
        </p:nvSpPr>
        <p:spPr>
          <a:xfrm>
            <a:off x="2529591" y="5390232"/>
            <a:ext cx="1450974"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CCDCF1"/>
                </a:solidFill>
                <a:effectLst/>
                <a:uLnTx/>
                <a:uFillTx/>
                <a:latin typeface="Arial" panose="020B0604020202020204" pitchFamily="34" charset="0"/>
                <a:ea typeface="+mn-ea"/>
                <a:cs typeface="Arial" panose="020B0604020202020204" pitchFamily="34" charset="0"/>
              </a:rPr>
              <a:t>No CM</a:t>
            </a:r>
            <a:endParaRPr kumimoji="0" lang="en-AU" sz="1600" b="1" i="0" u="none" strike="noStrike" kern="1200" cap="none" spc="0" normalizeH="0" baseline="0" noProof="0" dirty="0">
              <a:ln>
                <a:noFill/>
              </a:ln>
              <a:solidFill>
                <a:srgbClr val="CCDCF1"/>
              </a:solidFill>
              <a:effectLst/>
              <a:uLnTx/>
              <a:uFillTx/>
              <a:latin typeface="Arial" panose="020B0604020202020204" pitchFamily="34" charset="0"/>
              <a:ea typeface="+mn-ea"/>
              <a:cs typeface="Arial" panose="020B0604020202020204" pitchFamily="34" charset="0"/>
            </a:endParaRPr>
          </a:p>
        </p:txBody>
      </p:sp>
      <p:sp>
        <p:nvSpPr>
          <p:cNvPr id="21" name="Content Placeholder 6">
            <a:extLst>
              <a:ext uri="{FF2B5EF4-FFF2-40B4-BE49-F238E27FC236}">
                <a16:creationId xmlns:a16="http://schemas.microsoft.com/office/drawing/2014/main" id="{A5980F80-186C-187B-05AE-E9E2435281CC}"/>
              </a:ext>
            </a:extLst>
          </p:cNvPr>
          <p:cNvSpPr txBox="1">
            <a:spLocks/>
          </p:cNvSpPr>
          <p:nvPr/>
        </p:nvSpPr>
        <p:spPr>
          <a:xfrm>
            <a:off x="4356526" y="5390232"/>
            <a:ext cx="1450974"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CCDCF1"/>
                </a:solidFill>
                <a:effectLst/>
                <a:uLnTx/>
                <a:uFillTx/>
                <a:latin typeface="Arial" panose="020B0604020202020204" pitchFamily="34" charset="0"/>
                <a:ea typeface="+mn-ea"/>
                <a:cs typeface="Arial" panose="020B0604020202020204" pitchFamily="34" charset="0"/>
              </a:rPr>
              <a:t>Single Maltreatment</a:t>
            </a:r>
            <a:endParaRPr kumimoji="0" lang="en-AU" sz="1600" b="1" i="0" u="none" strike="noStrike" kern="1200" cap="none" spc="0" normalizeH="0" baseline="0" noProof="0" dirty="0">
              <a:ln>
                <a:noFill/>
              </a:ln>
              <a:solidFill>
                <a:srgbClr val="CCDCF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778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5FB9A-1378-FB13-073E-C1E4CE902D6B}"/>
            </a:ext>
          </a:extLst>
        </p:cNvPr>
        <p:cNvGrpSpPr/>
        <p:nvPr/>
      </p:nvGrpSpPr>
      <p:grpSpPr>
        <a:xfrm>
          <a:off x="0" y="0"/>
          <a:ext cx="0" cy="0"/>
          <a:chOff x="0" y="0"/>
          <a:chExt cx="0" cy="0"/>
        </a:xfrm>
      </p:grpSpPr>
      <p:pic>
        <p:nvPicPr>
          <p:cNvPr id="25" name="Picture 3" descr="Diagram, venn diagram&#10;&#10;Description automatically generated">
            <a:extLst>
              <a:ext uri="{FF2B5EF4-FFF2-40B4-BE49-F238E27FC236}">
                <a16:creationId xmlns:a16="http://schemas.microsoft.com/office/drawing/2014/main" id="{FD4094FB-2546-55DF-4071-9F1F998FA24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83000" y="462606"/>
            <a:ext cx="6343134" cy="5843372"/>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a:extLst>
              <a:ext uri="{FF2B5EF4-FFF2-40B4-BE49-F238E27FC236}">
                <a16:creationId xmlns:a16="http://schemas.microsoft.com/office/drawing/2014/main" id="{4919EAFB-DD15-B92B-F5F8-DD43BE8D51E7}"/>
              </a:ext>
            </a:extLst>
          </p:cNvPr>
          <p:cNvSpPr txBox="1">
            <a:spLocks/>
          </p:cNvSpPr>
          <p:nvPr/>
        </p:nvSpPr>
        <p:spPr>
          <a:xfrm>
            <a:off x="713303" y="333375"/>
            <a:ext cx="3572947" cy="7778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1"/>
                </a:solidFill>
                <a:latin typeface="Georgia" panose="02040502050405020303" pitchFamily="18"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92C55"/>
                </a:solidFill>
                <a:effectLst/>
                <a:uLnTx/>
                <a:uFillTx/>
                <a:latin typeface="Georgia"/>
                <a:ea typeface="+mj-ea"/>
                <a:cs typeface="+mj-cs"/>
              </a:rPr>
              <a:t>EDV is present</a:t>
            </a:r>
            <a:br>
              <a:rPr kumimoji="0" lang="en-US" sz="3200" b="0" i="0" u="none" strike="noStrike" kern="1200" cap="none" spc="0" normalizeH="0" baseline="0" noProof="0" dirty="0">
                <a:ln>
                  <a:noFill/>
                </a:ln>
                <a:solidFill>
                  <a:srgbClr val="192C55"/>
                </a:solidFill>
                <a:effectLst/>
                <a:uLnTx/>
                <a:uFillTx/>
                <a:latin typeface="Georgia"/>
                <a:ea typeface="+mj-ea"/>
                <a:cs typeface="+mj-cs"/>
              </a:rPr>
            </a:br>
            <a:r>
              <a:rPr kumimoji="0" lang="en-US" sz="3200" b="0" i="0" u="none" strike="noStrike" kern="1200" cap="none" spc="0" normalizeH="0" baseline="0" noProof="0" dirty="0">
                <a:ln>
                  <a:noFill/>
                </a:ln>
                <a:solidFill>
                  <a:srgbClr val="192C55"/>
                </a:solidFill>
                <a:effectLst/>
                <a:uLnTx/>
                <a:uFillTx/>
                <a:latin typeface="Georgia"/>
                <a:ea typeface="+mj-ea"/>
                <a:cs typeface="+mj-cs"/>
              </a:rPr>
              <a:t>in the 5 most common types</a:t>
            </a:r>
            <a:br>
              <a:rPr kumimoji="0" lang="en-US" sz="3200" b="0" i="0" u="none" strike="noStrike" kern="1200" cap="none" spc="0" normalizeH="0" baseline="0" noProof="0" dirty="0">
                <a:ln>
                  <a:noFill/>
                </a:ln>
                <a:solidFill>
                  <a:srgbClr val="192C55"/>
                </a:solidFill>
                <a:effectLst/>
                <a:uLnTx/>
                <a:uFillTx/>
                <a:latin typeface="Georgia"/>
                <a:ea typeface="+mj-ea"/>
                <a:cs typeface="+mj-cs"/>
              </a:rPr>
            </a:br>
            <a:r>
              <a:rPr kumimoji="0" lang="en-US" sz="3200" b="0" i="0" u="none" strike="noStrike" kern="1200" cap="none" spc="0" normalizeH="0" baseline="0" noProof="0" dirty="0">
                <a:ln>
                  <a:noFill/>
                </a:ln>
                <a:solidFill>
                  <a:srgbClr val="192C55"/>
                </a:solidFill>
                <a:effectLst/>
                <a:uLnTx/>
                <a:uFillTx/>
                <a:latin typeface="Georgia"/>
                <a:ea typeface="+mj-ea"/>
                <a:cs typeface="+mj-cs"/>
              </a:rPr>
              <a:t>of MTM…</a:t>
            </a:r>
            <a:endParaRPr kumimoji="0" lang="en-US" sz="3200" b="1" i="0" u="none" strike="noStrike" kern="1200" cap="none" spc="0" normalizeH="0" baseline="0" noProof="0" dirty="0">
              <a:ln>
                <a:noFill/>
              </a:ln>
              <a:solidFill>
                <a:srgbClr val="192C55"/>
              </a:solidFill>
              <a:effectLst/>
              <a:uLnTx/>
              <a:uFillTx/>
              <a:latin typeface="Georgia"/>
              <a:ea typeface="+mj-ea"/>
              <a:cs typeface="+mj-cs"/>
            </a:endParaRPr>
          </a:p>
        </p:txBody>
      </p:sp>
      <p:sp>
        <p:nvSpPr>
          <p:cNvPr id="6" name="Oval 5">
            <a:extLst>
              <a:ext uri="{FF2B5EF4-FFF2-40B4-BE49-F238E27FC236}">
                <a16:creationId xmlns:a16="http://schemas.microsoft.com/office/drawing/2014/main" id="{72E8F152-9376-01AF-3B22-902155776B9E}"/>
              </a:ext>
            </a:extLst>
          </p:cNvPr>
          <p:cNvSpPr/>
          <p:nvPr/>
        </p:nvSpPr>
        <p:spPr>
          <a:xfrm>
            <a:off x="4743989" y="5013594"/>
            <a:ext cx="767166" cy="7671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E2BE00"/>
                </a:solidFill>
                <a:effectLst/>
                <a:uLnTx/>
                <a:uFillTx/>
                <a:latin typeface="Arial"/>
                <a:ea typeface="+mn-ea"/>
                <a:cs typeface="+mn-cs"/>
              </a:rPr>
              <a:t>EDV 8.4%</a:t>
            </a:r>
          </a:p>
        </p:txBody>
      </p:sp>
      <p:cxnSp>
        <p:nvCxnSpPr>
          <p:cNvPr id="10" name="Straight Arrow Connector 9">
            <a:extLst>
              <a:ext uri="{FF2B5EF4-FFF2-40B4-BE49-F238E27FC236}">
                <a16:creationId xmlns:a16="http://schemas.microsoft.com/office/drawing/2014/main" id="{73745370-D3A6-9927-F595-6DF8A2712979}"/>
              </a:ext>
            </a:extLst>
          </p:cNvPr>
          <p:cNvCxnSpPr>
            <a:cxnSpLocks/>
          </p:cNvCxnSpPr>
          <p:nvPr/>
        </p:nvCxnSpPr>
        <p:spPr>
          <a:xfrm>
            <a:off x="2806700" y="5397177"/>
            <a:ext cx="1610776" cy="0"/>
          </a:xfrm>
          <a:prstGeom prst="straightConnector1">
            <a:avLst/>
          </a:prstGeom>
          <a:ln>
            <a:tailEnd type="arrow" w="med" len="s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7D1BC51-9C6B-312E-907C-854FD603966A}"/>
              </a:ext>
            </a:extLst>
          </p:cNvPr>
          <p:cNvCxnSpPr/>
          <p:nvPr/>
        </p:nvCxnSpPr>
        <p:spPr>
          <a:xfrm flipV="1">
            <a:off x="2806700" y="3429000"/>
            <a:ext cx="0" cy="1968177"/>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7FDF435-6365-44DB-A23E-3ADF748FE669}"/>
              </a:ext>
            </a:extLst>
          </p:cNvPr>
          <p:cNvSpPr/>
          <p:nvPr/>
        </p:nvSpPr>
        <p:spPr>
          <a:xfrm>
            <a:off x="713303" y="2660650"/>
            <a:ext cx="2790309" cy="1295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Title 1">
            <a:extLst>
              <a:ext uri="{FF2B5EF4-FFF2-40B4-BE49-F238E27FC236}">
                <a16:creationId xmlns:a16="http://schemas.microsoft.com/office/drawing/2014/main" id="{78F1C651-AF5A-B7D6-3CA5-13ADAC0A381F}"/>
              </a:ext>
            </a:extLst>
          </p:cNvPr>
          <p:cNvSpPr txBox="1">
            <a:spLocks/>
          </p:cNvSpPr>
          <p:nvPr/>
        </p:nvSpPr>
        <p:spPr>
          <a:xfrm>
            <a:off x="930791" y="2942152"/>
            <a:ext cx="2282309" cy="7778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1"/>
                </a:solidFill>
                <a:latin typeface="Georgia" panose="02040502050405020303" pitchFamily="18"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192C55"/>
                </a:solidFill>
                <a:effectLst/>
                <a:uLnTx/>
                <a:uFillTx/>
                <a:latin typeface="Arial"/>
                <a:ea typeface="+mj-ea"/>
                <a:cs typeface="+mj-cs"/>
              </a:rPr>
              <a:t>…but is much rarer alone at 8.4%</a:t>
            </a:r>
          </a:p>
        </p:txBody>
      </p:sp>
    </p:spTree>
    <p:extLst>
      <p:ext uri="{BB962C8B-B14F-4D97-AF65-F5344CB8AC3E}">
        <p14:creationId xmlns:p14="http://schemas.microsoft.com/office/powerpoint/2010/main" val="317730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8E9C1-2445-7FD6-F4E6-36958D9C2E1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DED62CD8-7E01-3BF3-82C0-E99BDC77FD7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43555" y="0"/>
            <a:ext cx="3948445" cy="6858000"/>
          </a:xfrm>
          <a:prstGeom prst="rect">
            <a:avLst/>
          </a:prstGeom>
        </p:spPr>
      </p:pic>
      <p:sp>
        <p:nvSpPr>
          <p:cNvPr id="3" name="Rectangle 2">
            <a:extLst>
              <a:ext uri="{FF2B5EF4-FFF2-40B4-BE49-F238E27FC236}">
                <a16:creationId xmlns:a16="http://schemas.microsoft.com/office/drawing/2014/main" id="{C453A9EF-100E-25BE-96E4-D3F13BF19956}"/>
              </a:ext>
            </a:extLst>
          </p:cNvPr>
          <p:cNvSpPr/>
          <p:nvPr/>
        </p:nvSpPr>
        <p:spPr>
          <a:xfrm>
            <a:off x="8242800" y="0"/>
            <a:ext cx="3949200" cy="6857999"/>
          </a:xfrm>
          <a:prstGeom prst="rect">
            <a:avLst/>
          </a:prstGeom>
          <a:gradFill>
            <a:gsLst>
              <a:gs pos="14000">
                <a:schemeClr val="tx1">
                  <a:alpha val="27000"/>
                </a:schemeClr>
              </a:gs>
              <a:gs pos="6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 name="Text Placeholder 13">
            <a:extLst>
              <a:ext uri="{FF2B5EF4-FFF2-40B4-BE49-F238E27FC236}">
                <a16:creationId xmlns:a16="http://schemas.microsoft.com/office/drawing/2014/main" id="{1730FE88-80CF-E2A1-396E-E0DFBCF09E76}"/>
              </a:ext>
            </a:extLst>
          </p:cNvPr>
          <p:cNvSpPr txBox="1">
            <a:spLocks/>
          </p:cNvSpPr>
          <p:nvPr/>
        </p:nvSpPr>
        <p:spPr>
          <a:xfrm>
            <a:off x="8688388" y="2152193"/>
            <a:ext cx="2808287" cy="777874"/>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b="1" kern="1200">
                <a:solidFill>
                  <a:schemeClr val="tx1"/>
                </a:solidFill>
                <a:latin typeface="+mn-lt"/>
                <a:ea typeface="+mn-ea"/>
                <a:cs typeface="+mn-cs"/>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mn-lt"/>
                <a:ea typeface="+mn-ea"/>
                <a:cs typeface="+mn-cs"/>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mn-lt"/>
                <a:ea typeface="+mn-ea"/>
                <a:cs typeface="+mn-cs"/>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mn-lt"/>
                <a:ea typeface="+mn-ea"/>
                <a:cs typeface="+mn-cs"/>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40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E2BE00">
                    <a:lumMod val="40000"/>
                    <a:lumOff val="60000"/>
                  </a:srgbClr>
                </a:solidFill>
                <a:effectLst/>
                <a:uLnTx/>
                <a:uFillTx/>
                <a:latin typeface="Arial" panose="020B0604020202020204" pitchFamily="34" charset="0"/>
                <a:ea typeface="+mn-ea"/>
                <a:cs typeface="+mn-cs"/>
              </a:rPr>
              <a:t>Need supports for families to prevent multi-type maltreatment</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p>
          <a:p>
            <a:pPr marL="0" marR="0" lvl="0" indent="0" algn="l" defTabSz="914400" rtl="0" eaLnBrk="1" fontAlgn="auto" latinLnBrk="0" hangingPunct="1">
              <a:lnSpc>
                <a:spcPct val="100000"/>
              </a:lnSpc>
              <a:spcBef>
                <a:spcPts val="40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This evidence demonstrates the urgent need for evidence-based supports for parents and families, to reduce the likelihood of exposure to multiple types of maltreatment. </a:t>
            </a:r>
          </a:p>
          <a:p>
            <a:pPr marL="0" marR="0" lvl="0" indent="0" algn="l" defTabSz="914400" rtl="0" eaLnBrk="1" fontAlgn="auto" latinLnBrk="0" hangingPunct="1">
              <a:lnSpc>
                <a:spcPct val="100000"/>
              </a:lnSpc>
              <a:spcBef>
                <a:spcPts val="40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Services may need to be targeted to the needs of parents experiencing different</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kinds</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of vulnerabilities (such as poverty, addiction or mental illness) or at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times</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of greater vulnerability (such as recent separation).</a:t>
            </a:r>
          </a:p>
          <a:p>
            <a:pPr marL="0" marR="0" lvl="0" indent="0" algn="l" defTabSz="914400" rtl="0" eaLnBrk="1" fontAlgn="auto" latinLnBrk="0" hangingPunct="1">
              <a:lnSpc>
                <a:spcPct val="100000"/>
              </a:lnSpc>
              <a:spcBef>
                <a:spcPts val="400"/>
              </a:spcBef>
              <a:spcAft>
                <a:spcPts val="60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0B403F4A-8858-727A-41D8-050B6B24C8FE}"/>
              </a:ext>
            </a:extLst>
          </p:cNvPr>
          <p:cNvSpPr>
            <a:spLocks noGrp="1"/>
          </p:cNvSpPr>
          <p:nvPr>
            <p:ph type="title"/>
          </p:nvPr>
        </p:nvSpPr>
        <p:spPr>
          <a:xfrm>
            <a:off x="695324" y="333375"/>
            <a:ext cx="5669849" cy="777875"/>
          </a:xfrm>
        </p:spPr>
        <p:txBody>
          <a:bodyPr/>
          <a:lstStyle/>
          <a:p>
            <a:r>
              <a:rPr lang="en-US" dirty="0"/>
              <a:t>Family adversity increases risk of multi-type maltreatment</a:t>
            </a:r>
          </a:p>
        </p:txBody>
      </p:sp>
      <p:graphicFrame>
        <p:nvGraphicFramePr>
          <p:cNvPr id="7" name="Content Placeholder 3">
            <a:extLst>
              <a:ext uri="{FF2B5EF4-FFF2-40B4-BE49-F238E27FC236}">
                <a16:creationId xmlns:a16="http://schemas.microsoft.com/office/drawing/2014/main" id="{EBABD136-FD0A-1A9E-26E8-D48D38A32F26}"/>
              </a:ext>
            </a:extLst>
          </p:cNvPr>
          <p:cNvGraphicFramePr>
            <a:graphicFrameLocks noGrp="1"/>
          </p:cNvGraphicFramePr>
          <p:nvPr>
            <p:ph idx="1"/>
          </p:nvPr>
        </p:nvGraphicFramePr>
        <p:xfrm>
          <a:off x="263756" y="1967457"/>
          <a:ext cx="8977744" cy="4176855"/>
        </p:xfrm>
        <a:graphic>
          <a:graphicData uri="http://schemas.openxmlformats.org/drawingml/2006/table">
            <a:tbl>
              <a:tblPr firstRow="1" firstCol="1" bandRow="1"/>
              <a:tblGrid>
                <a:gridCol w="3759696">
                  <a:extLst>
                    <a:ext uri="{9D8B030D-6E8A-4147-A177-3AD203B41FA5}">
                      <a16:colId xmlns:a16="http://schemas.microsoft.com/office/drawing/2014/main" val="2372394053"/>
                    </a:ext>
                  </a:extLst>
                </a:gridCol>
                <a:gridCol w="1655452">
                  <a:extLst>
                    <a:ext uri="{9D8B030D-6E8A-4147-A177-3AD203B41FA5}">
                      <a16:colId xmlns:a16="http://schemas.microsoft.com/office/drawing/2014/main" val="2473166425"/>
                    </a:ext>
                  </a:extLst>
                </a:gridCol>
                <a:gridCol w="1669241">
                  <a:extLst>
                    <a:ext uri="{9D8B030D-6E8A-4147-A177-3AD203B41FA5}">
                      <a16:colId xmlns:a16="http://schemas.microsoft.com/office/drawing/2014/main" val="1075048803"/>
                    </a:ext>
                  </a:extLst>
                </a:gridCol>
                <a:gridCol w="885547">
                  <a:extLst>
                    <a:ext uri="{9D8B030D-6E8A-4147-A177-3AD203B41FA5}">
                      <a16:colId xmlns:a16="http://schemas.microsoft.com/office/drawing/2014/main" val="297436604"/>
                    </a:ext>
                  </a:extLst>
                </a:gridCol>
                <a:gridCol w="1007808">
                  <a:extLst>
                    <a:ext uri="{9D8B030D-6E8A-4147-A177-3AD203B41FA5}">
                      <a16:colId xmlns:a16="http://schemas.microsoft.com/office/drawing/2014/main" val="2600359287"/>
                    </a:ext>
                  </a:extLst>
                </a:gridCol>
              </a:tblGrid>
              <a:tr h="6896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400" b="1" kern="100" dirty="0">
                        <a:solidFill>
                          <a:schemeClr val="accent4">
                            <a:lumMod val="40000"/>
                            <a:lumOff val="6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kern="100" dirty="0">
                          <a:effectLst/>
                          <a:latin typeface="Arial" panose="020B0604020202020204" pitchFamily="34" charset="0"/>
                          <a:ea typeface="Calibri" panose="020F0502020204030204" pitchFamily="34" charset="0"/>
                          <a:cs typeface="Arial" panose="020B0604020202020204" pitchFamily="34" charset="0"/>
                        </a:rPr>
                        <a:t>Relative Risk</a:t>
                      </a:r>
                    </a:p>
                  </a:txBody>
                  <a:tcPr marL="90000" marR="90000" marT="46800" marB="46800" anchor="ctr">
                    <a:lnL w="12700" cmpd="sng">
                      <a:noFill/>
                      <a:prstDash val="solid"/>
                    </a:lnL>
                    <a:lnR w="12700" cmpd="sng">
                      <a:noFill/>
                      <a:prstDash val="soli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kern="100" dirty="0">
                          <a:effectLst/>
                          <a:latin typeface="Arial" panose="020B0604020202020204" pitchFamily="34" charset="0"/>
                          <a:ea typeface="Calibri" panose="020F0502020204030204" pitchFamily="34" charset="0"/>
                          <a:cs typeface="Arial" panose="020B0604020202020204" pitchFamily="34" charset="0"/>
                        </a:rPr>
                        <a:t>95% Confidence Interval</a:t>
                      </a:r>
                    </a:p>
                  </a:txBody>
                  <a:tcPr marL="90000" marR="90000" marT="46800" marB="46800" anchor="ctr">
                    <a:lnL w="12700" cmpd="sng">
                      <a:noFill/>
                      <a:prstDash val="solid"/>
                    </a:lnL>
                    <a:lnR w="12700" cmpd="sng">
                      <a:noFill/>
                      <a:prstDash val="soli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AU" sz="1400" b="1"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AU" sz="1400" b="1"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8782204"/>
                  </a:ext>
                </a:extLst>
              </a:tr>
              <a:tr h="852027">
                <a:tc>
                  <a:txBody>
                    <a:bodyPr/>
                    <a:lstStyle/>
                    <a:p>
                      <a:pPr algn="l"/>
                      <a:r>
                        <a:rPr lang="en-US" sz="1400" b="0" kern="100" dirty="0">
                          <a:effectLst/>
                          <a:latin typeface="Arial" panose="020B0604020202020204" pitchFamily="34" charset="0"/>
                          <a:ea typeface="Calibri" panose="020F0502020204030204" pitchFamily="34" charset="0"/>
                          <a:cs typeface="Arial" panose="020B0604020202020204" pitchFamily="34" charset="0"/>
                        </a:rPr>
                        <a:t>Parental </a:t>
                      </a:r>
                      <a:r>
                        <a:rPr lang="en-US" sz="1400" b="1" kern="100" dirty="0">
                          <a:effectLst/>
                          <a:latin typeface="Arial" panose="020B0604020202020204" pitchFamily="34" charset="0"/>
                          <a:ea typeface="Calibri" panose="020F0502020204030204" pitchFamily="34" charset="0"/>
                          <a:cs typeface="Arial" panose="020B0604020202020204" pitchFamily="34" charset="0"/>
                        </a:rPr>
                        <a:t>separation or divorce</a:t>
                      </a: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AU" sz="14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AU" sz="14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1.89 – 2.14</a:t>
                      </a: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AU" sz="14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AU" sz="14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4801187"/>
                  </a:ext>
                </a:extLst>
              </a:tr>
              <a:tr h="889021">
                <a:tc>
                  <a:txBody>
                    <a:bodyPr/>
                    <a:lstStyle/>
                    <a:p>
                      <a:pPr algn="l"/>
                      <a:r>
                        <a:rPr lang="en-US" sz="1400" b="0" kern="100" dirty="0">
                          <a:effectLst/>
                          <a:latin typeface="Arial" panose="020B0604020202020204" pitchFamily="34" charset="0"/>
                          <a:ea typeface="Calibri" panose="020F0502020204030204" pitchFamily="34" charset="0"/>
                          <a:cs typeface="Arial" panose="020B0604020202020204" pitchFamily="34" charset="0"/>
                        </a:rPr>
                        <a:t>Living with someone who was </a:t>
                      </a:r>
                      <a:r>
                        <a:rPr lang="en-US" sz="1400" b="1" kern="100" dirty="0">
                          <a:effectLst/>
                          <a:latin typeface="Arial" panose="020B0604020202020204" pitchFamily="34" charset="0"/>
                          <a:ea typeface="Calibri" panose="020F0502020204030204" pitchFamily="34" charset="0"/>
                          <a:cs typeface="Arial" panose="020B0604020202020204" pitchFamily="34" charset="0"/>
                        </a:rPr>
                        <a:t>mentally ill, </a:t>
                      </a:r>
                      <a:r>
                        <a:rPr lang="en-US" sz="1400" b="0" kern="100" dirty="0">
                          <a:effectLst/>
                          <a:latin typeface="Arial" panose="020B0604020202020204" pitchFamily="34" charset="0"/>
                          <a:ea typeface="Calibri" panose="020F0502020204030204" pitchFamily="34" charset="0"/>
                          <a:cs typeface="Arial" panose="020B0604020202020204" pitchFamily="34" charset="0"/>
                        </a:rPr>
                        <a:t>suicidal or severely depressed</a:t>
                      </a: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a:endParaRPr lang="en-AU" sz="14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AU" sz="14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2.28 – 2.57</a:t>
                      </a: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AU" sz="14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AU" sz="14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7939313"/>
                  </a:ext>
                </a:extLst>
              </a:tr>
              <a:tr h="900959">
                <a:tc>
                  <a:txBody>
                    <a:bodyPr/>
                    <a:lstStyle/>
                    <a:p>
                      <a:pPr algn="l"/>
                      <a:r>
                        <a:rPr lang="en-US" sz="1400" b="0" kern="100" dirty="0">
                          <a:effectLst/>
                          <a:latin typeface="Arial" panose="020B0604020202020204" pitchFamily="34" charset="0"/>
                          <a:ea typeface="Calibri" panose="020F0502020204030204" pitchFamily="34" charset="0"/>
                          <a:cs typeface="Arial" panose="020B0604020202020204" pitchFamily="34" charset="0"/>
                        </a:rPr>
                        <a:t>Living with someone who had a problem with </a:t>
                      </a:r>
                      <a:r>
                        <a:rPr lang="en-US" sz="1400" b="1" kern="100" dirty="0">
                          <a:effectLst/>
                          <a:latin typeface="Arial" panose="020B0604020202020204" pitchFamily="34" charset="0"/>
                          <a:ea typeface="Calibri" panose="020F0502020204030204" pitchFamily="34" charset="0"/>
                          <a:cs typeface="Arial" panose="020B0604020202020204" pitchFamily="34" charset="0"/>
                        </a:rPr>
                        <a:t>alcohol or drugs</a:t>
                      </a: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AU" sz="14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9.0%</a:t>
                      </a:r>
                      <a:endParaRPr lang="en-AU" sz="14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2.26 – 2.55</a:t>
                      </a: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AU" sz="14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AU" sz="14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4024256"/>
                  </a:ext>
                </a:extLst>
              </a:tr>
              <a:tr h="845217">
                <a:tc>
                  <a:txBody>
                    <a:bodyPr/>
                    <a:lstStyle/>
                    <a:p>
                      <a:pPr algn="l"/>
                      <a:r>
                        <a:rPr lang="en-US" sz="1400" b="0" kern="100" dirty="0">
                          <a:effectLst/>
                          <a:latin typeface="Arial" panose="020B0604020202020204" pitchFamily="34" charset="0"/>
                          <a:ea typeface="Calibri" panose="020F0502020204030204" pitchFamily="34" charset="0"/>
                          <a:cs typeface="Arial" panose="020B0604020202020204" pitchFamily="34" charset="0"/>
                        </a:rPr>
                        <a:t>Family </a:t>
                      </a:r>
                      <a:r>
                        <a:rPr lang="en-US" sz="1400" b="1" kern="100" dirty="0">
                          <a:effectLst/>
                          <a:latin typeface="Arial" panose="020B0604020202020204" pitchFamily="34" charset="0"/>
                          <a:ea typeface="Calibri" panose="020F0502020204030204" pitchFamily="34" charset="0"/>
                          <a:cs typeface="Arial" panose="020B0604020202020204" pitchFamily="34" charset="0"/>
                        </a:rPr>
                        <a:t>economic hardship</a:t>
                      </a:r>
                      <a:endParaRPr lang="en-US" sz="1400" b="0" kern="100" dirty="0">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r"/>
                      <a:endParaRPr lang="en-AU" sz="14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2.06 – 2.32</a:t>
                      </a: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AU" sz="14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AU" sz="14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000" marR="90000" marT="46800" marB="46800"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7907207"/>
                  </a:ext>
                </a:extLst>
              </a:tr>
            </a:tbl>
          </a:graphicData>
        </a:graphic>
      </p:graphicFrame>
      <p:sp>
        <p:nvSpPr>
          <p:cNvPr id="15" name="Text Placeholder 5">
            <a:extLst>
              <a:ext uri="{FF2B5EF4-FFF2-40B4-BE49-F238E27FC236}">
                <a16:creationId xmlns:a16="http://schemas.microsoft.com/office/drawing/2014/main" id="{C5145022-7BDC-7383-C9A8-53E7F23C911A}"/>
              </a:ext>
            </a:extLst>
          </p:cNvPr>
          <p:cNvSpPr>
            <a:spLocks noGrp="1"/>
          </p:cNvSpPr>
          <p:nvPr>
            <p:ph type="body" sz="quarter" idx="13"/>
          </p:nvPr>
        </p:nvSpPr>
        <p:spPr>
          <a:xfrm>
            <a:off x="695325" y="1520825"/>
            <a:ext cx="7053012" cy="284690"/>
          </a:xfrm>
        </p:spPr>
        <p:txBody>
          <a:bodyPr/>
          <a:lstStyle/>
          <a:p>
            <a:r>
              <a:rPr lang="en-US" dirty="0"/>
              <a:t>Childhood family-related risk factors associated with child maltreatment </a:t>
            </a:r>
          </a:p>
        </p:txBody>
      </p:sp>
      <p:sp>
        <p:nvSpPr>
          <p:cNvPr id="5" name="Oval 4">
            <a:extLst>
              <a:ext uri="{FF2B5EF4-FFF2-40B4-BE49-F238E27FC236}">
                <a16:creationId xmlns:a16="http://schemas.microsoft.com/office/drawing/2014/main" id="{183B50A6-C2AA-FAE3-FCCF-5232081FF749}"/>
              </a:ext>
            </a:extLst>
          </p:cNvPr>
          <p:cNvSpPr/>
          <p:nvPr/>
        </p:nvSpPr>
        <p:spPr>
          <a:xfrm>
            <a:off x="4488872" y="3533619"/>
            <a:ext cx="812520" cy="812520"/>
          </a:xfrm>
          <a:prstGeom prst="ellipse">
            <a:avLst/>
          </a:prstGeom>
          <a:solidFill>
            <a:srgbClr val="FF5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2.42</a:t>
            </a:r>
          </a:p>
        </p:txBody>
      </p:sp>
      <p:sp>
        <p:nvSpPr>
          <p:cNvPr id="8" name="Oval 7">
            <a:extLst>
              <a:ext uri="{FF2B5EF4-FFF2-40B4-BE49-F238E27FC236}">
                <a16:creationId xmlns:a16="http://schemas.microsoft.com/office/drawing/2014/main" id="{02CAB896-98EC-8667-72FD-F3A72A78DC06}"/>
              </a:ext>
            </a:extLst>
          </p:cNvPr>
          <p:cNvSpPr/>
          <p:nvPr/>
        </p:nvSpPr>
        <p:spPr>
          <a:xfrm>
            <a:off x="4488872" y="4405516"/>
            <a:ext cx="812520" cy="812520"/>
          </a:xfrm>
          <a:prstGeom prst="ellipse">
            <a:avLst/>
          </a:prstGeom>
          <a:solidFill>
            <a:srgbClr val="FF5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2.40</a:t>
            </a:r>
          </a:p>
        </p:txBody>
      </p:sp>
      <p:sp>
        <p:nvSpPr>
          <p:cNvPr id="10" name="Oval 9">
            <a:extLst>
              <a:ext uri="{FF2B5EF4-FFF2-40B4-BE49-F238E27FC236}">
                <a16:creationId xmlns:a16="http://schemas.microsoft.com/office/drawing/2014/main" id="{F7A09F2D-7ECE-BC67-4003-76833BCAD48F}"/>
              </a:ext>
            </a:extLst>
          </p:cNvPr>
          <p:cNvSpPr/>
          <p:nvPr/>
        </p:nvSpPr>
        <p:spPr>
          <a:xfrm>
            <a:off x="4488872" y="5331791"/>
            <a:ext cx="812520" cy="812520"/>
          </a:xfrm>
          <a:prstGeom prst="ellipse">
            <a:avLst/>
          </a:prstGeom>
          <a:solidFill>
            <a:srgbClr val="FF5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2.18</a:t>
            </a:r>
          </a:p>
        </p:txBody>
      </p:sp>
      <p:sp>
        <p:nvSpPr>
          <p:cNvPr id="11" name="Oval 10">
            <a:extLst>
              <a:ext uri="{FF2B5EF4-FFF2-40B4-BE49-F238E27FC236}">
                <a16:creationId xmlns:a16="http://schemas.microsoft.com/office/drawing/2014/main" id="{B2259C53-9562-558F-D674-D60288679545}"/>
              </a:ext>
            </a:extLst>
          </p:cNvPr>
          <p:cNvSpPr/>
          <p:nvPr/>
        </p:nvSpPr>
        <p:spPr>
          <a:xfrm>
            <a:off x="4488872" y="2661722"/>
            <a:ext cx="812520" cy="812520"/>
          </a:xfrm>
          <a:prstGeom prst="ellipse">
            <a:avLst/>
          </a:prstGeom>
          <a:solidFill>
            <a:srgbClr val="FF5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2.01</a:t>
            </a:r>
          </a:p>
        </p:txBody>
      </p:sp>
    </p:spTree>
    <p:extLst>
      <p:ext uri="{BB962C8B-B14F-4D97-AF65-F5344CB8AC3E}">
        <p14:creationId xmlns:p14="http://schemas.microsoft.com/office/powerpoint/2010/main" val="360723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16BFA-92E4-28B4-AF9D-A30EAC5B62AE}"/>
              </a:ext>
            </a:extLst>
          </p:cNvPr>
          <p:cNvSpPr>
            <a:spLocks noGrp="1"/>
          </p:cNvSpPr>
          <p:nvPr>
            <p:ph type="title"/>
          </p:nvPr>
        </p:nvSpPr>
        <p:spPr/>
        <p:txBody>
          <a:bodyPr/>
          <a:lstStyle/>
          <a:p>
            <a:r>
              <a:rPr lang="en-AU" sz="2400" dirty="0"/>
              <a:t>Prevalence of none, single-type, and multi-type maltreatment (ACMS)</a:t>
            </a:r>
            <a:endParaRPr lang="en-US" sz="2400" dirty="0"/>
          </a:p>
        </p:txBody>
      </p:sp>
      <p:sp>
        <p:nvSpPr>
          <p:cNvPr id="3" name="Content Placeholder 2">
            <a:extLst>
              <a:ext uri="{FF2B5EF4-FFF2-40B4-BE49-F238E27FC236}">
                <a16:creationId xmlns:a16="http://schemas.microsoft.com/office/drawing/2014/main" id="{04CA00BF-C99F-FA0A-EAB8-E8C659DD3798}"/>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E9867793-3D2D-A618-2C1D-1792068C2094}"/>
              </a:ext>
            </a:extLst>
          </p:cNvPr>
          <p:cNvSpPr>
            <a:spLocks noGrp="1"/>
          </p:cNvSpPr>
          <p:nvPr>
            <p:ph type="body" sz="quarter" idx="13"/>
          </p:nvPr>
        </p:nvSpPr>
        <p:spPr/>
        <p:txBody>
          <a:bodyPr/>
          <a:lstStyle/>
          <a:p>
            <a:endParaRPr lang="en-US"/>
          </a:p>
        </p:txBody>
      </p:sp>
      <p:pic>
        <p:nvPicPr>
          <p:cNvPr id="1026" name="Picture 2">
            <a:extLst>
              <a:ext uri="{FF2B5EF4-FFF2-40B4-BE49-F238E27FC236}">
                <a16:creationId xmlns:a16="http://schemas.microsoft.com/office/drawing/2014/main" id="{426EEEF9-7955-C9BA-8CAA-C62656E5B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03" y="760037"/>
            <a:ext cx="10684761" cy="53968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D04120-78E1-463F-53E4-F2A1AE17473E}"/>
              </a:ext>
            </a:extLst>
          </p:cNvPr>
          <p:cNvSpPr txBox="1"/>
          <p:nvPr/>
        </p:nvSpPr>
        <p:spPr>
          <a:xfrm>
            <a:off x="7042483" y="6301314"/>
            <a:ext cx="4668253" cy="310623"/>
          </a:xfrm>
          <a:prstGeom prst="rect">
            <a:avLst/>
          </a:prstGeom>
          <a:noFill/>
        </p:spPr>
        <p:txBody>
          <a:bodyPr wrap="none" lIns="0" tIns="0" rIns="0" bIns="0" rtlCol="0">
            <a:noAutofit/>
          </a:bodyPr>
          <a:lstStyle/>
          <a:p>
            <a:r>
              <a:rPr lang="en-AU" u="sng" dirty="0">
                <a:hlinkClick r:id="rId3"/>
              </a:rPr>
              <a:t>https://doi.org/10.1016/j.copsyc.2025.102260</a:t>
            </a:r>
            <a:r>
              <a:rPr lang="en-AU" sz="1600" dirty="0"/>
              <a:t> </a:t>
            </a:r>
            <a:endParaRPr lang="en-US" sz="1600" dirty="0"/>
          </a:p>
        </p:txBody>
      </p:sp>
    </p:spTree>
    <p:extLst>
      <p:ext uri="{BB962C8B-B14F-4D97-AF65-F5344CB8AC3E}">
        <p14:creationId xmlns:p14="http://schemas.microsoft.com/office/powerpoint/2010/main" val="2612377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10;&#10;Description automatically generated with low confidence">
            <a:extLst>
              <a:ext uri="{FF2B5EF4-FFF2-40B4-BE49-F238E27FC236}">
                <a16:creationId xmlns:a16="http://schemas.microsoft.com/office/drawing/2014/main" id="{77241BAF-C4F2-51D2-A711-CE96D768B9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5325" y="1516063"/>
            <a:ext cx="1159876" cy="1426483"/>
          </a:xfrm>
          <a:prstGeom prst="rect">
            <a:avLst/>
          </a:prstGeom>
          <a:ln w="6350">
            <a:solidFill>
              <a:schemeClr val="tx1"/>
            </a:solidFill>
          </a:ln>
        </p:spPr>
      </p:pic>
      <p:pic>
        <p:nvPicPr>
          <p:cNvPr id="27" name="Picture 26" descr="A group of people&#10;&#10;Description automatically generated with low confidence">
            <a:extLst>
              <a:ext uri="{FF2B5EF4-FFF2-40B4-BE49-F238E27FC236}">
                <a16:creationId xmlns:a16="http://schemas.microsoft.com/office/drawing/2014/main" id="{D6E2A642-560B-B915-A589-942A57139B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11017" y="1516063"/>
            <a:ext cx="1159876" cy="1426483"/>
          </a:xfrm>
          <a:prstGeom prst="rect">
            <a:avLst/>
          </a:prstGeom>
          <a:ln w="6350">
            <a:solidFill>
              <a:schemeClr val="tx1"/>
            </a:solidFill>
          </a:ln>
        </p:spPr>
      </p:pic>
      <p:pic>
        <p:nvPicPr>
          <p:cNvPr id="28" name="Picture 27" descr="A group of people&#10;&#10;Description automatically generated with low confidence">
            <a:extLst>
              <a:ext uri="{FF2B5EF4-FFF2-40B4-BE49-F238E27FC236}">
                <a16:creationId xmlns:a16="http://schemas.microsoft.com/office/drawing/2014/main" id="{C96E2329-C27F-BCF8-FA9D-377D26B796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19357" y="1516063"/>
            <a:ext cx="1159876" cy="1426483"/>
          </a:xfrm>
          <a:prstGeom prst="rect">
            <a:avLst/>
          </a:prstGeom>
          <a:ln w="6350">
            <a:solidFill>
              <a:schemeClr val="tx1"/>
            </a:solidFill>
          </a:ln>
        </p:spPr>
      </p:pic>
      <p:pic>
        <p:nvPicPr>
          <p:cNvPr id="29" name="Picture 28" descr="A group of people&#10;&#10;Description automatically generated with low confidence">
            <a:extLst>
              <a:ext uri="{FF2B5EF4-FFF2-40B4-BE49-F238E27FC236}">
                <a16:creationId xmlns:a16="http://schemas.microsoft.com/office/drawing/2014/main" id="{6207351C-F649-6492-52B8-D73B20B5B0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19742" y="1516063"/>
            <a:ext cx="1159876" cy="1426483"/>
          </a:xfrm>
          <a:prstGeom prst="rect">
            <a:avLst/>
          </a:prstGeom>
          <a:ln w="6350">
            <a:solidFill>
              <a:schemeClr val="tx1"/>
            </a:solidFill>
          </a:ln>
        </p:spPr>
      </p:pic>
      <p:pic>
        <p:nvPicPr>
          <p:cNvPr id="31" name="Picture 30" descr="A group of people&#10;&#10;Description automatically generated with low confidence">
            <a:extLst>
              <a:ext uri="{FF2B5EF4-FFF2-40B4-BE49-F238E27FC236}">
                <a16:creationId xmlns:a16="http://schemas.microsoft.com/office/drawing/2014/main" id="{57E3F437-8A95-68A9-C8D6-1028819538E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97239" y="1516063"/>
            <a:ext cx="1159876" cy="1426483"/>
          </a:xfrm>
          <a:prstGeom prst="rect">
            <a:avLst/>
          </a:prstGeom>
          <a:ln w="6350">
            <a:solidFill>
              <a:schemeClr val="tx1"/>
            </a:solidFill>
          </a:ln>
        </p:spPr>
      </p:pic>
      <p:pic>
        <p:nvPicPr>
          <p:cNvPr id="32" name="Picture 31" descr="A group of people&#10;&#10;Description automatically generated with low confidence">
            <a:extLst>
              <a:ext uri="{FF2B5EF4-FFF2-40B4-BE49-F238E27FC236}">
                <a16:creationId xmlns:a16="http://schemas.microsoft.com/office/drawing/2014/main" id="{F1DA3FB0-88D3-B0BE-8281-11225762D4C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207625" y="1516063"/>
            <a:ext cx="1159876" cy="1426483"/>
          </a:xfrm>
          <a:prstGeom prst="rect">
            <a:avLst/>
          </a:prstGeom>
          <a:ln w="6350">
            <a:solidFill>
              <a:schemeClr val="tx1"/>
            </a:solidFill>
          </a:ln>
        </p:spPr>
      </p:pic>
      <p:sp>
        <p:nvSpPr>
          <p:cNvPr id="2" name="Title 1">
            <a:extLst>
              <a:ext uri="{FF2B5EF4-FFF2-40B4-BE49-F238E27FC236}">
                <a16:creationId xmlns:a16="http://schemas.microsoft.com/office/drawing/2014/main" id="{86D66D56-A57A-04AC-53E7-AD4C6C779099}"/>
              </a:ext>
            </a:extLst>
          </p:cNvPr>
          <p:cNvSpPr>
            <a:spLocks noGrp="1"/>
          </p:cNvSpPr>
          <p:nvPr>
            <p:ph type="title"/>
          </p:nvPr>
        </p:nvSpPr>
        <p:spPr/>
        <p:txBody>
          <a:bodyPr/>
          <a:lstStyle/>
          <a:p>
            <a:r>
              <a:rPr lang="en-US" dirty="0"/>
              <a:t>On Behalf of the ACMS team</a:t>
            </a:r>
            <a:endParaRPr lang="en-AU" dirty="0"/>
          </a:p>
        </p:txBody>
      </p:sp>
      <p:pic>
        <p:nvPicPr>
          <p:cNvPr id="33" name="Picture 32" descr="A group of people&#10;&#10;Description automatically generated with low confidence">
            <a:extLst>
              <a:ext uri="{FF2B5EF4-FFF2-40B4-BE49-F238E27FC236}">
                <a16:creationId xmlns:a16="http://schemas.microsoft.com/office/drawing/2014/main" id="{4A3D77C8-8C5D-3E35-A1F4-042A1A79E38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5325" y="3832451"/>
            <a:ext cx="1159876" cy="1426483"/>
          </a:xfrm>
          <a:prstGeom prst="rect">
            <a:avLst/>
          </a:prstGeom>
          <a:ln w="6350">
            <a:solidFill>
              <a:schemeClr val="tx1"/>
            </a:solidFill>
          </a:ln>
        </p:spPr>
      </p:pic>
      <p:pic>
        <p:nvPicPr>
          <p:cNvPr id="34" name="Picture 33" descr="A group of people&#10;&#10;Description automatically generated with low confidence">
            <a:extLst>
              <a:ext uri="{FF2B5EF4-FFF2-40B4-BE49-F238E27FC236}">
                <a16:creationId xmlns:a16="http://schemas.microsoft.com/office/drawing/2014/main" id="{3B64B65E-B8BD-3922-8ED6-F05D22F0214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611017" y="3832451"/>
            <a:ext cx="1159876" cy="1426483"/>
          </a:xfrm>
          <a:prstGeom prst="rect">
            <a:avLst/>
          </a:prstGeom>
          <a:ln w="6350">
            <a:solidFill>
              <a:schemeClr val="tx1"/>
            </a:solidFill>
          </a:ln>
        </p:spPr>
      </p:pic>
      <p:pic>
        <p:nvPicPr>
          <p:cNvPr id="35" name="Picture 34" descr="A group of people&#10;&#10;Description automatically generated with low confidence">
            <a:extLst>
              <a:ext uri="{FF2B5EF4-FFF2-40B4-BE49-F238E27FC236}">
                <a16:creationId xmlns:a16="http://schemas.microsoft.com/office/drawing/2014/main" id="{FEC0F6DB-1E77-3CF3-87ED-36676FF64AB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519357" y="3832451"/>
            <a:ext cx="1159876" cy="1426483"/>
          </a:xfrm>
          <a:prstGeom prst="rect">
            <a:avLst/>
          </a:prstGeom>
          <a:ln w="6350">
            <a:solidFill>
              <a:schemeClr val="tx1"/>
            </a:solidFill>
          </a:ln>
        </p:spPr>
      </p:pic>
      <p:pic>
        <p:nvPicPr>
          <p:cNvPr id="36" name="Picture 35" descr="A group of people&#10;&#10;Description automatically generated with low confidence">
            <a:extLst>
              <a:ext uri="{FF2B5EF4-FFF2-40B4-BE49-F238E27FC236}">
                <a16:creationId xmlns:a16="http://schemas.microsoft.com/office/drawing/2014/main" id="{0B8ACAB6-6451-45C6-0815-BD4CCF447DF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419742" y="3832451"/>
            <a:ext cx="1159876" cy="1426483"/>
          </a:xfrm>
          <a:prstGeom prst="rect">
            <a:avLst/>
          </a:prstGeom>
          <a:ln w="6350">
            <a:solidFill>
              <a:schemeClr val="tx1"/>
            </a:solidFill>
          </a:ln>
        </p:spPr>
      </p:pic>
      <p:pic>
        <p:nvPicPr>
          <p:cNvPr id="37" name="Picture 36" descr="A group of people&#10;&#10;Description automatically generated with low confidence">
            <a:extLst>
              <a:ext uri="{FF2B5EF4-FFF2-40B4-BE49-F238E27FC236}">
                <a16:creationId xmlns:a16="http://schemas.microsoft.com/office/drawing/2014/main" id="{A063B714-B2FF-262F-E22F-3DCE6CEE13F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297239" y="3832451"/>
            <a:ext cx="1159876" cy="1426483"/>
          </a:xfrm>
          <a:prstGeom prst="rect">
            <a:avLst/>
          </a:prstGeom>
          <a:ln w="6350">
            <a:solidFill>
              <a:schemeClr val="tx1"/>
            </a:solidFill>
          </a:ln>
        </p:spPr>
      </p:pic>
      <p:pic>
        <p:nvPicPr>
          <p:cNvPr id="38" name="Picture 37" descr="A group of people&#10;&#10;Description automatically generated with low confidence">
            <a:extLst>
              <a:ext uri="{FF2B5EF4-FFF2-40B4-BE49-F238E27FC236}">
                <a16:creationId xmlns:a16="http://schemas.microsoft.com/office/drawing/2014/main" id="{D3BDF725-367F-DDF0-6CA0-00F097F4BD74}"/>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0207625" y="3832451"/>
            <a:ext cx="1159876" cy="1426483"/>
          </a:xfrm>
          <a:prstGeom prst="rect">
            <a:avLst/>
          </a:prstGeom>
          <a:ln w="6350">
            <a:solidFill>
              <a:schemeClr val="tx1"/>
            </a:solidFill>
          </a:ln>
        </p:spPr>
      </p:pic>
      <p:sp>
        <p:nvSpPr>
          <p:cNvPr id="39" name="TextBox 38">
            <a:extLst>
              <a:ext uri="{FF2B5EF4-FFF2-40B4-BE49-F238E27FC236}">
                <a16:creationId xmlns:a16="http://schemas.microsoft.com/office/drawing/2014/main" id="{EAFB80E0-DC2C-4B82-DB79-2ECEF1EC1476}"/>
              </a:ext>
            </a:extLst>
          </p:cNvPr>
          <p:cNvSpPr txBox="1"/>
          <p:nvPr/>
        </p:nvSpPr>
        <p:spPr>
          <a:xfrm>
            <a:off x="697233" y="3052762"/>
            <a:ext cx="1458138" cy="33473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Distinguished Prof Ben Mathews </a:t>
            </a:r>
            <a:r>
              <a:rPr kumimoji="0" lang="en-AU" sz="1200" b="0"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(QUT)</a:t>
            </a:r>
          </a:p>
        </p:txBody>
      </p:sp>
      <p:sp>
        <p:nvSpPr>
          <p:cNvPr id="41" name="TextBox 40">
            <a:extLst>
              <a:ext uri="{FF2B5EF4-FFF2-40B4-BE49-F238E27FC236}">
                <a16:creationId xmlns:a16="http://schemas.microsoft.com/office/drawing/2014/main" id="{57856454-6B0C-BB29-43C2-5D8EC8C9B777}"/>
              </a:ext>
            </a:extLst>
          </p:cNvPr>
          <p:cNvSpPr txBox="1"/>
          <p:nvPr/>
        </p:nvSpPr>
        <p:spPr>
          <a:xfrm>
            <a:off x="2611016" y="3052762"/>
            <a:ext cx="1569097" cy="33473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Prof Rosana Pacella</a:t>
            </a:r>
            <a:br>
              <a:rPr kumimoji="0" lang="it-IT" sz="1200" b="0"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br>
            <a:r>
              <a:rPr kumimoji="0" lang="it-IT" sz="1200" b="0"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(Greenwich University)</a:t>
            </a:r>
          </a:p>
        </p:txBody>
      </p:sp>
      <p:sp>
        <p:nvSpPr>
          <p:cNvPr id="42" name="TextBox 41">
            <a:extLst>
              <a:ext uri="{FF2B5EF4-FFF2-40B4-BE49-F238E27FC236}">
                <a16:creationId xmlns:a16="http://schemas.microsoft.com/office/drawing/2014/main" id="{73169317-7E71-DBBA-8F2D-A037D775DCAE}"/>
              </a:ext>
            </a:extLst>
          </p:cNvPr>
          <p:cNvSpPr txBox="1"/>
          <p:nvPr/>
        </p:nvSpPr>
        <p:spPr>
          <a:xfrm>
            <a:off x="4519357" y="3052762"/>
            <a:ext cx="1458138" cy="33473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Prof James Scott </a:t>
            </a:r>
            <a:r>
              <a:rPr kumimoji="0" lang="en-AU" sz="1200" b="0"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a:t>
            </a:r>
            <a:r>
              <a:rPr kumimoji="0" lang="en-AU" sz="1200" b="0" i="0" u="none" strike="noStrike" kern="1200" cap="none" spc="0" normalizeH="0" baseline="0" noProof="0" dirty="0">
                <a:ln>
                  <a:noFill/>
                </a:ln>
                <a:solidFill>
                  <a:srgbClr val="192C55"/>
                </a:solidFill>
                <a:effectLst/>
                <a:uLnTx/>
                <a:uFillTx/>
                <a:latin typeface="Helvetica" pitchFamily="2" charset="0"/>
                <a:ea typeface="+mn-ea"/>
                <a:cs typeface="+mn-cs"/>
              </a:rPr>
              <a:t>QIMR Berghofer, QCMHR, UQ</a:t>
            </a:r>
            <a:r>
              <a:rPr kumimoji="0" lang="en-AU" sz="1200" b="0"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a:t>
            </a:r>
          </a:p>
        </p:txBody>
      </p:sp>
      <p:sp>
        <p:nvSpPr>
          <p:cNvPr id="43" name="TextBox 42">
            <a:extLst>
              <a:ext uri="{FF2B5EF4-FFF2-40B4-BE49-F238E27FC236}">
                <a16:creationId xmlns:a16="http://schemas.microsoft.com/office/drawing/2014/main" id="{E9A80158-3B86-AB40-4E35-F18501B49695}"/>
              </a:ext>
            </a:extLst>
          </p:cNvPr>
          <p:cNvSpPr txBox="1"/>
          <p:nvPr/>
        </p:nvSpPr>
        <p:spPr>
          <a:xfrm>
            <a:off x="6419741" y="3052762"/>
            <a:ext cx="1532767" cy="33473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Prof David Finkelhor </a:t>
            </a:r>
            <a:r>
              <a:rPr kumimoji="0" lang="en-US" sz="1200" b="0"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(University of</a:t>
            </a:r>
            <a:br>
              <a:rPr kumimoji="0" lang="en-US" sz="1200" b="0"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br>
            <a:r>
              <a:rPr kumimoji="0" lang="en-US" sz="1200" b="0"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New Hampshire)</a:t>
            </a:r>
          </a:p>
        </p:txBody>
      </p:sp>
      <p:sp>
        <p:nvSpPr>
          <p:cNvPr id="44" name="TextBox 43">
            <a:extLst>
              <a:ext uri="{FF2B5EF4-FFF2-40B4-BE49-F238E27FC236}">
                <a16:creationId xmlns:a16="http://schemas.microsoft.com/office/drawing/2014/main" id="{2CE804DB-D5B8-DBA5-6D4F-8DE656D666EF}"/>
              </a:ext>
            </a:extLst>
          </p:cNvPr>
          <p:cNvSpPr txBox="1"/>
          <p:nvPr/>
        </p:nvSpPr>
        <p:spPr>
          <a:xfrm>
            <a:off x="8333526" y="3052762"/>
            <a:ext cx="1532766" cy="33473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Assoc Prof Franziska Meinck </a:t>
            </a:r>
            <a:r>
              <a:rPr kumimoji="0" lang="en-US" sz="1200" b="0"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(University of Edinburgh)</a:t>
            </a:r>
          </a:p>
        </p:txBody>
      </p:sp>
      <p:sp>
        <p:nvSpPr>
          <p:cNvPr id="45" name="TextBox 44">
            <a:extLst>
              <a:ext uri="{FF2B5EF4-FFF2-40B4-BE49-F238E27FC236}">
                <a16:creationId xmlns:a16="http://schemas.microsoft.com/office/drawing/2014/main" id="{780B4A3A-85D4-2264-DBB7-FEEA81591D92}"/>
              </a:ext>
            </a:extLst>
          </p:cNvPr>
          <p:cNvSpPr txBox="1"/>
          <p:nvPr/>
        </p:nvSpPr>
        <p:spPr>
          <a:xfrm>
            <a:off x="10241866" y="3052762"/>
            <a:ext cx="1458138" cy="33473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Prof Daryl Higgins </a:t>
            </a:r>
            <a:r>
              <a:rPr kumimoji="0" lang="en-AU" sz="1200" b="0"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(ACU)</a:t>
            </a:r>
          </a:p>
        </p:txBody>
      </p:sp>
      <p:sp>
        <p:nvSpPr>
          <p:cNvPr id="46" name="TextBox 45">
            <a:extLst>
              <a:ext uri="{FF2B5EF4-FFF2-40B4-BE49-F238E27FC236}">
                <a16:creationId xmlns:a16="http://schemas.microsoft.com/office/drawing/2014/main" id="{A2CAC099-6EC5-49D6-4889-04F9F500E199}"/>
              </a:ext>
            </a:extLst>
          </p:cNvPr>
          <p:cNvSpPr txBox="1"/>
          <p:nvPr/>
        </p:nvSpPr>
        <p:spPr>
          <a:xfrm>
            <a:off x="697233" y="5369151"/>
            <a:ext cx="1295080" cy="33473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Assoc Prof</a:t>
            </a:r>
            <a:br>
              <a:rPr kumimoji="0" lang="en-AU" sz="1200" b="1"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br>
            <a:r>
              <a:rPr kumimoji="0" lang="en-AU" sz="1200" b="1"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Holly Erskine </a:t>
            </a:r>
            <a:r>
              <a:rPr kumimoji="0" lang="en-AU" sz="1200" b="0"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(UQ)</a:t>
            </a:r>
          </a:p>
        </p:txBody>
      </p:sp>
      <p:sp>
        <p:nvSpPr>
          <p:cNvPr id="47" name="TextBox 46">
            <a:extLst>
              <a:ext uri="{FF2B5EF4-FFF2-40B4-BE49-F238E27FC236}">
                <a16:creationId xmlns:a16="http://schemas.microsoft.com/office/drawing/2014/main" id="{6B196967-885F-EF99-B8D4-1411059CB084}"/>
              </a:ext>
            </a:extLst>
          </p:cNvPr>
          <p:cNvSpPr txBox="1"/>
          <p:nvPr/>
        </p:nvSpPr>
        <p:spPr>
          <a:xfrm>
            <a:off x="2611017" y="5369151"/>
            <a:ext cx="1458138" cy="33473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Dr Hannah Thomas </a:t>
            </a:r>
            <a:r>
              <a:rPr kumimoji="0" lang="en-AU" sz="1200" b="0"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(UQ)</a:t>
            </a:r>
          </a:p>
        </p:txBody>
      </p:sp>
      <p:sp>
        <p:nvSpPr>
          <p:cNvPr id="48" name="TextBox 47">
            <a:extLst>
              <a:ext uri="{FF2B5EF4-FFF2-40B4-BE49-F238E27FC236}">
                <a16:creationId xmlns:a16="http://schemas.microsoft.com/office/drawing/2014/main" id="{84AAB37D-3924-46A3-7556-3D5F7DD4BA3A}"/>
              </a:ext>
            </a:extLst>
          </p:cNvPr>
          <p:cNvSpPr txBox="1"/>
          <p:nvPr/>
        </p:nvSpPr>
        <p:spPr>
          <a:xfrm>
            <a:off x="4519356" y="5369151"/>
            <a:ext cx="1576643" cy="33473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Prof David Lawrence </a:t>
            </a:r>
            <a:r>
              <a:rPr kumimoji="0" lang="en-US" sz="1200" b="0"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(Curtin University)</a:t>
            </a:r>
          </a:p>
        </p:txBody>
      </p:sp>
      <p:sp>
        <p:nvSpPr>
          <p:cNvPr id="49" name="TextBox 48">
            <a:extLst>
              <a:ext uri="{FF2B5EF4-FFF2-40B4-BE49-F238E27FC236}">
                <a16:creationId xmlns:a16="http://schemas.microsoft.com/office/drawing/2014/main" id="{C6CB0A3F-5D15-D784-8594-6A4B6E9FE63F}"/>
              </a:ext>
            </a:extLst>
          </p:cNvPr>
          <p:cNvSpPr txBox="1"/>
          <p:nvPr/>
        </p:nvSpPr>
        <p:spPr>
          <a:xfrm>
            <a:off x="6419742" y="5369151"/>
            <a:ext cx="1458138" cy="33473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Prof Michael Dunne </a:t>
            </a:r>
            <a:r>
              <a:rPr kumimoji="0" lang="en-AU" sz="1200" b="0"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(QUT)</a:t>
            </a:r>
          </a:p>
        </p:txBody>
      </p:sp>
      <p:sp>
        <p:nvSpPr>
          <p:cNvPr id="50" name="TextBox 49">
            <a:extLst>
              <a:ext uri="{FF2B5EF4-FFF2-40B4-BE49-F238E27FC236}">
                <a16:creationId xmlns:a16="http://schemas.microsoft.com/office/drawing/2014/main" id="{F2A3A0C8-9EA2-8FEB-92EC-0A12CB4DF4AF}"/>
              </a:ext>
            </a:extLst>
          </p:cNvPr>
          <p:cNvSpPr txBox="1"/>
          <p:nvPr/>
        </p:nvSpPr>
        <p:spPr>
          <a:xfrm>
            <a:off x="8333526" y="5369151"/>
            <a:ext cx="1458138" cy="33473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rgbClr val="192C55"/>
                </a:solidFill>
                <a:latin typeface="Arial" panose="020B0604020202020204" pitchFamily="34" charset="0"/>
              </a:rPr>
              <a:t>A/Prof</a:t>
            </a:r>
            <a:r>
              <a:rPr kumimoji="0" lang="en-AU" sz="1200" b="1"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 Divna Haslam </a:t>
            </a:r>
            <a:r>
              <a:rPr kumimoji="0" lang="en-AU" sz="1200" b="0"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(Project Manager, </a:t>
            </a:r>
            <a:r>
              <a:rPr lang="en-AU" sz="1200" dirty="0">
                <a:solidFill>
                  <a:srgbClr val="192C55"/>
                </a:solidFill>
                <a:latin typeface="Arial" panose="020B0604020202020204" pitchFamily="34" charset="0"/>
              </a:rPr>
              <a:t>UQ</a:t>
            </a:r>
            <a:r>
              <a:rPr kumimoji="0" lang="en-AU" sz="1200" b="0"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a:t>
            </a:r>
          </a:p>
        </p:txBody>
      </p:sp>
      <p:sp>
        <p:nvSpPr>
          <p:cNvPr id="51" name="TextBox 50">
            <a:extLst>
              <a:ext uri="{FF2B5EF4-FFF2-40B4-BE49-F238E27FC236}">
                <a16:creationId xmlns:a16="http://schemas.microsoft.com/office/drawing/2014/main" id="{4A4B2480-0350-5F7A-1BED-7154B7A1DA71}"/>
              </a:ext>
            </a:extLst>
          </p:cNvPr>
          <p:cNvSpPr txBox="1"/>
          <p:nvPr/>
        </p:nvSpPr>
        <p:spPr>
          <a:xfrm>
            <a:off x="10241866" y="5369151"/>
            <a:ext cx="1458138" cy="33473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Dr Eva Malacova </a:t>
            </a:r>
            <a:r>
              <a:rPr kumimoji="0" lang="it-IT" sz="1200" b="0"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(Statistician, QIMR Berghofer) </a:t>
            </a:r>
            <a:endParaRPr kumimoji="0" lang="en-AU" sz="1200" b="0" i="0" u="none" strike="noStrike" kern="1200" cap="none" spc="0" normalizeH="0" baseline="0" noProof="0" dirty="0">
              <a:ln>
                <a:noFill/>
              </a:ln>
              <a:solidFill>
                <a:srgbClr val="192C55"/>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136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C8EAC60-FAAC-4AE6-BA8B-6EDCC1D2CEF0}"/>
              </a:ext>
            </a:extLst>
          </p:cNvPr>
          <p:cNvSpPr>
            <a:spLocks noGrp="1"/>
          </p:cNvSpPr>
          <p:nvPr>
            <p:ph type="title"/>
          </p:nvPr>
        </p:nvSpPr>
        <p:spPr>
          <a:xfrm>
            <a:off x="6361953" y="1964556"/>
            <a:ext cx="5663740" cy="3674613"/>
          </a:xfrm>
        </p:spPr>
        <p:txBody>
          <a:bodyPr/>
          <a:lstStyle/>
          <a:p>
            <a:r>
              <a:rPr lang="en-AU" dirty="0"/>
              <a:t>3</a:t>
            </a:r>
          </a:p>
        </p:txBody>
      </p:sp>
      <p:sp>
        <p:nvSpPr>
          <p:cNvPr id="9" name="Text Placeholder 8">
            <a:extLst>
              <a:ext uri="{FF2B5EF4-FFF2-40B4-BE49-F238E27FC236}">
                <a16:creationId xmlns:a16="http://schemas.microsoft.com/office/drawing/2014/main" id="{6038B689-F2E0-4F7A-931D-0C75E9C5F675}"/>
              </a:ext>
            </a:extLst>
          </p:cNvPr>
          <p:cNvSpPr>
            <a:spLocks noGrp="1"/>
          </p:cNvSpPr>
          <p:nvPr>
            <p:ph type="body" sz="quarter" idx="10"/>
          </p:nvPr>
        </p:nvSpPr>
        <p:spPr>
          <a:xfrm>
            <a:off x="454839" y="2678657"/>
            <a:ext cx="5031561" cy="2960512"/>
          </a:xfrm>
        </p:spPr>
        <p:txBody>
          <a:bodyPr>
            <a:normAutofit/>
          </a:bodyPr>
          <a:lstStyle/>
          <a:p>
            <a:r>
              <a:rPr lang="en-AU" sz="5400" dirty="0"/>
              <a:t>How can high prevalence drive prevention?</a:t>
            </a:r>
          </a:p>
          <a:p>
            <a:endParaRPr lang="en-AU" sz="2800" dirty="0"/>
          </a:p>
          <a:p>
            <a:endParaRPr lang="en-AU" sz="2800" dirty="0"/>
          </a:p>
        </p:txBody>
      </p:sp>
    </p:spTree>
    <p:extLst>
      <p:ext uri="{BB962C8B-B14F-4D97-AF65-F5344CB8AC3E}">
        <p14:creationId xmlns:p14="http://schemas.microsoft.com/office/powerpoint/2010/main" val="1388462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CB2783-CF98-4CE7-A01F-94E55AC78253}"/>
              </a:ext>
            </a:extLst>
          </p:cNvPr>
          <p:cNvSpPr txBox="1"/>
          <p:nvPr/>
        </p:nvSpPr>
        <p:spPr>
          <a:xfrm>
            <a:off x="8512452" y="498633"/>
            <a:ext cx="3501810" cy="954107"/>
          </a:xfrm>
          <a:prstGeom prst="rect">
            <a:avLst/>
          </a:prstGeom>
          <a:noFill/>
        </p:spPr>
        <p:txBody>
          <a:bodyPr wrap="square" rtlCol="0">
            <a:spAutoFit/>
          </a:bodyPr>
          <a:lstStyle/>
          <a:p>
            <a:r>
              <a:rPr lang="en-US" sz="2400" dirty="0">
                <a:effectLst/>
                <a:latin typeface="Arial" panose="020B0604020202020204" pitchFamily="34" charset="0"/>
                <a:ea typeface="Times New Roman" panose="02020603050405020304" pitchFamily="18" charset="0"/>
                <a:cs typeface="Arial" panose="020B0604020202020204" pitchFamily="34" charset="0"/>
              </a:rPr>
              <a:t>What to focus on</a:t>
            </a:r>
          </a:p>
          <a:p>
            <a:r>
              <a:rPr lang="en-US" sz="1600" dirty="0">
                <a:effectLst/>
                <a:latin typeface="Arial" panose="020B0604020202020204" pitchFamily="34" charset="0"/>
                <a:ea typeface="Times New Roman" panose="02020603050405020304" pitchFamily="18" charset="0"/>
                <a:cs typeface="Arial" panose="020B0604020202020204" pitchFamily="34" charset="0"/>
              </a:rPr>
              <a:t>Address known risk factors for child abuse and neglect</a:t>
            </a:r>
          </a:p>
        </p:txBody>
      </p:sp>
      <p:sp>
        <p:nvSpPr>
          <p:cNvPr id="4" name="Oval 3">
            <a:extLst>
              <a:ext uri="{FF2B5EF4-FFF2-40B4-BE49-F238E27FC236}">
                <a16:creationId xmlns:a16="http://schemas.microsoft.com/office/drawing/2014/main" id="{59A4DFD1-4550-4ED3-B2CF-4A067120D7E9}"/>
              </a:ext>
            </a:extLst>
          </p:cNvPr>
          <p:cNvSpPr/>
          <p:nvPr/>
        </p:nvSpPr>
        <p:spPr>
          <a:xfrm>
            <a:off x="787790" y="815926"/>
            <a:ext cx="5205047" cy="5106571"/>
          </a:xfrm>
          <a:prstGeom prst="ellipse">
            <a:avLst/>
          </a:prstGeom>
          <a:solidFill>
            <a:srgbClr val="B19FBA"/>
          </a:solidFill>
          <a:ln>
            <a:solidFill>
              <a:srgbClr val="3C1A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5400" b="1">
                <a:latin typeface="Arial" panose="020B0604020202020204" pitchFamily="34" charset="0"/>
                <a:cs typeface="Arial" panose="020B0604020202020204" pitchFamily="34" charset="0"/>
              </a:rPr>
              <a:t>6</a:t>
            </a:r>
            <a:r>
              <a:rPr lang="en-AU" sz="3600" b="1">
                <a:latin typeface="Arial" panose="020B0604020202020204" pitchFamily="34" charset="0"/>
                <a:cs typeface="Arial" panose="020B0604020202020204" pitchFamily="34" charset="0"/>
              </a:rPr>
              <a:t> core </a:t>
            </a:r>
            <a:r>
              <a:rPr lang="en-AU" sz="3600" b="1" dirty="0">
                <a:latin typeface="Arial" panose="020B0604020202020204" pitchFamily="34" charset="0"/>
                <a:cs typeface="Arial" panose="020B0604020202020204" pitchFamily="34" charset="0"/>
              </a:rPr>
              <a:t>components </a:t>
            </a:r>
            <a:br>
              <a:rPr lang="en-AU" sz="3200" b="1" dirty="0">
                <a:latin typeface="Arial" panose="020B0604020202020204" pitchFamily="34" charset="0"/>
                <a:cs typeface="Arial" panose="020B0604020202020204" pitchFamily="34" charset="0"/>
              </a:rPr>
            </a:br>
            <a:r>
              <a:rPr lang="en-AU" sz="3200" b="1" dirty="0">
                <a:solidFill>
                  <a:srgbClr val="3C1A53"/>
                </a:solidFill>
                <a:latin typeface="Arial" panose="020B0604020202020204" pitchFamily="34" charset="0"/>
                <a:cs typeface="Arial" panose="020B0604020202020204" pitchFamily="34" charset="0"/>
              </a:rPr>
              <a:t>of a </a:t>
            </a:r>
            <a:r>
              <a:rPr lang="en-US" sz="3200" b="1" dirty="0">
                <a:solidFill>
                  <a:srgbClr val="3C1A53"/>
                </a:solidFill>
                <a:effectLst/>
                <a:latin typeface="Arial" panose="020B0604020202020204" pitchFamily="34" charset="0"/>
                <a:ea typeface="Times New Roman" panose="02020603050405020304" pitchFamily="18" charset="0"/>
                <a:cs typeface="Arial" panose="020B0604020202020204" pitchFamily="34" charset="0"/>
              </a:rPr>
              <a:t>public health approach to child maltreatment prevention</a:t>
            </a:r>
            <a:r>
              <a:rPr lang="en-AU" sz="3200" dirty="0"/>
              <a:t> </a:t>
            </a:r>
          </a:p>
        </p:txBody>
      </p:sp>
      <p:cxnSp>
        <p:nvCxnSpPr>
          <p:cNvPr id="7" name="Straight Connector 6">
            <a:extLst>
              <a:ext uri="{FF2B5EF4-FFF2-40B4-BE49-F238E27FC236}">
                <a16:creationId xmlns:a16="http://schemas.microsoft.com/office/drawing/2014/main" id="{CFF9FCF6-72B2-4E73-8173-189B5E69735F}"/>
              </a:ext>
            </a:extLst>
          </p:cNvPr>
          <p:cNvCxnSpPr>
            <a:cxnSpLocks/>
          </p:cNvCxnSpPr>
          <p:nvPr/>
        </p:nvCxnSpPr>
        <p:spPr>
          <a:xfrm>
            <a:off x="5391150" y="1066800"/>
            <a:ext cx="2492200" cy="0"/>
          </a:xfrm>
          <a:prstGeom prst="line">
            <a:avLst/>
          </a:prstGeom>
          <a:ln w="31750">
            <a:solidFill>
              <a:srgbClr val="E8E3DB"/>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B8AB0FC-43A8-4F53-A391-1F61A174C6FF}"/>
              </a:ext>
            </a:extLst>
          </p:cNvPr>
          <p:cNvCxnSpPr>
            <a:cxnSpLocks/>
          </p:cNvCxnSpPr>
          <p:nvPr/>
        </p:nvCxnSpPr>
        <p:spPr>
          <a:xfrm>
            <a:off x="6082021" y="1938133"/>
            <a:ext cx="1953986" cy="0"/>
          </a:xfrm>
          <a:prstGeom prst="line">
            <a:avLst/>
          </a:prstGeom>
          <a:ln w="31750">
            <a:solidFill>
              <a:srgbClr val="E8E3D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CD9CA15-7590-443E-8A83-5AB9FCBFCD25}"/>
              </a:ext>
            </a:extLst>
          </p:cNvPr>
          <p:cNvCxnSpPr>
            <a:cxnSpLocks/>
          </p:cNvCxnSpPr>
          <p:nvPr/>
        </p:nvCxnSpPr>
        <p:spPr>
          <a:xfrm>
            <a:off x="6486502" y="2815348"/>
            <a:ext cx="1672290" cy="0"/>
          </a:xfrm>
          <a:prstGeom prst="line">
            <a:avLst/>
          </a:prstGeom>
          <a:ln w="31750">
            <a:solidFill>
              <a:srgbClr val="E8E3D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3FA074-9633-42E7-92A6-8B262EB71CF2}"/>
              </a:ext>
            </a:extLst>
          </p:cNvPr>
          <p:cNvCxnSpPr>
            <a:cxnSpLocks/>
          </p:cNvCxnSpPr>
          <p:nvPr/>
        </p:nvCxnSpPr>
        <p:spPr>
          <a:xfrm flipV="1">
            <a:off x="6458000" y="3811523"/>
            <a:ext cx="1176388" cy="6679"/>
          </a:xfrm>
          <a:prstGeom prst="line">
            <a:avLst/>
          </a:prstGeom>
          <a:ln w="31750">
            <a:solidFill>
              <a:srgbClr val="E8E3D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9B1E80B-9898-42F1-8ADD-8EE7ED3CE34A}"/>
              </a:ext>
            </a:extLst>
          </p:cNvPr>
          <p:cNvCxnSpPr>
            <a:cxnSpLocks/>
          </p:cNvCxnSpPr>
          <p:nvPr/>
        </p:nvCxnSpPr>
        <p:spPr>
          <a:xfrm>
            <a:off x="6105878" y="4827734"/>
            <a:ext cx="1101529" cy="0"/>
          </a:xfrm>
          <a:prstGeom prst="line">
            <a:avLst/>
          </a:prstGeom>
          <a:ln w="31750">
            <a:solidFill>
              <a:srgbClr val="E8E3D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54E926B-88AB-413F-99E8-58F18098349F}"/>
              </a:ext>
            </a:extLst>
          </p:cNvPr>
          <p:cNvCxnSpPr>
            <a:cxnSpLocks/>
          </p:cNvCxnSpPr>
          <p:nvPr/>
        </p:nvCxnSpPr>
        <p:spPr>
          <a:xfrm>
            <a:off x="5318744" y="5926993"/>
            <a:ext cx="1048922" cy="0"/>
          </a:xfrm>
          <a:prstGeom prst="line">
            <a:avLst/>
          </a:prstGeom>
          <a:ln w="31750">
            <a:solidFill>
              <a:srgbClr val="E8E3DB"/>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5F4885D-98C6-48E4-B74D-6EDE51641E12}"/>
              </a:ext>
            </a:extLst>
          </p:cNvPr>
          <p:cNvSpPr txBox="1"/>
          <p:nvPr/>
        </p:nvSpPr>
        <p:spPr>
          <a:xfrm>
            <a:off x="8801734" y="1561317"/>
            <a:ext cx="3311434" cy="707886"/>
          </a:xfrm>
          <a:prstGeom prst="rect">
            <a:avLst/>
          </a:prstGeom>
          <a:noFill/>
        </p:spPr>
        <p:txBody>
          <a:bodyPr wrap="square" rtlCol="0">
            <a:spAutoFit/>
          </a:bodyPr>
          <a:lstStyle/>
          <a:p>
            <a:r>
              <a:rPr lang="en-US" sz="2400" dirty="0">
                <a:effectLst/>
                <a:latin typeface="Arial" panose="020B0604020202020204" pitchFamily="34" charset="0"/>
                <a:ea typeface="Times New Roman" panose="02020603050405020304" pitchFamily="18" charset="0"/>
                <a:cs typeface="Arial" panose="020B0604020202020204" pitchFamily="34" charset="0"/>
              </a:rPr>
              <a:t>Who to intervene with</a:t>
            </a:r>
          </a:p>
          <a:p>
            <a:r>
              <a:rPr lang="en-US" sz="1600" dirty="0">
                <a:effectLst/>
                <a:latin typeface="Arial" panose="020B0604020202020204" pitchFamily="34" charset="0"/>
                <a:ea typeface="Times New Roman" panose="02020603050405020304" pitchFamily="18" charset="0"/>
                <a:cs typeface="Arial" panose="020B0604020202020204" pitchFamily="34" charset="0"/>
              </a:rPr>
              <a:t>Use whole-of-population strategies </a:t>
            </a:r>
            <a:endParaRPr lang="en-US" sz="1600" dirty="0">
              <a:latin typeface="Arial" panose="020B0604020202020204" pitchFamily="34" charset="0"/>
              <a:ea typeface="Times New Roman" panose="02020603050405020304" pitchFamily="18" charset="0"/>
              <a:cs typeface="Arial" panose="020B0604020202020204" pitchFamily="34" charset="0"/>
            </a:endParaRPr>
          </a:p>
        </p:txBody>
      </p:sp>
      <p:sp>
        <p:nvSpPr>
          <p:cNvPr id="20" name="TextBox 19">
            <a:extLst>
              <a:ext uri="{FF2B5EF4-FFF2-40B4-BE49-F238E27FC236}">
                <a16:creationId xmlns:a16="http://schemas.microsoft.com/office/drawing/2014/main" id="{025D7D9E-29AC-4EF5-98E5-B4988EDDD0F3}"/>
              </a:ext>
            </a:extLst>
          </p:cNvPr>
          <p:cNvSpPr txBox="1"/>
          <p:nvPr/>
        </p:nvSpPr>
        <p:spPr>
          <a:xfrm>
            <a:off x="8756192" y="2377780"/>
            <a:ext cx="2738719" cy="954107"/>
          </a:xfrm>
          <a:prstGeom prst="rect">
            <a:avLst/>
          </a:prstGeom>
          <a:noFill/>
        </p:spPr>
        <p:txBody>
          <a:bodyPr wrap="square" rtlCol="0">
            <a:spAutoFit/>
          </a:bodyPr>
          <a:lstStyle/>
          <a:p>
            <a:r>
              <a:rPr lang="en-US" sz="2400" dirty="0">
                <a:effectLst/>
                <a:latin typeface="Arial" panose="020B0604020202020204" pitchFamily="34" charset="0"/>
                <a:ea typeface="Times New Roman" panose="02020603050405020304" pitchFamily="18" charset="0"/>
                <a:cs typeface="Arial" panose="020B0604020202020204" pitchFamily="34" charset="0"/>
              </a:rPr>
              <a:t>When to intervene</a:t>
            </a:r>
          </a:p>
          <a:p>
            <a:r>
              <a:rPr lang="en-US" sz="1600" dirty="0">
                <a:effectLst/>
                <a:latin typeface="Arial" panose="020B0604020202020204" pitchFamily="34" charset="0"/>
                <a:ea typeface="Times New Roman" panose="02020603050405020304" pitchFamily="18" charset="0"/>
                <a:cs typeface="Arial" panose="020B0604020202020204" pitchFamily="34" charset="0"/>
              </a:rPr>
              <a:t>Focus on early interventions &amp; primary prevention  </a:t>
            </a:r>
            <a:endParaRPr lang="en-US" sz="1600" dirty="0">
              <a:latin typeface="Arial" panose="020B0604020202020204" pitchFamily="34" charset="0"/>
              <a:ea typeface="Times New Roman" panose="02020603050405020304" pitchFamily="18" charset="0"/>
              <a:cs typeface="Arial" panose="020B0604020202020204" pitchFamily="34" charset="0"/>
            </a:endParaRPr>
          </a:p>
        </p:txBody>
      </p:sp>
      <p:sp>
        <p:nvSpPr>
          <p:cNvPr id="21" name="TextBox 20">
            <a:extLst>
              <a:ext uri="{FF2B5EF4-FFF2-40B4-BE49-F238E27FC236}">
                <a16:creationId xmlns:a16="http://schemas.microsoft.com/office/drawing/2014/main" id="{7539A1E3-9B8C-4693-875B-59F7D36550E9}"/>
              </a:ext>
            </a:extLst>
          </p:cNvPr>
          <p:cNvSpPr txBox="1"/>
          <p:nvPr/>
        </p:nvSpPr>
        <p:spPr>
          <a:xfrm>
            <a:off x="8336687" y="3366862"/>
            <a:ext cx="3396597" cy="954107"/>
          </a:xfrm>
          <a:prstGeom prst="rect">
            <a:avLst/>
          </a:prstGeom>
          <a:noFill/>
        </p:spPr>
        <p:txBody>
          <a:bodyPr wrap="square" rtlCol="0">
            <a:spAutoFit/>
          </a:bodyPr>
          <a:lstStyle/>
          <a:p>
            <a:r>
              <a:rPr lang="en-US" sz="2400" dirty="0">
                <a:effectLst/>
                <a:latin typeface="Arial" panose="020B0604020202020204" pitchFamily="34" charset="0"/>
                <a:ea typeface="Times New Roman" panose="02020603050405020304" pitchFamily="18" charset="0"/>
                <a:cs typeface="Arial" panose="020B0604020202020204" pitchFamily="34" charset="0"/>
              </a:rPr>
              <a:t>What works</a:t>
            </a:r>
          </a:p>
          <a:p>
            <a:r>
              <a:rPr lang="en-US" sz="1600" dirty="0">
                <a:effectLst/>
                <a:latin typeface="Arial" panose="020B0604020202020204" pitchFamily="34" charset="0"/>
                <a:ea typeface="Times New Roman" panose="02020603050405020304" pitchFamily="18" charset="0"/>
                <a:cs typeface="Arial" panose="020B0604020202020204" pitchFamily="34" charset="0"/>
              </a:rPr>
              <a:t>Use efficacious, </a:t>
            </a:r>
            <a:r>
              <a:rPr lang="en-US" sz="1600" dirty="0" err="1">
                <a:effectLst/>
                <a:latin typeface="Arial" panose="020B0604020202020204" pitchFamily="34" charset="0"/>
                <a:ea typeface="Times New Roman" panose="02020603050405020304" pitchFamily="18" charset="0"/>
                <a:cs typeface="Arial" panose="020B0604020202020204" pitchFamily="34" charset="0"/>
              </a:rPr>
              <a:t>evidence-based</a:t>
            </a:r>
            <a:r>
              <a:rPr lang="en-US" sz="1600" dirty="0">
                <a:effectLst/>
                <a:latin typeface="Arial" panose="020B0604020202020204" pitchFamily="34" charset="0"/>
                <a:ea typeface="Times New Roman" panose="02020603050405020304" pitchFamily="18" charset="0"/>
                <a:cs typeface="Arial" panose="020B0604020202020204" pitchFamily="34" charset="0"/>
              </a:rPr>
              <a:t> approaches  </a:t>
            </a:r>
            <a:endParaRPr lang="en-US" sz="1600" dirty="0">
              <a:latin typeface="Arial" panose="020B0604020202020204" pitchFamily="34" charset="0"/>
              <a:ea typeface="Times New Roman" panose="02020603050405020304" pitchFamily="18" charset="0"/>
              <a:cs typeface="Arial" panose="020B0604020202020204" pitchFamily="34" charset="0"/>
            </a:endParaRPr>
          </a:p>
        </p:txBody>
      </p:sp>
      <p:sp>
        <p:nvSpPr>
          <p:cNvPr id="23" name="TextBox 22">
            <a:extLst>
              <a:ext uri="{FF2B5EF4-FFF2-40B4-BE49-F238E27FC236}">
                <a16:creationId xmlns:a16="http://schemas.microsoft.com/office/drawing/2014/main" id="{74D78281-B001-4777-BABD-ADD04C842E1B}"/>
              </a:ext>
            </a:extLst>
          </p:cNvPr>
          <p:cNvSpPr txBox="1"/>
          <p:nvPr/>
        </p:nvSpPr>
        <p:spPr>
          <a:xfrm>
            <a:off x="7882624" y="4298210"/>
            <a:ext cx="4002132" cy="95410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Where to base delivery</a:t>
            </a:r>
          </a:p>
          <a:p>
            <a:r>
              <a:rPr lang="en-AU" sz="1600" dirty="0">
                <a:effectLst/>
                <a:latin typeface="Arial" panose="020B0604020202020204" pitchFamily="34" charset="0"/>
                <a:ea typeface="Calibri" panose="020F0502020204030204" pitchFamily="34" charset="0"/>
                <a:cs typeface="Arial" panose="020B0604020202020204" pitchFamily="34" charset="0"/>
              </a:rPr>
              <a:t>Use non-stigmatising, accessible, and community-based platforms</a:t>
            </a:r>
            <a:endParaRPr lang="en-US" sz="16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BCBD9F1-AAD6-43B6-BEFB-50BF02AA8596}"/>
              </a:ext>
            </a:extLst>
          </p:cNvPr>
          <p:cNvSpPr txBox="1"/>
          <p:nvPr/>
        </p:nvSpPr>
        <p:spPr>
          <a:xfrm>
            <a:off x="7046194" y="5330501"/>
            <a:ext cx="5088654"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What brings about change at scale</a:t>
            </a:r>
          </a:p>
          <a:p>
            <a:r>
              <a:rPr lang="en-US" sz="1600" dirty="0">
                <a:latin typeface="Arial" panose="020B0604020202020204" pitchFamily="34" charset="0"/>
                <a:cs typeface="Arial" panose="020B0604020202020204" pitchFamily="34" charset="0"/>
              </a:rPr>
              <a:t>Use sustained—and sustainable—strategies to address structural determinants of child maltreatment and foster community </a:t>
            </a:r>
            <a:r>
              <a:rPr lang="en-US" sz="1600" dirty="0" err="1">
                <a:latin typeface="Arial" panose="020B0604020202020204" pitchFamily="34" charset="0"/>
                <a:cs typeface="Arial" panose="020B0604020202020204" pitchFamily="34" charset="0"/>
              </a:rPr>
              <a:t>mobilisation</a:t>
            </a:r>
            <a:r>
              <a:rPr lang="en-US" sz="1600" dirty="0">
                <a:latin typeface="Arial" panose="020B0604020202020204" pitchFamily="34" charset="0"/>
                <a:cs typeface="Arial" panose="020B0604020202020204" pitchFamily="34" charset="0"/>
              </a:rPr>
              <a:t> </a:t>
            </a:r>
            <a:endParaRPr lang="en-AU" sz="1600" dirty="0">
              <a:latin typeface="Arial" panose="020B0604020202020204" pitchFamily="34" charset="0"/>
              <a:cs typeface="Arial" panose="020B0604020202020204" pitchFamily="34" charset="0"/>
            </a:endParaRPr>
          </a:p>
        </p:txBody>
      </p:sp>
      <p:pic>
        <p:nvPicPr>
          <p:cNvPr id="42" name="Graphic 41" descr="Badge 1 outline">
            <a:extLst>
              <a:ext uri="{FF2B5EF4-FFF2-40B4-BE49-F238E27FC236}">
                <a16:creationId xmlns:a16="http://schemas.microsoft.com/office/drawing/2014/main" id="{95740C72-552E-43BC-92FF-A4BA2414F0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82529" y="677024"/>
            <a:ext cx="736209" cy="736209"/>
          </a:xfrm>
          <a:prstGeom prst="rect">
            <a:avLst/>
          </a:prstGeom>
        </p:spPr>
      </p:pic>
      <p:pic>
        <p:nvPicPr>
          <p:cNvPr id="44" name="Graphic 43" descr="Badge outline">
            <a:extLst>
              <a:ext uri="{FF2B5EF4-FFF2-40B4-BE49-F238E27FC236}">
                <a16:creationId xmlns:a16="http://schemas.microsoft.com/office/drawing/2014/main" id="{CB67128D-18CA-4BBC-B572-87CFB5F22B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24624" y="1552867"/>
            <a:ext cx="736209" cy="736209"/>
          </a:xfrm>
          <a:prstGeom prst="rect">
            <a:avLst/>
          </a:prstGeom>
        </p:spPr>
      </p:pic>
      <p:pic>
        <p:nvPicPr>
          <p:cNvPr id="52" name="Graphic 51" descr="Badge 3 outline">
            <a:extLst>
              <a:ext uri="{FF2B5EF4-FFF2-40B4-BE49-F238E27FC236}">
                <a16:creationId xmlns:a16="http://schemas.microsoft.com/office/drawing/2014/main" id="{C9C50CA6-57A2-403B-BD54-BE16A4DAC2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91495" y="2458198"/>
            <a:ext cx="719668" cy="719668"/>
          </a:xfrm>
          <a:prstGeom prst="rect">
            <a:avLst/>
          </a:prstGeom>
        </p:spPr>
      </p:pic>
      <p:pic>
        <p:nvPicPr>
          <p:cNvPr id="54" name="Graphic 53" descr="Badge 4 outline">
            <a:extLst>
              <a:ext uri="{FF2B5EF4-FFF2-40B4-BE49-F238E27FC236}">
                <a16:creationId xmlns:a16="http://schemas.microsoft.com/office/drawing/2014/main" id="{735E48A3-576B-4E40-B07C-F1CF37C3B06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00480" y="3450098"/>
            <a:ext cx="736207" cy="736207"/>
          </a:xfrm>
          <a:prstGeom prst="rect">
            <a:avLst/>
          </a:prstGeom>
        </p:spPr>
      </p:pic>
      <p:pic>
        <p:nvPicPr>
          <p:cNvPr id="58" name="Graphic 57" descr="Badge 5 outline">
            <a:extLst>
              <a:ext uri="{FF2B5EF4-FFF2-40B4-BE49-F238E27FC236}">
                <a16:creationId xmlns:a16="http://schemas.microsoft.com/office/drawing/2014/main" id="{73E5F310-994A-4F47-9605-6F14891D6B7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60709" y="4445476"/>
            <a:ext cx="721915" cy="721915"/>
          </a:xfrm>
          <a:prstGeom prst="rect">
            <a:avLst/>
          </a:prstGeom>
        </p:spPr>
      </p:pic>
      <p:pic>
        <p:nvPicPr>
          <p:cNvPr id="61" name="Graphic 60" descr="Badge 6 outline">
            <a:extLst>
              <a:ext uri="{FF2B5EF4-FFF2-40B4-BE49-F238E27FC236}">
                <a16:creationId xmlns:a16="http://schemas.microsoft.com/office/drawing/2014/main" id="{C2FA02D6-ABBB-441F-96E4-92E21207243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79033" y="5554393"/>
            <a:ext cx="736207" cy="736207"/>
          </a:xfrm>
          <a:prstGeom prst="rect">
            <a:avLst/>
          </a:prstGeom>
        </p:spPr>
      </p:pic>
      <p:sp>
        <p:nvSpPr>
          <p:cNvPr id="5" name="TextBox 4">
            <a:extLst>
              <a:ext uri="{FF2B5EF4-FFF2-40B4-BE49-F238E27FC236}">
                <a16:creationId xmlns:a16="http://schemas.microsoft.com/office/drawing/2014/main" id="{2C97ED91-6D9E-77B9-F693-B877EDEE3009}"/>
              </a:ext>
            </a:extLst>
          </p:cNvPr>
          <p:cNvSpPr txBox="1"/>
          <p:nvPr/>
        </p:nvSpPr>
        <p:spPr>
          <a:xfrm>
            <a:off x="0" y="531192"/>
            <a:ext cx="64014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chemeClr val="accent1">
                    <a:lumMod val="50000"/>
                  </a:schemeClr>
                </a:solidFill>
                <a:effectLst/>
                <a:uLnTx/>
                <a:uFillTx/>
                <a:latin typeface="Calibri" panose="020F0502020204030204" pitchFamily="34" charset="0"/>
                <a:ea typeface="Times New Roman" panose="02020603050405020304" pitchFamily="18" charset="0"/>
                <a:cs typeface="+mn-cs"/>
                <a:hlinkClick r:id="rId14">
                  <a:extLst>
                    <a:ext uri="{A12FA001-AC4F-418D-AE19-62706E023703}">
                      <ahyp:hlinkClr xmlns:ahyp="http://schemas.microsoft.com/office/drawing/2018/hyperlinkcolor" val="tx"/>
                    </a:ext>
                  </a:extLst>
                </a:hlinkClick>
              </a:rPr>
              <a:t>https://link.springer.com/chapter/10.1007/978-3-030-82479-2_22</a:t>
            </a:r>
            <a:endParaRPr kumimoji="0" lang="en-US" sz="1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9E23FF3-B802-01B1-35C1-3DA02792BE05}"/>
              </a:ext>
            </a:extLst>
          </p:cNvPr>
          <p:cNvSpPr txBox="1"/>
          <p:nvPr/>
        </p:nvSpPr>
        <p:spPr>
          <a:xfrm>
            <a:off x="0" y="-9789"/>
            <a:ext cx="7545720" cy="646331"/>
          </a:xfrm>
          <a:prstGeom prst="rect">
            <a:avLst/>
          </a:prstGeom>
          <a:noFill/>
        </p:spPr>
        <p:txBody>
          <a:bodyPr wrap="none" rtlCol="0">
            <a:spAutoFit/>
          </a:bodyPr>
          <a:lstStyle/>
          <a:p>
            <a:r>
              <a:rPr lang="en-US" sz="1200" dirty="0">
                <a:effectLst/>
                <a:latin typeface="Calibri" panose="020F0502020204030204" pitchFamily="34" charset="0"/>
                <a:ea typeface="Times New Roman" panose="02020603050405020304" pitchFamily="18" charset="0"/>
              </a:rPr>
              <a:t>Higgins, D., </a:t>
            </a:r>
            <a:r>
              <a:rPr lang="en-US" sz="1200" dirty="0" err="1">
                <a:effectLst/>
                <a:latin typeface="Calibri" panose="020F0502020204030204" pitchFamily="34" charset="0"/>
                <a:ea typeface="Times New Roman" panose="02020603050405020304" pitchFamily="18" charset="0"/>
              </a:rPr>
              <a:t>Lonne</a:t>
            </a:r>
            <a:r>
              <a:rPr lang="en-US" sz="1200" dirty="0">
                <a:effectLst/>
                <a:latin typeface="Calibri" panose="020F0502020204030204" pitchFamily="34" charset="0"/>
                <a:ea typeface="Times New Roman" panose="02020603050405020304" pitchFamily="18" charset="0"/>
              </a:rPr>
              <a:t>, B., Scott, D., </a:t>
            </a:r>
            <a:r>
              <a:rPr lang="en-US" sz="1200" dirty="0" err="1">
                <a:effectLst/>
                <a:latin typeface="Calibri" panose="020F0502020204030204" pitchFamily="34" charset="0"/>
                <a:ea typeface="Times New Roman" panose="02020603050405020304" pitchFamily="18" charset="0"/>
              </a:rPr>
              <a:t>Herrenkohl</a:t>
            </a:r>
            <a:r>
              <a:rPr lang="en-US" sz="1200" dirty="0">
                <a:effectLst/>
                <a:latin typeface="Calibri" panose="020F0502020204030204" pitchFamily="34" charset="0"/>
                <a:ea typeface="Times New Roman" panose="02020603050405020304" pitchFamily="18" charset="0"/>
              </a:rPr>
              <a:t>, T. &amp; </a:t>
            </a:r>
            <a:r>
              <a:rPr lang="en-US" sz="1200" dirty="0" err="1">
                <a:effectLst/>
                <a:latin typeface="Calibri" panose="020F0502020204030204" pitchFamily="34" charset="0"/>
                <a:ea typeface="Times New Roman" panose="02020603050405020304" pitchFamily="18" charset="0"/>
              </a:rPr>
              <a:t>Klika</a:t>
            </a:r>
            <a:r>
              <a:rPr lang="en-US" sz="1200" dirty="0">
                <a:effectLst/>
                <a:latin typeface="Calibri" panose="020F0502020204030204" pitchFamily="34" charset="0"/>
                <a:ea typeface="Times New Roman" panose="02020603050405020304" pitchFamily="18" charset="0"/>
              </a:rPr>
              <a:t>, B. (2022). Core Components of Public Health </a:t>
            </a:r>
          </a:p>
          <a:p>
            <a:r>
              <a:rPr lang="en-US" sz="1200" dirty="0">
                <a:effectLst/>
                <a:latin typeface="Calibri" panose="020F0502020204030204" pitchFamily="34" charset="0"/>
                <a:ea typeface="Times New Roman" panose="02020603050405020304" pitchFamily="18" charset="0"/>
              </a:rPr>
              <a:t>Approaches to Preventing Child Abuse and Neglect. In R. Krugman, &amp; J. Korbin, (Eds.) </a:t>
            </a:r>
            <a:r>
              <a:rPr lang="en-US" sz="1200" i="1" dirty="0">
                <a:effectLst/>
                <a:latin typeface="Calibri" panose="020F0502020204030204" pitchFamily="34" charset="0"/>
                <a:ea typeface="Times New Roman" panose="02020603050405020304" pitchFamily="18" charset="0"/>
              </a:rPr>
              <a:t>Handbook of Child Maltreatment</a:t>
            </a:r>
          </a:p>
          <a:p>
            <a:r>
              <a:rPr lang="en-US" sz="1200" i="1" dirty="0">
                <a:effectLst/>
                <a:latin typeface="Calibri" panose="020F0502020204030204" pitchFamily="34" charset="0"/>
                <a:ea typeface="Times New Roman" panose="02020603050405020304" pitchFamily="18" charset="0"/>
              </a:rPr>
              <a:t>(Ch 22) </a:t>
            </a:r>
            <a:r>
              <a:rPr lang="en-US" sz="1200" dirty="0">
                <a:effectLst/>
                <a:latin typeface="Calibri" panose="020F0502020204030204" pitchFamily="34" charset="0"/>
                <a:ea typeface="Times New Roman" panose="02020603050405020304" pitchFamily="18" charset="0"/>
              </a:rPr>
              <a:t>2</a:t>
            </a:r>
            <a:r>
              <a:rPr lang="en-US" sz="1200" baseline="30000" dirty="0">
                <a:effectLst/>
                <a:latin typeface="Calibri" panose="020F0502020204030204" pitchFamily="34" charset="0"/>
                <a:ea typeface="Times New Roman" panose="02020603050405020304" pitchFamily="18" charset="0"/>
              </a:rPr>
              <a:t>nd</a:t>
            </a:r>
            <a:r>
              <a:rPr lang="en-US" sz="1200" dirty="0">
                <a:effectLst/>
                <a:latin typeface="Calibri" panose="020F0502020204030204" pitchFamily="34" charset="0"/>
                <a:ea typeface="Times New Roman" panose="02020603050405020304" pitchFamily="18" charset="0"/>
              </a:rPr>
              <a:t> Edition (Child Maltreatment: Contemporary Issues in Research and Policy, 14) (pp. 445-458). Springer.</a:t>
            </a:r>
            <a:endParaRPr lang="en-US" sz="1200" dirty="0"/>
          </a:p>
        </p:txBody>
      </p:sp>
    </p:spTree>
    <p:extLst>
      <p:ext uri="{BB962C8B-B14F-4D97-AF65-F5344CB8AC3E}">
        <p14:creationId xmlns:p14="http://schemas.microsoft.com/office/powerpoint/2010/main" val="772223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9FF12EF-5F75-4721-97CD-48E16704BEE9}"/>
              </a:ext>
            </a:extLst>
          </p:cNvPr>
          <p:cNvSpPr txBox="1">
            <a:spLocks noChangeArrowheads="1"/>
          </p:cNvSpPr>
          <p:nvPr/>
        </p:nvSpPr>
        <p:spPr>
          <a:xfrm>
            <a:off x="786211" y="609782"/>
            <a:ext cx="9615418" cy="424732"/>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2900" b="1" kern="1200">
                <a:solidFill>
                  <a:srgbClr val="3D3935"/>
                </a:solidFill>
                <a:latin typeface="Arial" panose="020B0604020202020204" pitchFamily="34" charset="0"/>
                <a:ea typeface="+mj-ea"/>
                <a:cs typeface="Arial" panose="020B0604020202020204" pitchFamily="34" charset="0"/>
              </a:defRPr>
            </a:lvl1pPr>
          </a:lstStyle>
          <a:p>
            <a:r>
              <a:rPr lang="en-US" sz="2400" dirty="0"/>
              <a:t>Lessons from other public health campaigns</a:t>
            </a:r>
            <a:endParaRPr lang="en-US" sz="2000" dirty="0">
              <a:solidFill>
                <a:srgbClr val="FFFFFF"/>
              </a:solidFill>
              <a:latin typeface="+mn-lt"/>
              <a:ea typeface="ＭＳ Ｐゴシック" charset="0"/>
              <a:cs typeface="ＭＳ Ｐゴシック" charset="0"/>
            </a:endParaRPr>
          </a:p>
        </p:txBody>
      </p:sp>
      <p:sp>
        <p:nvSpPr>
          <p:cNvPr id="3" name="Title 2">
            <a:extLst>
              <a:ext uri="{FF2B5EF4-FFF2-40B4-BE49-F238E27FC236}">
                <a16:creationId xmlns:a16="http://schemas.microsoft.com/office/drawing/2014/main" id="{844F3D13-E6C1-4733-A489-DD0F2DAA14A3}"/>
              </a:ext>
            </a:extLst>
          </p:cNvPr>
          <p:cNvSpPr>
            <a:spLocks noGrp="1"/>
          </p:cNvSpPr>
          <p:nvPr>
            <p:ph type="title"/>
          </p:nvPr>
        </p:nvSpPr>
        <p:spPr>
          <a:xfrm>
            <a:off x="1180912" y="1507629"/>
            <a:ext cx="9588284" cy="757130"/>
          </a:xfrm>
        </p:spPr>
        <p:txBody>
          <a:bodyPr/>
          <a:lstStyle/>
          <a:p>
            <a:br>
              <a:rPr lang="en-AU" sz="2400" dirty="0"/>
            </a:br>
            <a:endParaRPr lang="en-AU" sz="2400" dirty="0"/>
          </a:p>
        </p:txBody>
      </p:sp>
      <p:graphicFrame>
        <p:nvGraphicFramePr>
          <p:cNvPr id="4" name="Diagram 3">
            <a:extLst>
              <a:ext uri="{FF2B5EF4-FFF2-40B4-BE49-F238E27FC236}">
                <a16:creationId xmlns:a16="http://schemas.microsoft.com/office/drawing/2014/main" id="{4607BD47-52FE-418C-B608-66158411F50A}"/>
              </a:ext>
            </a:extLst>
          </p:cNvPr>
          <p:cNvGraphicFramePr/>
          <p:nvPr>
            <p:extLst>
              <p:ext uri="{D42A27DB-BD31-4B8C-83A1-F6EECF244321}">
                <p14:modId xmlns:p14="http://schemas.microsoft.com/office/powerpoint/2010/main" val="3252842590"/>
              </p:ext>
            </p:extLst>
          </p:nvPr>
        </p:nvGraphicFramePr>
        <p:xfrm>
          <a:off x="709681" y="1528310"/>
          <a:ext cx="11108692" cy="45753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FE9515F9-BCD9-434F-A8CB-F2FB5DCFF9DD}"/>
              </a:ext>
            </a:extLst>
          </p:cNvPr>
          <p:cNvSpPr txBox="1"/>
          <p:nvPr/>
        </p:nvSpPr>
        <p:spPr>
          <a:xfrm>
            <a:off x="786211" y="3286342"/>
            <a:ext cx="2616630" cy="923330"/>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rgbClr val="3D3935"/>
                </a:solidFill>
              </a:rPr>
              <a:t>Take-up of smoking  </a:t>
            </a:r>
          </a:p>
          <a:p>
            <a:pPr marL="285750" indent="-285750">
              <a:buFont typeface="Arial" panose="020B0604020202020204" pitchFamily="34" charset="0"/>
              <a:buChar char="•"/>
            </a:pPr>
            <a:r>
              <a:rPr lang="en-AU" dirty="0">
                <a:solidFill>
                  <a:srgbClr val="3D3935"/>
                </a:solidFill>
              </a:rPr>
              <a:t>Dose (heavy smoking)</a:t>
            </a:r>
          </a:p>
        </p:txBody>
      </p:sp>
      <p:sp>
        <p:nvSpPr>
          <p:cNvPr id="11" name="TextBox 10">
            <a:extLst>
              <a:ext uri="{FF2B5EF4-FFF2-40B4-BE49-F238E27FC236}">
                <a16:creationId xmlns:a16="http://schemas.microsoft.com/office/drawing/2014/main" id="{2757B5FE-FCE7-437E-91A6-84676E80C45F}"/>
              </a:ext>
            </a:extLst>
          </p:cNvPr>
          <p:cNvSpPr txBox="1"/>
          <p:nvPr/>
        </p:nvSpPr>
        <p:spPr>
          <a:xfrm>
            <a:off x="4583430" y="4565987"/>
            <a:ext cx="2708910"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D3935"/>
                </a:solidFill>
              </a:rPr>
              <a:t>Attitudes to smoking      </a:t>
            </a:r>
          </a:p>
          <a:p>
            <a:pPr marL="285750" indent="-285750">
              <a:buFont typeface="Arial" panose="020B0604020202020204" pitchFamily="34" charset="0"/>
              <a:buChar char="•"/>
            </a:pPr>
            <a:r>
              <a:rPr lang="en-US" dirty="0">
                <a:solidFill>
                  <a:srgbClr val="3D3935"/>
                </a:solidFill>
              </a:rPr>
              <a:t>Advertising</a:t>
            </a:r>
          </a:p>
          <a:p>
            <a:pPr marL="285750" indent="-285750">
              <a:buFont typeface="Arial" panose="020B0604020202020204" pitchFamily="34" charset="0"/>
              <a:buChar char="•"/>
            </a:pPr>
            <a:r>
              <a:rPr lang="en-US" dirty="0">
                <a:solidFill>
                  <a:srgbClr val="3D3935"/>
                </a:solidFill>
              </a:rPr>
              <a:t>Brand packaging</a:t>
            </a:r>
          </a:p>
          <a:p>
            <a:pPr marL="285750" indent="-285750">
              <a:buFont typeface="Arial" panose="020B0604020202020204" pitchFamily="34" charset="0"/>
              <a:buChar char="•"/>
            </a:pPr>
            <a:r>
              <a:rPr lang="en-US" dirty="0">
                <a:solidFill>
                  <a:srgbClr val="3D3935"/>
                </a:solidFill>
              </a:rPr>
              <a:t>Bans on smoking</a:t>
            </a:r>
          </a:p>
          <a:p>
            <a:pPr marL="285750" indent="-285750">
              <a:buFont typeface="Arial" panose="020B0604020202020204" pitchFamily="34" charset="0"/>
              <a:buChar char="•"/>
            </a:pPr>
            <a:r>
              <a:rPr lang="en-US" dirty="0">
                <a:solidFill>
                  <a:srgbClr val="3D3935"/>
                </a:solidFill>
              </a:rPr>
              <a:t>Passive Smoking</a:t>
            </a:r>
            <a:endParaRPr lang="en-AU" dirty="0">
              <a:solidFill>
                <a:srgbClr val="3D3935"/>
              </a:solidFill>
            </a:endParaRPr>
          </a:p>
        </p:txBody>
      </p:sp>
      <p:sp>
        <p:nvSpPr>
          <p:cNvPr id="13" name="TextBox 12">
            <a:extLst>
              <a:ext uri="{FF2B5EF4-FFF2-40B4-BE49-F238E27FC236}">
                <a16:creationId xmlns:a16="http://schemas.microsoft.com/office/drawing/2014/main" id="{00B5F1E9-84B1-4442-B119-A2CB7C9D28F0}"/>
              </a:ext>
            </a:extLst>
          </p:cNvPr>
          <p:cNvSpPr txBox="1"/>
          <p:nvPr/>
        </p:nvSpPr>
        <p:spPr>
          <a:xfrm>
            <a:off x="786211" y="5583421"/>
            <a:ext cx="2616630" cy="646331"/>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rgbClr val="3D3935"/>
                </a:solidFill>
              </a:rPr>
              <a:t>Parents/role models not smoking</a:t>
            </a:r>
          </a:p>
        </p:txBody>
      </p:sp>
      <p:sp>
        <p:nvSpPr>
          <p:cNvPr id="14" name="TextBox 13">
            <a:extLst>
              <a:ext uri="{FF2B5EF4-FFF2-40B4-BE49-F238E27FC236}">
                <a16:creationId xmlns:a16="http://schemas.microsoft.com/office/drawing/2014/main" id="{73AAA15A-AC56-4E76-964C-82F48DBE81CC}"/>
              </a:ext>
            </a:extLst>
          </p:cNvPr>
          <p:cNvSpPr txBox="1"/>
          <p:nvPr/>
        </p:nvSpPr>
        <p:spPr>
          <a:xfrm>
            <a:off x="8001000" y="4599739"/>
            <a:ext cx="2983230" cy="646331"/>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rgbClr val="3D3935"/>
                </a:solidFill>
              </a:rPr>
              <a:t>Reduction/prevention of smoking</a:t>
            </a:r>
          </a:p>
        </p:txBody>
      </p:sp>
      <p:pic>
        <p:nvPicPr>
          <p:cNvPr id="9" name="Graphic 8" descr="Smoking">
            <a:extLst>
              <a:ext uri="{FF2B5EF4-FFF2-40B4-BE49-F238E27FC236}">
                <a16:creationId xmlns:a16="http://schemas.microsoft.com/office/drawing/2014/main" id="{B427DA62-BD45-449C-A139-6ACFD8E3D0E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018531">
            <a:off x="846260" y="1158301"/>
            <a:ext cx="803367" cy="803367"/>
          </a:xfrm>
          <a:prstGeom prst="rect">
            <a:avLst/>
          </a:prstGeom>
        </p:spPr>
      </p:pic>
      <p:pic>
        <p:nvPicPr>
          <p:cNvPr id="10" name="Picture 9">
            <a:extLst>
              <a:ext uri="{FF2B5EF4-FFF2-40B4-BE49-F238E27FC236}">
                <a16:creationId xmlns:a16="http://schemas.microsoft.com/office/drawing/2014/main" id="{16BE2EB6-0253-4ECB-A0B6-932446E4A2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94526" y="1274579"/>
            <a:ext cx="1150978" cy="767235"/>
          </a:xfrm>
          <a:prstGeom prst="rect">
            <a:avLst/>
          </a:prstGeom>
        </p:spPr>
      </p:pic>
      <p:sp>
        <p:nvSpPr>
          <p:cNvPr id="2" name="Rectangle 1">
            <a:extLst>
              <a:ext uri="{FF2B5EF4-FFF2-40B4-BE49-F238E27FC236}">
                <a16:creationId xmlns:a16="http://schemas.microsoft.com/office/drawing/2014/main" id="{EF613513-35BA-4D15-BD53-400220EE3A51}"/>
              </a:ext>
            </a:extLst>
          </p:cNvPr>
          <p:cNvSpPr/>
          <p:nvPr/>
        </p:nvSpPr>
        <p:spPr>
          <a:xfrm>
            <a:off x="3519534" y="1507629"/>
            <a:ext cx="4350486" cy="461665"/>
          </a:xfrm>
          <a:prstGeom prst="rect">
            <a:avLst/>
          </a:prstGeom>
        </p:spPr>
        <p:txBody>
          <a:bodyPr wrap="none">
            <a:spAutoFit/>
          </a:bodyPr>
          <a:lstStyle/>
          <a:p>
            <a:r>
              <a:rPr lang="en-US" sz="2400" b="1" dirty="0">
                <a:solidFill>
                  <a:srgbClr val="3C1053"/>
                </a:solidFill>
              </a:rPr>
              <a:t>Tobacco-related lung cancer</a:t>
            </a:r>
            <a:endParaRPr lang="en-AU" sz="2400" b="1" dirty="0"/>
          </a:p>
        </p:txBody>
      </p:sp>
    </p:spTree>
    <p:extLst>
      <p:ext uri="{BB962C8B-B14F-4D97-AF65-F5344CB8AC3E}">
        <p14:creationId xmlns:p14="http://schemas.microsoft.com/office/powerpoint/2010/main" val="2511093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9FF12EF-5F75-4721-97CD-48E16704BEE9}"/>
              </a:ext>
            </a:extLst>
          </p:cNvPr>
          <p:cNvSpPr txBox="1">
            <a:spLocks noChangeArrowheads="1"/>
          </p:cNvSpPr>
          <p:nvPr/>
        </p:nvSpPr>
        <p:spPr>
          <a:xfrm>
            <a:off x="786211" y="704027"/>
            <a:ext cx="9615418" cy="424732"/>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2900" b="1" kern="1200">
                <a:solidFill>
                  <a:srgbClr val="3D3935"/>
                </a:solidFill>
                <a:latin typeface="Arial" panose="020B0604020202020204" pitchFamily="34" charset="0"/>
                <a:ea typeface="+mj-ea"/>
                <a:cs typeface="Arial" panose="020B0604020202020204" pitchFamily="34" charset="0"/>
              </a:defRPr>
            </a:lvl1pPr>
          </a:lstStyle>
          <a:p>
            <a:r>
              <a:rPr lang="en-US" sz="2400"/>
              <a:t>Lessons from other public health campaigns</a:t>
            </a:r>
            <a:endParaRPr lang="en-US" sz="2000" dirty="0">
              <a:solidFill>
                <a:srgbClr val="FFFFFF"/>
              </a:solidFill>
              <a:latin typeface="+mn-lt"/>
              <a:ea typeface="ＭＳ Ｐゴシック" charset="0"/>
              <a:cs typeface="ＭＳ Ｐゴシック" charset="0"/>
            </a:endParaRPr>
          </a:p>
        </p:txBody>
      </p:sp>
      <p:sp>
        <p:nvSpPr>
          <p:cNvPr id="3" name="Title 2">
            <a:extLst>
              <a:ext uri="{FF2B5EF4-FFF2-40B4-BE49-F238E27FC236}">
                <a16:creationId xmlns:a16="http://schemas.microsoft.com/office/drawing/2014/main" id="{844F3D13-E6C1-4733-A489-DD0F2DAA14A3}"/>
              </a:ext>
            </a:extLst>
          </p:cNvPr>
          <p:cNvSpPr>
            <a:spLocks noGrp="1"/>
          </p:cNvSpPr>
          <p:nvPr>
            <p:ph type="title"/>
          </p:nvPr>
        </p:nvSpPr>
        <p:spPr>
          <a:xfrm>
            <a:off x="1180912" y="1204841"/>
            <a:ext cx="2065208" cy="1059918"/>
          </a:xfrm>
        </p:spPr>
        <p:txBody>
          <a:bodyPr/>
          <a:lstStyle/>
          <a:p>
            <a:br>
              <a:rPr lang="en-AU" sz="2400"/>
            </a:br>
            <a:endParaRPr lang="en-AU" sz="2400" dirty="0"/>
          </a:p>
        </p:txBody>
      </p:sp>
      <p:graphicFrame>
        <p:nvGraphicFramePr>
          <p:cNvPr id="4" name="Diagram 3">
            <a:extLst>
              <a:ext uri="{FF2B5EF4-FFF2-40B4-BE49-F238E27FC236}">
                <a16:creationId xmlns:a16="http://schemas.microsoft.com/office/drawing/2014/main" id="{4607BD47-52FE-418C-B608-66158411F50A}"/>
              </a:ext>
            </a:extLst>
          </p:cNvPr>
          <p:cNvGraphicFramePr/>
          <p:nvPr/>
        </p:nvGraphicFramePr>
        <p:xfrm>
          <a:off x="709682" y="1563028"/>
          <a:ext cx="11108692" cy="45753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FE9515F9-BCD9-434F-A8CB-F2FB5DCFF9DD}"/>
              </a:ext>
            </a:extLst>
          </p:cNvPr>
          <p:cNvSpPr txBox="1"/>
          <p:nvPr/>
        </p:nvSpPr>
        <p:spPr>
          <a:xfrm>
            <a:off x="787796" y="3429000"/>
            <a:ext cx="2616630" cy="646331"/>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rgbClr val="3D3935"/>
                </a:solidFill>
              </a:rPr>
              <a:t>Speeding</a:t>
            </a:r>
          </a:p>
          <a:p>
            <a:pPr marL="285750" indent="-285750">
              <a:buFont typeface="Arial" panose="020B0604020202020204" pitchFamily="34" charset="0"/>
              <a:buChar char="•"/>
            </a:pPr>
            <a:r>
              <a:rPr lang="en-AU" dirty="0">
                <a:solidFill>
                  <a:srgbClr val="3D3935"/>
                </a:solidFill>
              </a:rPr>
              <a:t>Drink driving</a:t>
            </a:r>
          </a:p>
        </p:txBody>
      </p:sp>
      <p:sp>
        <p:nvSpPr>
          <p:cNvPr id="11" name="TextBox 10">
            <a:extLst>
              <a:ext uri="{FF2B5EF4-FFF2-40B4-BE49-F238E27FC236}">
                <a16:creationId xmlns:a16="http://schemas.microsoft.com/office/drawing/2014/main" id="{2757B5FE-FCE7-437E-91A6-84676E80C45F}"/>
              </a:ext>
            </a:extLst>
          </p:cNvPr>
          <p:cNvSpPr txBox="1"/>
          <p:nvPr/>
        </p:nvSpPr>
        <p:spPr>
          <a:xfrm>
            <a:off x="4583430" y="4565987"/>
            <a:ext cx="2708910"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D3935"/>
                </a:solidFill>
              </a:rPr>
              <a:t>Community attitudes to alcohol &amp; speeding</a:t>
            </a:r>
          </a:p>
          <a:p>
            <a:pPr marL="285750" indent="-285750">
              <a:buFont typeface="Arial" panose="020B0604020202020204" pitchFamily="34" charset="0"/>
              <a:buChar char="•"/>
            </a:pPr>
            <a:r>
              <a:rPr lang="en-US" dirty="0">
                <a:solidFill>
                  <a:srgbClr val="3D3935"/>
                </a:solidFill>
              </a:rPr>
              <a:t>Designated drivers</a:t>
            </a:r>
          </a:p>
          <a:p>
            <a:pPr marL="285750" indent="-285750">
              <a:buFont typeface="Arial" panose="020B0604020202020204" pitchFamily="34" charset="0"/>
              <a:buChar char="•"/>
            </a:pPr>
            <a:r>
              <a:rPr lang="en-US" dirty="0">
                <a:solidFill>
                  <a:srgbClr val="3D3935"/>
                </a:solidFill>
              </a:rPr>
              <a:t>Breath testing</a:t>
            </a:r>
          </a:p>
          <a:p>
            <a:pPr marL="285750" indent="-285750">
              <a:buFont typeface="Arial" panose="020B0604020202020204" pitchFamily="34" charset="0"/>
              <a:buChar char="•"/>
            </a:pPr>
            <a:r>
              <a:rPr lang="en-US" dirty="0">
                <a:solidFill>
                  <a:srgbClr val="3D3935"/>
                </a:solidFill>
              </a:rPr>
              <a:t>Speed restrictions</a:t>
            </a:r>
          </a:p>
        </p:txBody>
      </p:sp>
      <p:sp>
        <p:nvSpPr>
          <p:cNvPr id="13" name="TextBox 12">
            <a:extLst>
              <a:ext uri="{FF2B5EF4-FFF2-40B4-BE49-F238E27FC236}">
                <a16:creationId xmlns:a16="http://schemas.microsoft.com/office/drawing/2014/main" id="{00B5F1E9-84B1-4442-B119-A2CB7C9D28F0}"/>
              </a:ext>
            </a:extLst>
          </p:cNvPr>
          <p:cNvSpPr txBox="1"/>
          <p:nvPr/>
        </p:nvSpPr>
        <p:spPr>
          <a:xfrm>
            <a:off x="786211" y="5691200"/>
            <a:ext cx="2616630" cy="646331"/>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rgbClr val="3D3935"/>
                </a:solidFill>
              </a:rPr>
              <a:t>Car safety design</a:t>
            </a:r>
          </a:p>
          <a:p>
            <a:pPr marL="285750" indent="-285750">
              <a:buFont typeface="Arial" panose="020B0604020202020204" pitchFamily="34" charset="0"/>
              <a:buChar char="•"/>
            </a:pPr>
            <a:r>
              <a:rPr lang="en-AU" dirty="0">
                <a:solidFill>
                  <a:srgbClr val="3D3935"/>
                </a:solidFill>
              </a:rPr>
              <a:t>Road safety design</a:t>
            </a:r>
          </a:p>
        </p:txBody>
      </p:sp>
      <p:sp>
        <p:nvSpPr>
          <p:cNvPr id="14" name="TextBox 13">
            <a:extLst>
              <a:ext uri="{FF2B5EF4-FFF2-40B4-BE49-F238E27FC236}">
                <a16:creationId xmlns:a16="http://schemas.microsoft.com/office/drawing/2014/main" id="{73AAA15A-AC56-4E76-964C-82F48DBE81CC}"/>
              </a:ext>
            </a:extLst>
          </p:cNvPr>
          <p:cNvSpPr txBox="1"/>
          <p:nvPr/>
        </p:nvSpPr>
        <p:spPr>
          <a:xfrm>
            <a:off x="8001000" y="4599739"/>
            <a:ext cx="2983230" cy="646331"/>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rgbClr val="3D3935"/>
                </a:solidFill>
              </a:rPr>
              <a:t>Reduction in road accidents and fatalities</a:t>
            </a:r>
          </a:p>
        </p:txBody>
      </p:sp>
      <p:pic>
        <p:nvPicPr>
          <p:cNvPr id="6" name="Graphic 5" descr="Car">
            <a:extLst>
              <a:ext uri="{FF2B5EF4-FFF2-40B4-BE49-F238E27FC236}">
                <a16:creationId xmlns:a16="http://schemas.microsoft.com/office/drawing/2014/main" id="{E1B34012-0493-4FEE-8B28-A66C301DE5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3712" y="1137463"/>
            <a:ext cx="914400" cy="914400"/>
          </a:xfrm>
          <a:prstGeom prst="rect">
            <a:avLst/>
          </a:prstGeom>
        </p:spPr>
      </p:pic>
      <p:sp>
        <p:nvSpPr>
          <p:cNvPr id="8" name="TextBox 7">
            <a:extLst>
              <a:ext uri="{FF2B5EF4-FFF2-40B4-BE49-F238E27FC236}">
                <a16:creationId xmlns:a16="http://schemas.microsoft.com/office/drawing/2014/main" id="{CFE79616-E132-4342-8066-19BDA5767865}"/>
              </a:ext>
            </a:extLst>
          </p:cNvPr>
          <p:cNvSpPr txBox="1"/>
          <p:nvPr/>
        </p:nvSpPr>
        <p:spPr>
          <a:xfrm>
            <a:off x="4566574" y="1363830"/>
            <a:ext cx="3058851" cy="461665"/>
          </a:xfrm>
          <a:prstGeom prst="rect">
            <a:avLst/>
          </a:prstGeom>
          <a:noFill/>
        </p:spPr>
        <p:txBody>
          <a:bodyPr wrap="none" rtlCol="0">
            <a:spAutoFit/>
          </a:bodyPr>
          <a:lstStyle/>
          <a:p>
            <a:r>
              <a:rPr lang="en-AU" sz="2400" b="1" dirty="0">
                <a:solidFill>
                  <a:srgbClr val="3C1053"/>
                </a:solidFill>
              </a:rPr>
              <a:t>Car and road safety</a:t>
            </a:r>
          </a:p>
        </p:txBody>
      </p:sp>
      <p:pic>
        <p:nvPicPr>
          <p:cNvPr id="12" name="Picture 11" descr="A picture containing text, mat&#10;&#10;Description automatically generated">
            <a:extLst>
              <a:ext uri="{FF2B5EF4-FFF2-40B4-BE49-F238E27FC236}">
                <a16:creationId xmlns:a16="http://schemas.microsoft.com/office/drawing/2014/main" id="{5B0E2F6F-FD60-4BAE-910C-656EF940A3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5479" y="1276656"/>
            <a:ext cx="1102031" cy="652916"/>
          </a:xfrm>
          <a:prstGeom prst="rect">
            <a:avLst/>
          </a:prstGeom>
        </p:spPr>
      </p:pic>
      <p:pic>
        <p:nvPicPr>
          <p:cNvPr id="16" name="Picture 15">
            <a:extLst>
              <a:ext uri="{FF2B5EF4-FFF2-40B4-BE49-F238E27FC236}">
                <a16:creationId xmlns:a16="http://schemas.microsoft.com/office/drawing/2014/main" id="{CD3792E5-2758-4A36-805F-73CACC3948E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46121" y="1274580"/>
            <a:ext cx="1011844" cy="758884"/>
          </a:xfrm>
          <a:prstGeom prst="rect">
            <a:avLst/>
          </a:prstGeom>
        </p:spPr>
      </p:pic>
    </p:spTree>
    <p:extLst>
      <p:ext uri="{BB962C8B-B14F-4D97-AF65-F5344CB8AC3E}">
        <p14:creationId xmlns:p14="http://schemas.microsoft.com/office/powerpoint/2010/main" val="17491790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BA9B-041A-50D0-D6A3-19B0DE370320}"/>
              </a:ext>
            </a:extLst>
          </p:cNvPr>
          <p:cNvSpPr>
            <a:spLocks noGrp="1"/>
          </p:cNvSpPr>
          <p:nvPr>
            <p:ph type="title"/>
          </p:nvPr>
        </p:nvSpPr>
        <p:spPr>
          <a:xfrm>
            <a:off x="228649" y="289419"/>
            <a:ext cx="9504363" cy="777875"/>
          </a:xfrm>
        </p:spPr>
        <p:txBody>
          <a:bodyPr/>
          <a:lstStyle/>
          <a:p>
            <a:r>
              <a:rPr lang="en-US" dirty="0"/>
              <a:t>Implications based on ACMS key findings</a:t>
            </a:r>
          </a:p>
        </p:txBody>
      </p:sp>
      <p:sp>
        <p:nvSpPr>
          <p:cNvPr id="3" name="Content Placeholder 2">
            <a:extLst>
              <a:ext uri="{FF2B5EF4-FFF2-40B4-BE49-F238E27FC236}">
                <a16:creationId xmlns:a16="http://schemas.microsoft.com/office/drawing/2014/main" id="{56BBA34D-A995-CCFE-7F48-F76943714D3B}"/>
              </a:ext>
            </a:extLst>
          </p:cNvPr>
          <p:cNvSpPr>
            <a:spLocks noGrp="1"/>
          </p:cNvSpPr>
          <p:nvPr>
            <p:ph idx="1"/>
          </p:nvPr>
        </p:nvSpPr>
        <p:spPr>
          <a:xfrm>
            <a:off x="228649" y="956604"/>
            <a:ext cx="6191201" cy="5425146"/>
          </a:xfrm>
        </p:spPr>
        <p:txBody>
          <a:bodyPr/>
          <a:lstStyle/>
          <a:p>
            <a:pPr marL="342900" indent="-342900">
              <a:buAutoNum type="arabicPeriod"/>
            </a:pPr>
            <a:r>
              <a:rPr lang="en-AU" sz="2000" b="1" i="1" dirty="0">
                <a:solidFill>
                  <a:srgbClr val="222222"/>
                </a:solidFill>
                <a:latin typeface="proxima-nova"/>
              </a:rPr>
              <a:t>Recognising lived experience </a:t>
            </a:r>
          </a:p>
          <a:p>
            <a:pPr marL="342900" indent="-342900">
              <a:buFont typeface="Arial" panose="020B0604020202020204" pitchFamily="34" charset="0"/>
              <a:buChar char="•"/>
            </a:pPr>
            <a:r>
              <a:rPr lang="en-US" sz="1800" dirty="0">
                <a:latin typeface="+mn-lt"/>
              </a:rPr>
              <a:t>Past experiences of clients</a:t>
            </a:r>
          </a:p>
          <a:p>
            <a:pPr marL="342900" indent="-342900">
              <a:buFont typeface="Arial" panose="020B0604020202020204" pitchFamily="34" charset="0"/>
              <a:buChar char="•"/>
            </a:pPr>
            <a:r>
              <a:rPr lang="en-US" sz="1800" dirty="0">
                <a:latin typeface="+mn-lt"/>
              </a:rPr>
              <a:t>Risk of further abuse/neglect</a:t>
            </a:r>
          </a:p>
          <a:p>
            <a:pPr marL="342900" indent="-342900">
              <a:buFont typeface="Arial" panose="020B0604020202020204" pitchFamily="34" charset="0"/>
              <a:buChar char="•"/>
            </a:pPr>
            <a:r>
              <a:rPr lang="en-US" sz="1800" dirty="0">
                <a:latin typeface="+mn-lt"/>
              </a:rPr>
              <a:t>Childhood lived experiences of staff</a:t>
            </a:r>
            <a:endParaRPr lang="en-AU" sz="1800" b="1" i="1" dirty="0">
              <a:solidFill>
                <a:srgbClr val="222222"/>
              </a:solidFill>
              <a:latin typeface="proxima-nova"/>
            </a:endParaRPr>
          </a:p>
          <a:p>
            <a:r>
              <a:rPr lang="en-AU" sz="2000" b="1" i="1" dirty="0">
                <a:solidFill>
                  <a:srgbClr val="222222"/>
                </a:solidFill>
                <a:latin typeface="proxima-nova"/>
              </a:rPr>
              <a:t>2. Enabling mental health services to </a:t>
            </a:r>
            <a:r>
              <a:rPr lang="en-AU" sz="2000" b="1" i="1" u="none" strike="noStrike" dirty="0">
                <a:solidFill>
                  <a:srgbClr val="222222"/>
                </a:solidFill>
                <a:effectLst/>
                <a:latin typeface="proxima-nova"/>
              </a:rPr>
              <a:t>best support children, youth, and parents</a:t>
            </a:r>
            <a:endParaRPr lang="en-US" sz="2000" dirty="0">
              <a:latin typeface="+mn-lt"/>
            </a:endParaRPr>
          </a:p>
          <a:p>
            <a:pPr marL="342900" indent="-342900">
              <a:buFont typeface="Arial" panose="020B0604020202020204" pitchFamily="34" charset="0"/>
              <a:buChar char="•"/>
            </a:pPr>
            <a:r>
              <a:rPr lang="en-US" sz="1800" dirty="0">
                <a:latin typeface="+mn-lt"/>
              </a:rPr>
              <a:t>Being trauma-informed, culturally aware</a:t>
            </a:r>
          </a:p>
          <a:p>
            <a:pPr marL="342900" indent="-342900">
              <a:buFont typeface="Arial" panose="020B0604020202020204" pitchFamily="34" charset="0"/>
              <a:buChar char="•"/>
            </a:pPr>
            <a:r>
              <a:rPr lang="en-US" sz="1800" dirty="0">
                <a:latin typeface="+mn-lt"/>
              </a:rPr>
              <a:t>Being child-focused, rationally attuned</a:t>
            </a:r>
          </a:p>
          <a:p>
            <a:pPr marL="342900" indent="-342900">
              <a:buFont typeface="Arial" panose="020B0604020202020204" pitchFamily="34" charset="0"/>
              <a:buChar char="•"/>
            </a:pPr>
            <a:r>
              <a:rPr lang="en-US" sz="1800" dirty="0">
                <a:latin typeface="+mn-lt"/>
              </a:rPr>
              <a:t>Being responsive to times of risk, particularly </a:t>
            </a:r>
            <a:r>
              <a:rPr lang="en-AU" sz="1800" dirty="0">
                <a:latin typeface="+mn-lt"/>
              </a:rPr>
              <a:t>when parents are </a:t>
            </a:r>
            <a:r>
              <a:rPr lang="en-AU" sz="1800" b="1" dirty="0">
                <a:latin typeface="+mn-lt"/>
              </a:rPr>
              <a:t>separating</a:t>
            </a:r>
            <a:r>
              <a:rPr lang="en-AU" sz="1800" dirty="0">
                <a:latin typeface="+mn-lt"/>
              </a:rPr>
              <a:t> or struggling with their own experiences of </a:t>
            </a:r>
            <a:r>
              <a:rPr lang="en-AU" sz="1800" b="1" dirty="0">
                <a:latin typeface="+mn-lt"/>
              </a:rPr>
              <a:t>mental ill health, substance misuse, economic hardship, or family violence</a:t>
            </a:r>
            <a:r>
              <a:rPr lang="en-AU" sz="1800" dirty="0">
                <a:latin typeface="+mn-lt"/>
              </a:rPr>
              <a:t>.</a:t>
            </a:r>
          </a:p>
          <a:p>
            <a:pPr marL="342900" indent="-342900">
              <a:buFont typeface="Arial" panose="020B0604020202020204" pitchFamily="34" charset="0"/>
              <a:buChar char="•"/>
            </a:pPr>
            <a:r>
              <a:rPr lang="en-AU" sz="1800" dirty="0">
                <a:latin typeface="+mn-lt"/>
              </a:rPr>
              <a:t>Tailoring supports to these adversities</a:t>
            </a:r>
          </a:p>
          <a:p>
            <a:pPr marL="342900" indent="-342900">
              <a:buFont typeface="Arial" panose="020B0604020202020204" pitchFamily="34" charset="0"/>
              <a:buChar char="•"/>
            </a:pPr>
            <a:r>
              <a:rPr lang="en-AU" sz="1800" b="0" i="0" u="none" strike="noStrike" dirty="0">
                <a:solidFill>
                  <a:srgbClr val="000000"/>
                </a:solidFill>
                <a:effectLst/>
                <a:latin typeface="+mn-lt"/>
              </a:rPr>
              <a:t>Working across silos, due to the high likelihood of children’s exposure to multiple harm types. </a:t>
            </a:r>
          </a:p>
          <a:p>
            <a:pPr marL="342900" indent="-342900">
              <a:buFont typeface="Arial" panose="020B0604020202020204" pitchFamily="34" charset="0"/>
              <a:buChar char="•"/>
            </a:pPr>
            <a:endParaRPr lang="en-US" sz="2400" dirty="0">
              <a:latin typeface="+mn-lt"/>
            </a:endParaRPr>
          </a:p>
          <a:p>
            <a:endParaRPr lang="en-US" dirty="0"/>
          </a:p>
        </p:txBody>
      </p:sp>
      <p:pic>
        <p:nvPicPr>
          <p:cNvPr id="7" name="Picture 6">
            <a:extLst>
              <a:ext uri="{FF2B5EF4-FFF2-40B4-BE49-F238E27FC236}">
                <a16:creationId xmlns:a16="http://schemas.microsoft.com/office/drawing/2014/main" id="{58EF3C30-D553-D3F0-05B3-39643F8766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542"/>
          <a:stretch/>
        </p:blipFill>
        <p:spPr>
          <a:xfrm>
            <a:off x="8285615" y="2593183"/>
            <a:ext cx="2272067" cy="1908175"/>
          </a:xfrm>
          <a:prstGeom prst="rect">
            <a:avLst/>
          </a:prstGeom>
        </p:spPr>
      </p:pic>
      <p:pic>
        <p:nvPicPr>
          <p:cNvPr id="8" name="Picture 7">
            <a:extLst>
              <a:ext uri="{FF2B5EF4-FFF2-40B4-BE49-F238E27FC236}">
                <a16:creationId xmlns:a16="http://schemas.microsoft.com/office/drawing/2014/main" id="{B4CA9B53-2417-A870-F2D3-A19A718ECF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347755" y="1520824"/>
            <a:ext cx="1275243" cy="961961"/>
          </a:xfrm>
          <a:prstGeom prst="rect">
            <a:avLst/>
          </a:prstGeom>
        </p:spPr>
      </p:pic>
      <p:pic>
        <p:nvPicPr>
          <p:cNvPr id="9" name="Picture 8">
            <a:extLst>
              <a:ext uri="{FF2B5EF4-FFF2-40B4-BE49-F238E27FC236}">
                <a16:creationId xmlns:a16="http://schemas.microsoft.com/office/drawing/2014/main" id="{EE552F19-85B7-165C-531F-C33AA72AE3A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07652" y="1520825"/>
            <a:ext cx="1720551" cy="2988403"/>
          </a:xfrm>
          <a:prstGeom prst="rect">
            <a:avLst/>
          </a:prstGeom>
        </p:spPr>
      </p:pic>
      <p:pic>
        <p:nvPicPr>
          <p:cNvPr id="10" name="Picture 9">
            <a:extLst>
              <a:ext uri="{FF2B5EF4-FFF2-40B4-BE49-F238E27FC236}">
                <a16:creationId xmlns:a16="http://schemas.microsoft.com/office/drawing/2014/main" id="{00D0B105-06FB-B77B-86DA-269662B70E4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908343" y="4589270"/>
            <a:ext cx="1649339" cy="1385183"/>
          </a:xfrm>
          <a:prstGeom prst="rect">
            <a:avLst/>
          </a:prstGeom>
        </p:spPr>
      </p:pic>
      <p:pic>
        <p:nvPicPr>
          <p:cNvPr id="11" name="Picture 10">
            <a:extLst>
              <a:ext uri="{FF2B5EF4-FFF2-40B4-BE49-F238E27FC236}">
                <a16:creationId xmlns:a16="http://schemas.microsoft.com/office/drawing/2014/main" id="{B4051626-2AC1-41C8-9C05-631C6C3DA69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660064" y="3478279"/>
            <a:ext cx="1531936" cy="2496174"/>
          </a:xfrm>
          <a:prstGeom prst="rect">
            <a:avLst/>
          </a:prstGeom>
        </p:spPr>
      </p:pic>
    </p:spTree>
    <p:extLst>
      <p:ext uri="{BB962C8B-B14F-4D97-AF65-F5344CB8AC3E}">
        <p14:creationId xmlns:p14="http://schemas.microsoft.com/office/powerpoint/2010/main" val="22894206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BA9B-041A-50D0-D6A3-19B0DE370320}"/>
              </a:ext>
            </a:extLst>
          </p:cNvPr>
          <p:cNvSpPr>
            <a:spLocks noGrp="1"/>
          </p:cNvSpPr>
          <p:nvPr>
            <p:ph type="title"/>
          </p:nvPr>
        </p:nvSpPr>
        <p:spPr>
          <a:xfrm>
            <a:off x="228649" y="289419"/>
            <a:ext cx="9504363" cy="777875"/>
          </a:xfrm>
        </p:spPr>
        <p:txBody>
          <a:bodyPr/>
          <a:lstStyle/>
          <a:p>
            <a:r>
              <a:rPr lang="en-US" dirty="0"/>
              <a:t>Implications</a:t>
            </a:r>
          </a:p>
        </p:txBody>
      </p:sp>
      <p:sp>
        <p:nvSpPr>
          <p:cNvPr id="3" name="Content Placeholder 2">
            <a:extLst>
              <a:ext uri="{FF2B5EF4-FFF2-40B4-BE49-F238E27FC236}">
                <a16:creationId xmlns:a16="http://schemas.microsoft.com/office/drawing/2014/main" id="{56BBA34D-A995-CCFE-7F48-F76943714D3B}"/>
              </a:ext>
            </a:extLst>
          </p:cNvPr>
          <p:cNvSpPr>
            <a:spLocks noGrp="1"/>
          </p:cNvSpPr>
          <p:nvPr>
            <p:ph idx="1"/>
          </p:nvPr>
        </p:nvSpPr>
        <p:spPr>
          <a:xfrm>
            <a:off x="315200" y="922609"/>
            <a:ext cx="6428733" cy="5425146"/>
          </a:xfrm>
        </p:spPr>
        <p:txBody>
          <a:bodyPr>
            <a:normAutofit lnSpcReduction="10000"/>
          </a:bodyPr>
          <a:lstStyle/>
          <a:p>
            <a:r>
              <a:rPr lang="en-AU" sz="2800" b="1" i="1" dirty="0">
                <a:solidFill>
                  <a:srgbClr val="222222"/>
                </a:solidFill>
                <a:latin typeface="proxima-nova"/>
              </a:rPr>
              <a:t>3</a:t>
            </a:r>
            <a:r>
              <a:rPr lang="en-AU" sz="2800" b="1" i="1" u="none" strike="noStrike" dirty="0">
                <a:solidFill>
                  <a:srgbClr val="222222"/>
                </a:solidFill>
                <a:effectLst/>
                <a:latin typeface="proxima-nova"/>
              </a:rPr>
              <a:t>. </a:t>
            </a:r>
            <a:r>
              <a:rPr lang="en-AU" sz="2800" b="1" i="1" dirty="0">
                <a:solidFill>
                  <a:srgbClr val="222222"/>
                </a:solidFill>
                <a:latin typeface="proxima-nova"/>
              </a:rPr>
              <a:t>E</a:t>
            </a:r>
            <a:r>
              <a:rPr lang="en-AU" sz="2800" b="1" i="1" u="none" strike="noStrike" dirty="0">
                <a:solidFill>
                  <a:srgbClr val="222222"/>
                </a:solidFill>
                <a:effectLst/>
                <a:latin typeface="proxima-nova"/>
              </a:rPr>
              <a:t>nabling primary prevention workforces</a:t>
            </a:r>
            <a:endParaRPr lang="en-US" sz="2000" dirty="0">
              <a:latin typeface="+mn-lt"/>
            </a:endParaRPr>
          </a:p>
          <a:p>
            <a:pPr marL="285750" indent="-285750">
              <a:buFont typeface="Arial" panose="020B0604020202020204" pitchFamily="34" charset="0"/>
              <a:buChar char="•"/>
            </a:pPr>
            <a:r>
              <a:rPr lang="en-US" sz="2000" dirty="0">
                <a:latin typeface="+mn-lt"/>
              </a:rPr>
              <a:t>activate community attitude change (</a:t>
            </a:r>
            <a:r>
              <a:rPr lang="en-AU" sz="2000" b="0" i="0" u="none" strike="noStrike" dirty="0">
                <a:solidFill>
                  <a:srgbClr val="000000"/>
                </a:solidFill>
                <a:effectLst/>
                <a:latin typeface="+mn-lt"/>
              </a:rPr>
              <a:t>to </a:t>
            </a:r>
            <a:r>
              <a:rPr lang="en-AU" sz="2000" b="0" i="0" u="sng" strike="noStrike" dirty="0">
                <a:solidFill>
                  <a:srgbClr val="4B4B4E"/>
                </a:solidFill>
                <a:effectLst/>
                <a:latin typeface="+mn-lt"/>
                <a:hlinkClick r:id="rId2"/>
              </a:rPr>
              <a:t>value </a:t>
            </a:r>
            <a:r>
              <a:rPr lang="en-AU" sz="2000" b="0" i="0" u="sng" strike="noStrike" dirty="0">
                <a:solidFill>
                  <a:srgbClr val="4B4B4E"/>
                </a:solidFill>
                <a:effectLst/>
                <a:latin typeface="+mn-lt"/>
              </a:rPr>
              <a:t>children</a:t>
            </a:r>
            <a:r>
              <a:rPr lang="en-AU" sz="2000" b="0" i="0" u="none" strike="noStrike" dirty="0">
                <a:solidFill>
                  <a:srgbClr val="000000"/>
                </a:solidFill>
                <a:effectLst/>
                <a:latin typeface="+mn-lt"/>
              </a:rPr>
              <a:t>, uphold their </a:t>
            </a:r>
            <a:r>
              <a:rPr lang="en-AU" sz="2000" b="0" i="0" u="sng" strike="noStrike" dirty="0">
                <a:solidFill>
                  <a:srgbClr val="4B4B4E"/>
                </a:solidFill>
                <a:effectLst/>
                <a:latin typeface="+mn-lt"/>
                <a:hlinkClick r:id="rId3"/>
              </a:rPr>
              <a:t>rights</a:t>
            </a:r>
            <a:r>
              <a:rPr lang="en-AU" sz="2000" b="0" i="0" u="none" strike="noStrike" dirty="0">
                <a:solidFill>
                  <a:srgbClr val="000000"/>
                </a:solidFill>
                <a:effectLst/>
                <a:latin typeface="+mn-lt"/>
              </a:rPr>
              <a:t>, &amp; prioritise safety). </a:t>
            </a:r>
          </a:p>
          <a:p>
            <a:pPr marL="285750" indent="-285750">
              <a:buFont typeface="Arial" panose="020B0604020202020204" pitchFamily="34" charset="0"/>
              <a:buChar char="•"/>
            </a:pPr>
            <a:r>
              <a:rPr lang="en-AU" sz="2000" dirty="0">
                <a:solidFill>
                  <a:srgbClr val="000000"/>
                </a:solidFill>
                <a:latin typeface="+mn-lt"/>
              </a:rPr>
              <a:t>deploy </a:t>
            </a:r>
            <a:r>
              <a:rPr lang="en-AU" sz="2000" b="0" i="0" u="sng" strike="noStrike" dirty="0">
                <a:solidFill>
                  <a:srgbClr val="4B4B4E"/>
                </a:solidFill>
                <a:effectLst/>
                <a:latin typeface="+mn-lt"/>
                <a:hlinkClick r:id="rId4"/>
              </a:rPr>
              <a:t>evidence-based supports</a:t>
            </a:r>
            <a:r>
              <a:rPr lang="en-AU" sz="2000" b="0" i="0" u="none" strike="noStrike" dirty="0">
                <a:solidFill>
                  <a:srgbClr val="000000"/>
                </a:solidFill>
                <a:effectLst/>
                <a:latin typeface="+mn-lt"/>
              </a:rPr>
              <a:t> to improve </a:t>
            </a:r>
            <a:r>
              <a:rPr lang="en-AU" sz="2000" b="0" i="0" u="sng" strike="noStrike" dirty="0">
                <a:solidFill>
                  <a:srgbClr val="4B4B4E"/>
                </a:solidFill>
                <a:effectLst/>
                <a:latin typeface="+mn-lt"/>
                <a:hlinkClick r:id="rId5"/>
              </a:rPr>
              <a:t>parenting skills</a:t>
            </a:r>
            <a:r>
              <a:rPr lang="en-AU" sz="2000" b="0" i="0" u="none" strike="noStrike" dirty="0">
                <a:solidFill>
                  <a:srgbClr val="000000"/>
                </a:solidFill>
                <a:effectLst/>
                <a:latin typeface="+mn-lt"/>
              </a:rPr>
              <a:t> and provide safe environments for children and young people.</a:t>
            </a:r>
          </a:p>
          <a:p>
            <a:pPr marL="285750" indent="-285750">
              <a:buFont typeface="Arial" panose="020B0604020202020204" pitchFamily="34" charset="0"/>
              <a:buChar char="•"/>
            </a:pPr>
            <a:r>
              <a:rPr lang="en-AU" sz="2000" dirty="0">
                <a:solidFill>
                  <a:srgbClr val="000000"/>
                </a:solidFill>
                <a:latin typeface="+mn-lt"/>
              </a:rPr>
              <a:t>build capacity of parents/carers to create safety in the family, by a</a:t>
            </a:r>
            <a:r>
              <a:rPr lang="en-AU" sz="2000" b="0" i="0" u="none" strike="noStrike" dirty="0">
                <a:solidFill>
                  <a:srgbClr val="000000"/>
                </a:solidFill>
                <a:effectLst/>
                <a:latin typeface="+mn-lt"/>
              </a:rPr>
              <a:t>dapt </a:t>
            </a:r>
            <a:r>
              <a:rPr lang="en-AU" sz="2000" b="0" i="0" u="sng" strike="noStrike" dirty="0">
                <a:solidFill>
                  <a:srgbClr val="4B4B4E"/>
                </a:solidFill>
                <a:effectLst/>
                <a:latin typeface="+mn-lt"/>
                <a:hlinkClick r:id="rId6"/>
              </a:rPr>
              <a:t>child-safe organisations</a:t>
            </a:r>
            <a:r>
              <a:rPr lang="en-AU" sz="2000" b="0" i="0" u="none" strike="noStrike" dirty="0">
                <a:solidFill>
                  <a:srgbClr val="000000"/>
                </a:solidFill>
                <a:effectLst/>
                <a:latin typeface="+mn-lt"/>
              </a:rPr>
              <a:t> strategies for the home. </a:t>
            </a:r>
            <a:r>
              <a:rPr lang="en-AU" sz="2000" dirty="0">
                <a:solidFill>
                  <a:srgbClr val="000000"/>
                </a:solidFill>
                <a:latin typeface="+mn-lt"/>
              </a:rPr>
              <a:t>e</a:t>
            </a:r>
            <a:r>
              <a:rPr lang="en-AU" sz="2000" b="0" i="0" u="none" strike="noStrike" dirty="0">
                <a:solidFill>
                  <a:srgbClr val="000000"/>
                </a:solidFill>
                <a:effectLst/>
                <a:latin typeface="+mn-lt"/>
              </a:rPr>
              <a:t>.g.,:</a:t>
            </a:r>
          </a:p>
          <a:p>
            <a:pPr marL="753750" lvl="2" indent="-285750" fontAlgn="base"/>
            <a:r>
              <a:rPr lang="en-AU" dirty="0">
                <a:solidFill>
                  <a:srgbClr val="000000"/>
                </a:solidFill>
                <a:latin typeface="+mn-lt"/>
              </a:rPr>
              <a:t>‘</a:t>
            </a:r>
            <a:r>
              <a:rPr lang="en-AU" b="0" i="0" u="none" strike="noStrike" dirty="0">
                <a:solidFill>
                  <a:srgbClr val="000000"/>
                </a:solidFill>
                <a:effectLst/>
                <a:latin typeface="+mn-lt"/>
              </a:rPr>
              <a:t>assess</a:t>
            </a:r>
            <a:r>
              <a:rPr lang="en-AU" dirty="0">
                <a:solidFill>
                  <a:srgbClr val="000000"/>
                </a:solidFill>
                <a:latin typeface="+mn-lt"/>
              </a:rPr>
              <a:t>’</a:t>
            </a:r>
            <a:r>
              <a:rPr lang="en-AU" b="0" i="0" u="none" strike="noStrike" dirty="0">
                <a:solidFill>
                  <a:srgbClr val="000000"/>
                </a:solidFill>
                <a:effectLst/>
                <a:latin typeface="+mn-lt"/>
              </a:rPr>
              <a:t> the suitability of others to care safely</a:t>
            </a:r>
          </a:p>
          <a:p>
            <a:pPr marL="753750" lvl="2" indent="-285750" fontAlgn="base"/>
            <a:r>
              <a:rPr lang="en-AU" dirty="0">
                <a:solidFill>
                  <a:srgbClr val="000000"/>
                </a:solidFill>
                <a:latin typeface="+mn-lt"/>
              </a:rPr>
              <a:t>m</a:t>
            </a:r>
            <a:r>
              <a:rPr lang="en-AU" b="0" i="0" u="none" strike="noStrike" dirty="0">
                <a:solidFill>
                  <a:srgbClr val="000000"/>
                </a:solidFill>
                <a:effectLst/>
                <a:latin typeface="+mn-lt"/>
              </a:rPr>
              <a:t>anage situational risks (places, people, activities)</a:t>
            </a:r>
          </a:p>
          <a:p>
            <a:pPr marL="753750" lvl="2" indent="-285750" fontAlgn="base"/>
            <a:r>
              <a:rPr lang="en-AU" b="0" i="0" u="none" strike="noStrike" dirty="0">
                <a:solidFill>
                  <a:srgbClr val="000000"/>
                </a:solidFill>
                <a:effectLst/>
                <a:latin typeface="+mn-lt"/>
              </a:rPr>
              <a:t>equip children with knowledge about sexuality and skills regarding consent and respect</a:t>
            </a:r>
          </a:p>
          <a:p>
            <a:pPr marL="753750" lvl="2" indent="-285750" fontAlgn="base"/>
            <a:r>
              <a:rPr lang="en-AU" b="0" i="0" u="none" strike="noStrike" dirty="0">
                <a:solidFill>
                  <a:srgbClr val="000000"/>
                </a:solidFill>
                <a:effectLst/>
                <a:latin typeface="+mn-lt"/>
              </a:rPr>
              <a:t>listen &amp; respond to all safety concerns – including harmful sexual behaviour from </a:t>
            </a:r>
            <a:r>
              <a:rPr lang="en-AU" b="0" i="0" u="sng" strike="noStrike" dirty="0">
                <a:solidFill>
                  <a:srgbClr val="4B4B4E"/>
                </a:solidFill>
                <a:effectLst/>
                <a:latin typeface="+mn-lt"/>
                <a:hlinkClick r:id="rId7"/>
              </a:rPr>
              <a:t>other children</a:t>
            </a:r>
            <a:r>
              <a:rPr lang="en-AU" b="0" i="0" u="none" strike="noStrike" dirty="0">
                <a:solidFill>
                  <a:srgbClr val="000000"/>
                </a:solidFill>
                <a:effectLst/>
                <a:latin typeface="+mn-lt"/>
              </a:rPr>
              <a:t>.</a:t>
            </a:r>
          </a:p>
        </p:txBody>
      </p:sp>
      <p:pic>
        <p:nvPicPr>
          <p:cNvPr id="7" name="Picture 6">
            <a:extLst>
              <a:ext uri="{FF2B5EF4-FFF2-40B4-BE49-F238E27FC236}">
                <a16:creationId xmlns:a16="http://schemas.microsoft.com/office/drawing/2014/main" id="{58EF3C30-D553-D3F0-05B3-39643F87661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2542"/>
          <a:stretch/>
        </p:blipFill>
        <p:spPr>
          <a:xfrm>
            <a:off x="8387997" y="2681095"/>
            <a:ext cx="2272067" cy="1908175"/>
          </a:xfrm>
          <a:prstGeom prst="rect">
            <a:avLst/>
          </a:prstGeom>
        </p:spPr>
      </p:pic>
      <p:pic>
        <p:nvPicPr>
          <p:cNvPr id="8" name="Picture 7">
            <a:extLst>
              <a:ext uri="{FF2B5EF4-FFF2-40B4-BE49-F238E27FC236}">
                <a16:creationId xmlns:a16="http://schemas.microsoft.com/office/drawing/2014/main" id="{B4CA9B53-2417-A870-F2D3-A19A718ECF7B}"/>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8457769" y="1546546"/>
            <a:ext cx="1275243" cy="1134549"/>
          </a:xfrm>
          <a:prstGeom prst="rect">
            <a:avLst/>
          </a:prstGeom>
        </p:spPr>
      </p:pic>
      <p:pic>
        <p:nvPicPr>
          <p:cNvPr id="9" name="Picture 8">
            <a:extLst>
              <a:ext uri="{FF2B5EF4-FFF2-40B4-BE49-F238E27FC236}">
                <a16:creationId xmlns:a16="http://schemas.microsoft.com/office/drawing/2014/main" id="{EE552F19-85B7-165C-531F-C33AA72AE3A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805467" y="1546546"/>
            <a:ext cx="1652302" cy="3042724"/>
          </a:xfrm>
          <a:prstGeom prst="rect">
            <a:avLst/>
          </a:prstGeom>
        </p:spPr>
      </p:pic>
      <p:pic>
        <p:nvPicPr>
          <p:cNvPr id="10" name="Picture 9">
            <a:extLst>
              <a:ext uri="{FF2B5EF4-FFF2-40B4-BE49-F238E27FC236}">
                <a16:creationId xmlns:a16="http://schemas.microsoft.com/office/drawing/2014/main" id="{00D0B105-06FB-B77B-86DA-269662B70E45}"/>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8908343" y="4589270"/>
            <a:ext cx="1751721" cy="1385183"/>
          </a:xfrm>
          <a:prstGeom prst="rect">
            <a:avLst/>
          </a:prstGeom>
        </p:spPr>
      </p:pic>
      <p:pic>
        <p:nvPicPr>
          <p:cNvPr id="11" name="Picture 10">
            <a:extLst>
              <a:ext uri="{FF2B5EF4-FFF2-40B4-BE49-F238E27FC236}">
                <a16:creationId xmlns:a16="http://schemas.microsoft.com/office/drawing/2014/main" id="{B4051626-2AC1-41C8-9C05-631C6C3DA69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0660064" y="3478279"/>
            <a:ext cx="1531936" cy="2496174"/>
          </a:xfrm>
          <a:prstGeom prst="rect">
            <a:avLst/>
          </a:prstGeom>
        </p:spPr>
      </p:pic>
      <p:sp>
        <p:nvSpPr>
          <p:cNvPr id="4" name="TextBox 3">
            <a:extLst>
              <a:ext uri="{FF2B5EF4-FFF2-40B4-BE49-F238E27FC236}">
                <a16:creationId xmlns:a16="http://schemas.microsoft.com/office/drawing/2014/main" id="{AF285125-5CD4-D243-4BC2-423B551D1D6D}"/>
              </a:ext>
            </a:extLst>
          </p:cNvPr>
          <p:cNvSpPr txBox="1"/>
          <p:nvPr/>
        </p:nvSpPr>
        <p:spPr>
          <a:xfrm>
            <a:off x="10926501" y="925975"/>
            <a:ext cx="0" cy="0"/>
          </a:xfrm>
          <a:prstGeom prst="rect">
            <a:avLst/>
          </a:prstGeom>
          <a:noFill/>
        </p:spPr>
        <p:txBody>
          <a:bodyPr wrap="none" lIns="0" tIns="0" rIns="0" bIns="0" rtlCol="0">
            <a:noAutofit/>
          </a:bodyPr>
          <a:lstStyle/>
          <a:p>
            <a:pPr algn="l"/>
            <a:endParaRPr lang="en-US" sz="1600" dirty="0"/>
          </a:p>
        </p:txBody>
      </p:sp>
      <p:sp>
        <p:nvSpPr>
          <p:cNvPr id="5" name="TextBox 4">
            <a:extLst>
              <a:ext uri="{FF2B5EF4-FFF2-40B4-BE49-F238E27FC236}">
                <a16:creationId xmlns:a16="http://schemas.microsoft.com/office/drawing/2014/main" id="{7E137061-253E-B609-7BA0-71330D7CD8FF}"/>
              </a:ext>
            </a:extLst>
          </p:cNvPr>
          <p:cNvSpPr txBox="1"/>
          <p:nvPr/>
        </p:nvSpPr>
        <p:spPr>
          <a:xfrm>
            <a:off x="7836061" y="5034987"/>
            <a:ext cx="0" cy="0"/>
          </a:xfrm>
          <a:prstGeom prst="rect">
            <a:avLst/>
          </a:prstGeom>
          <a:noFill/>
        </p:spPr>
        <p:txBody>
          <a:bodyPr wrap="none" lIns="0" tIns="0" rIns="0" bIns="0" rtlCol="0">
            <a:noAutofit/>
          </a:bodyPr>
          <a:lstStyle/>
          <a:p>
            <a:pPr algn="l"/>
            <a:endParaRPr lang="en-US" sz="1600" dirty="0"/>
          </a:p>
        </p:txBody>
      </p:sp>
      <p:sp>
        <p:nvSpPr>
          <p:cNvPr id="6" name="TextBox 5">
            <a:extLst>
              <a:ext uri="{FF2B5EF4-FFF2-40B4-BE49-F238E27FC236}">
                <a16:creationId xmlns:a16="http://schemas.microsoft.com/office/drawing/2014/main" id="{C5BB3D67-2203-84E1-7D4E-0E3ECEEF55AF}"/>
              </a:ext>
            </a:extLst>
          </p:cNvPr>
          <p:cNvSpPr txBox="1"/>
          <p:nvPr/>
        </p:nvSpPr>
        <p:spPr>
          <a:xfrm>
            <a:off x="8947230" y="532435"/>
            <a:ext cx="0" cy="0"/>
          </a:xfrm>
          <a:prstGeom prst="rect">
            <a:avLst/>
          </a:prstGeom>
          <a:noFill/>
        </p:spPr>
        <p:txBody>
          <a:bodyPr wrap="none" lIns="0" tIns="0" rIns="0" bIns="0" rtlCol="0">
            <a:noAutofit/>
          </a:bodyPr>
          <a:lstStyle/>
          <a:p>
            <a:pPr algn="l"/>
            <a:endParaRPr lang="en-US" sz="1600" dirty="0"/>
          </a:p>
        </p:txBody>
      </p:sp>
      <p:sp>
        <p:nvSpPr>
          <p:cNvPr id="12" name="TextBox 11">
            <a:extLst>
              <a:ext uri="{FF2B5EF4-FFF2-40B4-BE49-F238E27FC236}">
                <a16:creationId xmlns:a16="http://schemas.microsoft.com/office/drawing/2014/main" id="{DCDD2330-4660-6BC0-0C58-5A0BFD1F2C43}"/>
              </a:ext>
            </a:extLst>
          </p:cNvPr>
          <p:cNvSpPr txBox="1"/>
          <p:nvPr/>
        </p:nvSpPr>
        <p:spPr>
          <a:xfrm>
            <a:off x="7098669" y="399809"/>
            <a:ext cx="4327363" cy="877991"/>
          </a:xfrm>
          <a:prstGeom prst="rect">
            <a:avLst/>
          </a:prstGeom>
          <a:noFill/>
        </p:spPr>
        <p:txBody>
          <a:bodyPr wrap="none" lIns="0" tIns="0" rIns="0" bIns="0" rtlCol="0">
            <a:noAutofit/>
          </a:bodyPr>
          <a:lstStyle/>
          <a:p>
            <a:r>
              <a:rPr lang="en-US" sz="2000" i="1" dirty="0">
                <a:latin typeface="+mn-lt"/>
              </a:rPr>
              <a:t>“Intensify primary and secondary prevention </a:t>
            </a:r>
          </a:p>
          <a:p>
            <a:r>
              <a:rPr lang="en-US" sz="2000" i="1" dirty="0"/>
              <a:t>through a precision public health model,</a:t>
            </a:r>
          </a:p>
          <a:p>
            <a:r>
              <a:rPr lang="en-US" sz="2000" i="1" dirty="0">
                <a:latin typeface="+mn-lt"/>
              </a:rPr>
              <a:t>informed by </a:t>
            </a:r>
            <a:r>
              <a:rPr lang="en-US" sz="2000" i="1" dirty="0"/>
              <a:t>the evidence</a:t>
            </a:r>
            <a:r>
              <a:rPr lang="en-US" sz="2000" i="1" dirty="0">
                <a:latin typeface="+mn-lt"/>
              </a:rPr>
              <a:t>.”</a:t>
            </a:r>
          </a:p>
        </p:txBody>
      </p:sp>
    </p:spTree>
    <p:extLst>
      <p:ext uri="{BB962C8B-B14F-4D97-AF65-F5344CB8AC3E}">
        <p14:creationId xmlns:p14="http://schemas.microsoft.com/office/powerpoint/2010/main" val="179710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A7CB7-ABE8-CD30-08D6-E253ECE26F6E}"/>
              </a:ext>
            </a:extLst>
          </p:cNvPr>
          <p:cNvSpPr>
            <a:spLocks noGrp="1"/>
          </p:cNvSpPr>
          <p:nvPr>
            <p:ph type="title"/>
          </p:nvPr>
        </p:nvSpPr>
        <p:spPr/>
        <p:txBody>
          <a:bodyPr/>
          <a:lstStyle/>
          <a:p>
            <a:r>
              <a:rPr lang="en-US" dirty="0"/>
              <a:t>Call for a </a:t>
            </a:r>
            <a:r>
              <a:rPr lang="en-US" b="1" dirty="0"/>
              <a:t>National Summit on Child Maltreatment Prevention</a:t>
            </a:r>
          </a:p>
        </p:txBody>
      </p:sp>
      <p:sp>
        <p:nvSpPr>
          <p:cNvPr id="3" name="TextBox 2">
            <a:extLst>
              <a:ext uri="{FF2B5EF4-FFF2-40B4-BE49-F238E27FC236}">
                <a16:creationId xmlns:a16="http://schemas.microsoft.com/office/drawing/2014/main" id="{FCDDF996-A7EF-47AE-F117-1D4A4B661DE7}"/>
              </a:ext>
            </a:extLst>
          </p:cNvPr>
          <p:cNvSpPr txBox="1"/>
          <p:nvPr/>
        </p:nvSpPr>
        <p:spPr>
          <a:xfrm>
            <a:off x="3526971" y="3265714"/>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92C55"/>
              </a:solidFill>
              <a:effectLst/>
              <a:uLnTx/>
              <a:uFillTx/>
              <a:latin typeface="Arial"/>
              <a:ea typeface="+mn-ea"/>
              <a:cs typeface="+mn-cs"/>
            </a:endParaRPr>
          </a:p>
        </p:txBody>
      </p:sp>
      <p:sp>
        <p:nvSpPr>
          <p:cNvPr id="5" name="TextBox 4">
            <a:extLst>
              <a:ext uri="{FF2B5EF4-FFF2-40B4-BE49-F238E27FC236}">
                <a16:creationId xmlns:a16="http://schemas.microsoft.com/office/drawing/2014/main" id="{41BE7329-C233-03BF-5668-99B57CA1E06A}"/>
              </a:ext>
            </a:extLst>
          </p:cNvPr>
          <p:cNvSpPr txBox="1"/>
          <p:nvPr/>
        </p:nvSpPr>
        <p:spPr>
          <a:xfrm>
            <a:off x="695324" y="1680256"/>
            <a:ext cx="10835615" cy="2807368"/>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646363"/>
                </a:solidFill>
                <a:effectLst/>
                <a:uLnTx/>
                <a:uFillTx/>
                <a:latin typeface="ek mukta"/>
                <a:ea typeface="+mn-ea"/>
                <a:cs typeface="+mn-cs"/>
              </a:rPr>
              <a:t>We invite you to join this call. </a:t>
            </a:r>
            <a:endParaRPr kumimoji="0" lang="en-AU" sz="1800" b="0" i="0" u="none" strike="noStrike" kern="1200" cap="none" spc="0" normalizeH="0" baseline="0" noProof="0" dirty="0">
              <a:ln>
                <a:noFill/>
              </a:ln>
              <a:solidFill>
                <a:srgbClr val="646363"/>
              </a:solidFill>
              <a:effectLst/>
              <a:uLnTx/>
              <a:uFillTx/>
              <a:latin typeface="ek mukt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646363"/>
                </a:solidFill>
                <a:effectLst/>
                <a:uLnTx/>
                <a:uFillTx/>
                <a:latin typeface="ek mukta"/>
                <a:ea typeface="+mn-ea"/>
                <a:cs typeface="+mn-cs"/>
              </a:rPr>
              <a:t>A Summit will </a:t>
            </a:r>
            <a:r>
              <a:rPr kumimoji="0" lang="en-AU" sz="1800" b="0" i="1" u="none" strike="noStrike" kern="1200" cap="none" spc="0" normalizeH="0" baseline="0" noProof="0" dirty="0">
                <a:ln>
                  <a:noFill/>
                </a:ln>
                <a:solidFill>
                  <a:srgbClr val="646363"/>
                </a:solidFill>
                <a:effectLst/>
                <a:uLnTx/>
                <a:uFillTx/>
                <a:latin typeface="ek mukta"/>
                <a:ea typeface="+mn-ea"/>
                <a:cs typeface="+mn-cs"/>
              </a:rPr>
              <a:t>bring people together in a new way</a:t>
            </a:r>
            <a:r>
              <a:rPr kumimoji="0" lang="en-AU" sz="1800" b="0" i="0" u="none" strike="noStrike" kern="1200" cap="none" spc="0" normalizeH="0" baseline="0" noProof="0" dirty="0">
                <a:ln>
                  <a:noFill/>
                </a:ln>
                <a:solidFill>
                  <a:srgbClr val="646363"/>
                </a:solidFill>
                <a:effectLst/>
                <a:uLnTx/>
                <a:uFillTx/>
                <a:latin typeface="ek mukta"/>
                <a:ea typeface="+mn-ea"/>
                <a:cs typeface="+mn-cs"/>
              </a:rPr>
              <a:t> to: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646363"/>
                </a:solidFill>
                <a:effectLst/>
                <a:uLnTx/>
                <a:uFillTx/>
                <a:latin typeface="ek mukta"/>
                <a:ea typeface="+mn-ea"/>
                <a:cs typeface="+mn-cs"/>
              </a:rPr>
              <a:t>Bring</a:t>
            </a:r>
            <a:r>
              <a:rPr kumimoji="0" lang="en-AU" sz="1800" b="0" i="0" u="none" strike="noStrike" kern="1200" cap="none" spc="0" normalizeH="0" baseline="0" noProof="0" dirty="0">
                <a:ln>
                  <a:noFill/>
                </a:ln>
                <a:solidFill>
                  <a:srgbClr val="646363"/>
                </a:solidFill>
                <a:effectLst/>
                <a:uLnTx/>
                <a:uFillTx/>
                <a:latin typeface="ek mukta"/>
                <a:ea typeface="+mn-ea"/>
                <a:cs typeface="+mn-cs"/>
              </a:rPr>
              <a:t> decision and policy makers from across governments and portfolios into the same room.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646363"/>
                </a:solidFill>
                <a:effectLst/>
                <a:uLnTx/>
                <a:uFillTx/>
                <a:latin typeface="ek mukta"/>
                <a:ea typeface="+mn-ea"/>
                <a:cs typeface="+mn-cs"/>
              </a:rPr>
              <a:t>Learn </a:t>
            </a:r>
            <a:r>
              <a:rPr kumimoji="0" lang="en-AU" sz="1800" b="0" i="0" u="none" strike="noStrike" kern="1200" cap="none" spc="0" normalizeH="0" baseline="0" noProof="0" dirty="0">
                <a:ln>
                  <a:noFill/>
                </a:ln>
                <a:solidFill>
                  <a:srgbClr val="646363"/>
                </a:solidFill>
                <a:effectLst/>
                <a:uLnTx/>
                <a:uFillTx/>
                <a:latin typeface="ek mukta"/>
                <a:ea typeface="+mn-ea"/>
                <a:cs typeface="+mn-cs"/>
              </a:rPr>
              <a:t>from experts, academics, people working with children and families, and individuals with lived experiences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646363"/>
                </a:solidFill>
                <a:effectLst/>
                <a:uLnTx/>
                <a:uFillTx/>
                <a:latin typeface="ek mukta"/>
                <a:ea typeface="+mn-ea"/>
                <a:cs typeface="+mn-cs"/>
              </a:rPr>
              <a:t> from across the community.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646363"/>
                </a:solidFill>
                <a:effectLst/>
                <a:uLnTx/>
                <a:uFillTx/>
                <a:latin typeface="ek mukta"/>
                <a:ea typeface="+mn-ea"/>
                <a:cs typeface="+mn-cs"/>
              </a:rPr>
              <a:t>Build </a:t>
            </a:r>
            <a:r>
              <a:rPr kumimoji="0" lang="en-AU" sz="1800" b="0" i="0" u="none" strike="noStrike" kern="1200" cap="none" spc="0" normalizeH="0" baseline="0" noProof="0" dirty="0">
                <a:ln>
                  <a:noFill/>
                </a:ln>
                <a:solidFill>
                  <a:srgbClr val="646363"/>
                </a:solidFill>
                <a:effectLst/>
                <a:uLnTx/>
                <a:uFillTx/>
                <a:latin typeface="ek mukta"/>
                <a:ea typeface="+mn-ea"/>
                <a:cs typeface="+mn-cs"/>
              </a:rPr>
              <a:t>a common understanding of what we already know about child abuse and neglect.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646363"/>
                </a:solidFill>
                <a:effectLst/>
                <a:uLnTx/>
                <a:uFillTx/>
                <a:latin typeface="ek mukta"/>
                <a:ea typeface="+mn-ea"/>
                <a:cs typeface="+mn-cs"/>
              </a:rPr>
              <a:t>Talk </a:t>
            </a:r>
            <a:r>
              <a:rPr kumimoji="0" lang="en-AU" sz="1800" b="0" i="0" u="none" strike="noStrike" kern="1200" cap="none" spc="0" normalizeH="0" baseline="0" noProof="0" dirty="0">
                <a:ln>
                  <a:noFill/>
                </a:ln>
                <a:solidFill>
                  <a:srgbClr val="646363"/>
                </a:solidFill>
                <a:effectLst/>
                <a:uLnTx/>
                <a:uFillTx/>
                <a:latin typeface="ek mukta"/>
                <a:ea typeface="+mn-ea"/>
                <a:cs typeface="+mn-cs"/>
              </a:rPr>
              <a:t>openly and honestly about what is working and not working (and where the money is going and needs to go).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646363"/>
                </a:solidFill>
                <a:effectLst/>
                <a:uLnTx/>
                <a:uFillTx/>
                <a:latin typeface="ek mukta"/>
                <a:ea typeface="+mn-ea"/>
                <a:cs typeface="+mn-cs"/>
              </a:rPr>
              <a:t>Explore </a:t>
            </a:r>
            <a:r>
              <a:rPr kumimoji="0" lang="en-AU" sz="1800" b="0" i="0" u="none" strike="noStrike" kern="1200" cap="none" spc="0" normalizeH="0" baseline="0" noProof="0" dirty="0">
                <a:ln>
                  <a:noFill/>
                </a:ln>
                <a:solidFill>
                  <a:srgbClr val="646363"/>
                </a:solidFill>
                <a:effectLst/>
                <a:uLnTx/>
                <a:uFillTx/>
                <a:latin typeface="ek mukta"/>
                <a:ea typeface="+mn-ea"/>
                <a:cs typeface="+mn-cs"/>
              </a:rPr>
              <a:t>the evidence on the root causes of maltreatment and find smarter solutions to prevent abuse.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646363"/>
                </a:solidFill>
                <a:effectLst/>
                <a:uLnTx/>
                <a:uFillTx/>
                <a:latin typeface="ek mukta"/>
                <a:ea typeface="+mn-ea"/>
                <a:cs typeface="+mn-cs"/>
              </a:rPr>
              <a:t>Establish </a:t>
            </a:r>
            <a:r>
              <a:rPr kumimoji="0" lang="en-AU" sz="1800" b="0" i="0" u="none" strike="noStrike" kern="1200" cap="none" spc="0" normalizeH="0" baseline="0" noProof="0" dirty="0">
                <a:ln>
                  <a:noFill/>
                </a:ln>
                <a:solidFill>
                  <a:srgbClr val="646363"/>
                </a:solidFill>
                <a:effectLst/>
                <a:uLnTx/>
                <a:uFillTx/>
                <a:latin typeface="ek mukta"/>
                <a:ea typeface="+mn-ea"/>
                <a:cs typeface="+mn-cs"/>
              </a:rPr>
              <a:t>prevention of abuse as a national and whole-of-community priority.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646363"/>
                </a:solidFill>
                <a:effectLst/>
                <a:uLnTx/>
                <a:uFillTx/>
                <a:latin typeface="ek mukta"/>
                <a:ea typeface="+mn-ea"/>
                <a:cs typeface="+mn-cs"/>
              </a:rPr>
              <a:t>The goal must be to ensure that as many children as possible grow up loved, safe and well in their families.</a:t>
            </a:r>
          </a:p>
        </p:txBody>
      </p:sp>
      <p:sp>
        <p:nvSpPr>
          <p:cNvPr id="6" name="TextBox 5">
            <a:extLst>
              <a:ext uri="{FF2B5EF4-FFF2-40B4-BE49-F238E27FC236}">
                <a16:creationId xmlns:a16="http://schemas.microsoft.com/office/drawing/2014/main" id="{CF79DCBD-F31E-2A2B-5A8F-563C6BDB5A5C}"/>
              </a:ext>
            </a:extLst>
          </p:cNvPr>
          <p:cNvSpPr txBox="1"/>
          <p:nvPr/>
        </p:nvSpPr>
        <p:spPr>
          <a:xfrm>
            <a:off x="695324" y="5056630"/>
            <a:ext cx="9571510" cy="71252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92C55"/>
                </a:solidFill>
                <a:effectLst/>
                <a:uLnTx/>
                <a:uFillTx/>
                <a:latin typeface="Arial"/>
                <a:ea typeface="+mn-ea"/>
                <a:cs typeface="+mn-cs"/>
              </a:rPr>
              <a:t>https://</a:t>
            </a:r>
            <a:r>
              <a:rPr kumimoji="0" lang="en-US" sz="2400" b="0" i="0" u="none" strike="noStrike" kern="1200" cap="none" spc="0" normalizeH="0" baseline="0" noProof="0" dirty="0" err="1">
                <a:ln>
                  <a:noFill/>
                </a:ln>
                <a:solidFill>
                  <a:srgbClr val="192C55"/>
                </a:solidFill>
                <a:effectLst/>
                <a:uLnTx/>
                <a:uFillTx/>
                <a:latin typeface="Arial"/>
                <a:ea typeface="+mn-ea"/>
                <a:cs typeface="+mn-cs"/>
              </a:rPr>
              <a:t>www.napcan.org.au</a:t>
            </a:r>
            <a:r>
              <a:rPr kumimoji="0" lang="en-US" sz="2400" b="0" i="0" u="none" strike="noStrike" kern="1200" cap="none" spc="0" normalizeH="0" baseline="0" noProof="0" dirty="0">
                <a:ln>
                  <a:noFill/>
                </a:ln>
                <a:solidFill>
                  <a:srgbClr val="192C55"/>
                </a:solidFill>
                <a:effectLst/>
                <a:uLnTx/>
                <a:uFillTx/>
                <a:latin typeface="Arial"/>
                <a:ea typeface="+mn-ea"/>
                <a:cs typeface="+mn-cs"/>
              </a:rPr>
              <a:t>/national-summit-to-prevent-child-maltreatment/</a:t>
            </a:r>
          </a:p>
        </p:txBody>
      </p:sp>
    </p:spTree>
    <p:extLst>
      <p:ext uri="{BB962C8B-B14F-4D97-AF65-F5344CB8AC3E}">
        <p14:creationId xmlns:p14="http://schemas.microsoft.com/office/powerpoint/2010/main" val="40528092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671F0E-BA71-7FC2-F4E8-ADD72E55DA3E}"/>
              </a:ext>
            </a:extLst>
          </p:cNvPr>
          <p:cNvGrpSpPr/>
          <p:nvPr/>
        </p:nvGrpSpPr>
        <p:grpSpPr>
          <a:xfrm>
            <a:off x="0" y="-54980"/>
            <a:ext cx="4618299" cy="3428935"/>
            <a:chOff x="262297" y="1596503"/>
            <a:chExt cx="3953125" cy="3176412"/>
          </a:xfrm>
        </p:grpSpPr>
        <p:pic>
          <p:nvPicPr>
            <p:cNvPr id="7" name="Picture 6">
              <a:extLst>
                <a:ext uri="{FF2B5EF4-FFF2-40B4-BE49-F238E27FC236}">
                  <a16:creationId xmlns:a16="http://schemas.microsoft.com/office/drawing/2014/main" id="{071FF4CF-2EAA-ACA8-4C42-2DE4B3061B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9210" y="2017711"/>
              <a:ext cx="3010216" cy="2289881"/>
            </a:xfrm>
            <a:prstGeom prst="rect">
              <a:avLst/>
            </a:prstGeom>
          </p:spPr>
        </p:pic>
        <p:pic>
          <p:nvPicPr>
            <p:cNvPr id="8" name="Picture 7">
              <a:extLst>
                <a:ext uri="{FF2B5EF4-FFF2-40B4-BE49-F238E27FC236}">
                  <a16:creationId xmlns:a16="http://schemas.microsoft.com/office/drawing/2014/main" id="{4AFE5F48-BB60-1C32-8645-0B7A5CEA137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2297" y="1596503"/>
              <a:ext cx="3953125" cy="3176412"/>
            </a:xfrm>
            <a:custGeom>
              <a:avLst/>
              <a:gdLst>
                <a:gd name="connsiteX0" fmla="*/ 771459 w 5470358"/>
                <a:gd name="connsiteY0" fmla="*/ 589477 h 4395538"/>
                <a:gd name="connsiteX1" fmla="*/ 725586 w 5470358"/>
                <a:gd name="connsiteY1" fmla="*/ 635350 h 4395538"/>
                <a:gd name="connsiteX2" fmla="*/ 725586 w 5470358"/>
                <a:gd name="connsiteY2" fmla="*/ 3634762 h 4395538"/>
                <a:gd name="connsiteX3" fmla="*/ 771459 w 5470358"/>
                <a:gd name="connsiteY3" fmla="*/ 3680635 h 4395538"/>
                <a:gd name="connsiteX4" fmla="*/ 4806651 w 5470358"/>
                <a:gd name="connsiteY4" fmla="*/ 3680635 h 4395538"/>
                <a:gd name="connsiteX5" fmla="*/ 4852524 w 5470358"/>
                <a:gd name="connsiteY5" fmla="*/ 3634762 h 4395538"/>
                <a:gd name="connsiteX6" fmla="*/ 4852524 w 5470358"/>
                <a:gd name="connsiteY6" fmla="*/ 635350 h 4395538"/>
                <a:gd name="connsiteX7" fmla="*/ 4806651 w 5470358"/>
                <a:gd name="connsiteY7" fmla="*/ 589477 h 4395538"/>
                <a:gd name="connsiteX8" fmla="*/ 0 w 5470358"/>
                <a:gd name="connsiteY8" fmla="*/ 0 h 4395538"/>
                <a:gd name="connsiteX9" fmla="*/ 5470358 w 5470358"/>
                <a:gd name="connsiteY9" fmla="*/ 0 h 4395538"/>
                <a:gd name="connsiteX10" fmla="*/ 5470358 w 5470358"/>
                <a:gd name="connsiteY10" fmla="*/ 4395538 h 4395538"/>
                <a:gd name="connsiteX11" fmla="*/ 0 w 5470358"/>
                <a:gd name="connsiteY11" fmla="*/ 4395538 h 439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70358" h="4395538">
                  <a:moveTo>
                    <a:pt x="771459" y="589477"/>
                  </a:moveTo>
                  <a:cubicBezTo>
                    <a:pt x="746124" y="589477"/>
                    <a:pt x="725586" y="610015"/>
                    <a:pt x="725586" y="635350"/>
                  </a:cubicBezTo>
                  <a:lnTo>
                    <a:pt x="725586" y="3634762"/>
                  </a:lnTo>
                  <a:cubicBezTo>
                    <a:pt x="725586" y="3660097"/>
                    <a:pt x="746124" y="3680635"/>
                    <a:pt x="771459" y="3680635"/>
                  </a:cubicBezTo>
                  <a:lnTo>
                    <a:pt x="4806651" y="3680635"/>
                  </a:lnTo>
                  <a:cubicBezTo>
                    <a:pt x="4831986" y="3680635"/>
                    <a:pt x="4852524" y="3660097"/>
                    <a:pt x="4852524" y="3634762"/>
                  </a:cubicBezTo>
                  <a:lnTo>
                    <a:pt x="4852524" y="635350"/>
                  </a:lnTo>
                  <a:cubicBezTo>
                    <a:pt x="4852524" y="610015"/>
                    <a:pt x="4831986" y="589477"/>
                    <a:pt x="4806651" y="589477"/>
                  </a:cubicBezTo>
                  <a:close/>
                  <a:moveTo>
                    <a:pt x="0" y="0"/>
                  </a:moveTo>
                  <a:lnTo>
                    <a:pt x="5470358" y="0"/>
                  </a:lnTo>
                  <a:lnTo>
                    <a:pt x="5470358" y="4395538"/>
                  </a:lnTo>
                  <a:lnTo>
                    <a:pt x="0" y="4395538"/>
                  </a:lnTo>
                  <a:close/>
                </a:path>
              </a:pathLst>
            </a:custGeom>
          </p:spPr>
        </p:pic>
      </p:grpSp>
      <p:sp>
        <p:nvSpPr>
          <p:cNvPr id="12" name="Title 1">
            <a:extLst>
              <a:ext uri="{FF2B5EF4-FFF2-40B4-BE49-F238E27FC236}">
                <a16:creationId xmlns:a16="http://schemas.microsoft.com/office/drawing/2014/main" id="{03C5D5B2-5F89-9141-6298-A3FFA936D1B2}"/>
              </a:ext>
            </a:extLst>
          </p:cNvPr>
          <p:cNvSpPr txBox="1">
            <a:spLocks/>
          </p:cNvSpPr>
          <p:nvPr/>
        </p:nvSpPr>
        <p:spPr>
          <a:xfrm>
            <a:off x="4618299" y="691099"/>
            <a:ext cx="2919432" cy="1727511"/>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92C55"/>
                </a:solidFill>
                <a:effectLst/>
                <a:uLnTx/>
                <a:uFillTx/>
                <a:latin typeface="Arial" panose="020B0604020202020204" pitchFamily="34" charset="0"/>
                <a:ea typeface="+mj-ea"/>
                <a:cs typeface="+mj-cs"/>
              </a:rPr>
              <a:t>Further information on implications:</a:t>
            </a:r>
            <a:endParaRPr kumimoji="0" lang="en-US" sz="3600" b="1" i="0" u="none" strike="noStrike" kern="1200" cap="none" spc="0" normalizeH="0" baseline="0" noProof="0" dirty="0">
              <a:ln>
                <a:noFill/>
              </a:ln>
              <a:solidFill>
                <a:srgbClr val="192C55"/>
              </a:solidFill>
              <a:effectLst/>
              <a:uLnTx/>
              <a:uFillTx/>
              <a:latin typeface="Arial" panose="020B0604020202020204" pitchFamily="34" charset="0"/>
              <a:ea typeface="+mj-ea"/>
              <a:cs typeface="+mj-cs"/>
            </a:endParaRPr>
          </a:p>
        </p:txBody>
      </p:sp>
      <p:sp>
        <p:nvSpPr>
          <p:cNvPr id="14" name="Rectangle 13">
            <a:hlinkClick r:id="rId5"/>
            <a:extLst>
              <a:ext uri="{FF2B5EF4-FFF2-40B4-BE49-F238E27FC236}">
                <a16:creationId xmlns:a16="http://schemas.microsoft.com/office/drawing/2014/main" id="{1A714048-F724-6353-5AD3-B8779CDDC5C7}"/>
              </a:ext>
            </a:extLst>
          </p:cNvPr>
          <p:cNvSpPr/>
          <p:nvPr/>
        </p:nvSpPr>
        <p:spPr>
          <a:xfrm>
            <a:off x="476462" y="2871640"/>
            <a:ext cx="9315720" cy="2764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212121"/>
                </a:solidFill>
                <a:effectLst/>
                <a:uLnTx/>
                <a:uFillTx/>
                <a:latin typeface="Calibri" panose="020F0502020204030204" pitchFamily="34" charset="0"/>
                <a:ea typeface="+mn-ea"/>
                <a:cs typeface="+mn-cs"/>
              </a:rPr>
              <a:t>MJA Insight: </a:t>
            </a:r>
            <a:r>
              <a:rPr kumimoji="0" lang="en-AU" sz="2000" b="0" i="0" u="sng" strike="noStrike" kern="1200" cap="none" spc="0" normalizeH="0" baseline="0" noProof="0" dirty="0">
                <a:ln>
                  <a:noFill/>
                </a:ln>
                <a:solidFill>
                  <a:srgbClr val="0078D7"/>
                </a:solidFill>
                <a:effectLst/>
                <a:uLnTx/>
                <a:uFillTx/>
                <a:latin typeface="Calibri" panose="020F0502020204030204" pitchFamily="34" charset="0"/>
                <a:ea typeface="+mn-ea"/>
                <a:cs typeface="+mn-cs"/>
              </a:rPr>
              <a:t>https://</a:t>
            </a:r>
            <a:r>
              <a:rPr kumimoji="0" lang="en-AU" sz="2000" b="0" i="0" u="sng" strike="noStrike" kern="1200" cap="none" spc="0" normalizeH="0" baseline="0" noProof="0" dirty="0" err="1">
                <a:ln>
                  <a:noFill/>
                </a:ln>
                <a:solidFill>
                  <a:srgbClr val="0078D7"/>
                </a:solidFill>
                <a:effectLst/>
                <a:uLnTx/>
                <a:uFillTx/>
                <a:latin typeface="Calibri" panose="020F0502020204030204" pitchFamily="34" charset="0"/>
                <a:ea typeface="+mn-ea"/>
                <a:cs typeface="+mn-cs"/>
              </a:rPr>
              <a:t>insightplus.mja.com.au</a:t>
            </a:r>
            <a:r>
              <a:rPr kumimoji="0" lang="en-AU" sz="2000" b="0" i="0" u="sng" strike="noStrike" kern="1200" cap="none" spc="0" normalizeH="0" baseline="0" noProof="0" dirty="0">
                <a:ln>
                  <a:noFill/>
                </a:ln>
                <a:solidFill>
                  <a:srgbClr val="0078D7"/>
                </a:solidFill>
                <a:effectLst/>
                <a:uLnTx/>
                <a:uFillTx/>
                <a:latin typeface="Calibri" panose="020F0502020204030204" pitchFamily="34" charset="0"/>
                <a:ea typeface="+mn-ea"/>
                <a:cs typeface="+mn-cs"/>
              </a:rPr>
              <a:t>/2023/11/</a:t>
            </a:r>
            <a:r>
              <a:rPr kumimoji="0" lang="en-AU" sz="2000" b="0" i="0" u="sng" strike="noStrike" kern="1200" cap="none" spc="0" normalizeH="0" baseline="0" noProof="0" dirty="0" err="1">
                <a:ln>
                  <a:noFill/>
                </a:ln>
                <a:solidFill>
                  <a:srgbClr val="0078D7"/>
                </a:solidFill>
                <a:effectLst/>
                <a:uLnTx/>
                <a:uFillTx/>
                <a:latin typeface="Calibri" panose="020F0502020204030204" pitchFamily="34" charset="0"/>
                <a:ea typeface="+mn-ea"/>
                <a:cs typeface="+mn-cs"/>
              </a:rPr>
              <a:t>australian</a:t>
            </a:r>
            <a:r>
              <a:rPr kumimoji="0" lang="en-AU" sz="2000" b="0" i="0" u="sng" strike="noStrike" kern="1200" cap="none" spc="0" normalizeH="0" baseline="0" noProof="0" dirty="0">
                <a:ln>
                  <a:noFill/>
                </a:ln>
                <a:solidFill>
                  <a:srgbClr val="0078D7"/>
                </a:solidFill>
                <a:effectLst/>
                <a:uLnTx/>
                <a:uFillTx/>
                <a:latin typeface="Calibri" panose="020F0502020204030204" pitchFamily="34" charset="0"/>
                <a:ea typeface="+mn-ea"/>
                <a:cs typeface="+mn-cs"/>
              </a:rPr>
              <a:t>-child-maltreatment-study-the-shocking-findings/</a:t>
            </a:r>
            <a:endParaRPr kumimoji="0" lang="en-AU" sz="2000" b="0" i="0" u="none" strike="noStrike" kern="1200" cap="none" spc="0" normalizeH="0" baseline="0" noProof="0" dirty="0">
              <a:ln>
                <a:noFill/>
              </a:ln>
              <a:solidFill>
                <a:srgbClr val="212121"/>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212121"/>
                </a:solidFill>
                <a:effectLst/>
                <a:uLnTx/>
                <a:uFillTx/>
                <a:latin typeface="Calibri" panose="020F0502020204030204" pitchFamily="34" charset="0"/>
                <a:ea typeface="+mn-ea"/>
                <a:cs typeface="+mn-cs"/>
              </a:rPr>
              <a:t>MJA Podcasts: </a:t>
            </a:r>
            <a:r>
              <a:rPr kumimoji="0" lang="en-AU" sz="2000" b="0" i="0" u="sng" strike="noStrike" kern="1200" cap="none" spc="0" normalizeH="0" baseline="0" noProof="0" dirty="0">
                <a:ln>
                  <a:noFill/>
                </a:ln>
                <a:solidFill>
                  <a:srgbClr val="0078D7"/>
                </a:solidFill>
                <a:effectLst/>
                <a:uLnTx/>
                <a:uFillTx/>
                <a:latin typeface="Calibri" panose="020F0502020204030204" pitchFamily="34" charset="0"/>
                <a:ea typeface="+mn-ea"/>
                <a:cs typeface="+mn-cs"/>
              </a:rPr>
              <a:t>https://</a:t>
            </a:r>
            <a:r>
              <a:rPr kumimoji="0" lang="en-AU" sz="2000" b="0" i="0" u="sng" strike="noStrike" kern="1200" cap="none" spc="0" normalizeH="0" baseline="0" noProof="0" dirty="0" err="1">
                <a:ln>
                  <a:noFill/>
                </a:ln>
                <a:solidFill>
                  <a:srgbClr val="0078D7"/>
                </a:solidFill>
                <a:effectLst/>
                <a:uLnTx/>
                <a:uFillTx/>
                <a:latin typeface="Calibri" panose="020F0502020204030204" pitchFamily="34" charset="0"/>
                <a:ea typeface="+mn-ea"/>
                <a:cs typeface="+mn-cs"/>
              </a:rPr>
              <a:t>www.mja.com.au</a:t>
            </a:r>
            <a:r>
              <a:rPr kumimoji="0" lang="en-AU" sz="2000" b="0" i="0" u="sng" strike="noStrike" kern="1200" cap="none" spc="0" normalizeH="0" baseline="0" noProof="0" dirty="0">
                <a:ln>
                  <a:noFill/>
                </a:ln>
                <a:solidFill>
                  <a:srgbClr val="0078D7"/>
                </a:solidFill>
                <a:effectLst/>
                <a:uLnTx/>
                <a:uFillTx/>
                <a:latin typeface="Calibri" panose="020F0502020204030204" pitchFamily="34" charset="0"/>
                <a:ea typeface="+mn-ea"/>
                <a:cs typeface="+mn-cs"/>
              </a:rPr>
              <a:t>/podcast/218/6/mja-podcasts-2023-episode-1-australian-child-maltreatment-study-prof-david-Lawrence</a:t>
            </a:r>
            <a:endParaRPr kumimoji="0" lang="en-AU" sz="2000" b="0" i="0" u="none" strike="noStrike" kern="1200" cap="none" spc="0" normalizeH="0" baseline="0" noProof="0" dirty="0">
              <a:ln>
                <a:noFill/>
              </a:ln>
              <a:solidFill>
                <a:srgbClr val="212121"/>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212121"/>
                </a:solidFill>
                <a:effectLst/>
                <a:uLnTx/>
                <a:uFillTx/>
                <a:latin typeface="Calibri" panose="020F0502020204030204" pitchFamily="34" charset="0"/>
                <a:ea typeface="+mn-ea"/>
                <a:cs typeface="+mn-cs"/>
              </a:rPr>
              <a:t>The Conversation: </a:t>
            </a:r>
            <a:r>
              <a:rPr kumimoji="0" lang="en-AU" sz="2000" b="0" i="0" u="sng" strike="noStrike" kern="1200" cap="none" spc="0" normalizeH="0" baseline="0" noProof="0" dirty="0">
                <a:ln>
                  <a:noFill/>
                </a:ln>
                <a:solidFill>
                  <a:srgbClr val="0078D7"/>
                </a:solidFill>
                <a:effectLst/>
                <a:uLnTx/>
                <a:uFillTx/>
                <a:latin typeface="Calibri" panose="020F0502020204030204" pitchFamily="34" charset="0"/>
                <a:ea typeface="+mn-ea"/>
                <a:cs typeface="+mn-cs"/>
              </a:rPr>
              <a:t> </a:t>
            </a:r>
            <a:r>
              <a:rPr kumimoji="0" lang="en-AU" sz="2000" b="0" i="0" u="sng" strike="noStrike" kern="1200" cap="none" spc="0" normalizeH="0" baseline="0" noProof="0" dirty="0">
                <a:ln>
                  <a:noFill/>
                </a:ln>
                <a:solidFill>
                  <a:srgbClr val="0078D7"/>
                </a:solidFill>
                <a:effectLst/>
                <a:uLnTx/>
                <a:uFillTx/>
                <a:latin typeface="Calibri" panose="020F0502020204030204" pitchFamily="34" charset="0"/>
                <a:ea typeface="+mn-ea"/>
                <a:cs typeface="+mn-cs"/>
                <a:hlinkClick r:id="rId6"/>
              </a:rPr>
              <a:t>https://theconversation.com/major-study-reveals-two-thirds-of-people-who-suffer-childhood-maltreatment-suffer-more-than-one-kind-202033</a:t>
            </a:r>
            <a:endParaRPr kumimoji="0" lang="en-AU" sz="2000" b="0" i="0" u="sng" strike="noStrike" kern="1200" cap="none" spc="0" normalizeH="0" baseline="0" noProof="0" dirty="0">
              <a:ln>
                <a:noFill/>
              </a:ln>
              <a:solidFill>
                <a:srgbClr val="0078D7"/>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222222"/>
                </a:solidFill>
                <a:effectLst/>
                <a:uLnTx/>
                <a:uFillTx/>
                <a:latin typeface="proxima-nova"/>
                <a:ea typeface="+mn-ea"/>
                <a:cs typeface="+mn-cs"/>
              </a:rPr>
              <a:t>Resources for child-centred questions</a:t>
            </a:r>
            <a:r>
              <a:rPr kumimoji="0" lang="en-AU" sz="2000" b="0" i="0" u="sng" strike="noStrike" kern="1200" cap="none" spc="0" normalizeH="0" baseline="0" noProof="0" dirty="0">
                <a:ln>
                  <a:noFill/>
                </a:ln>
                <a:solidFill>
                  <a:srgbClr val="0078D7"/>
                </a:solidFill>
                <a:effectLst/>
                <a:uLnTx/>
                <a:uFillTx/>
                <a:latin typeface="Calibri" panose="020F0502020204030204" pitchFamily="34" charset="0"/>
                <a:ea typeface="+mn-ea"/>
                <a:cs typeface="+mn-cs"/>
              </a:rPr>
              <a:t>: </a:t>
            </a:r>
            <a:r>
              <a:rPr kumimoji="0" lang="en-AU" sz="2000" b="0" i="0" u="none" strike="noStrike" kern="1200" cap="none" spc="0" normalizeH="0" baseline="0" noProof="0" dirty="0">
                <a:ln>
                  <a:noFill/>
                </a:ln>
                <a:solidFill>
                  <a:srgbClr val="212121"/>
                </a:solidFill>
                <a:effectLst/>
                <a:uLnTx/>
                <a:uFillTx/>
                <a:latin typeface="Calibri" panose="020F0502020204030204" pitchFamily="34" charset="0"/>
                <a:ea typeface="+mn-ea"/>
                <a:cs typeface="+mn-cs"/>
                <a:hlinkClick r:id="rId7"/>
              </a:rPr>
              <a:t>https://www.acu.edu.au/about-acu/institutes-academies-and-centres/institute-of-child-protection-studies/kids-central-toolkit</a:t>
            </a:r>
            <a:endParaRPr kumimoji="0" lang="en-AU" sz="2000" b="0" i="0" u="sng" strike="noStrike" kern="1200" cap="none" spc="0" normalizeH="0" baseline="0" noProof="0" dirty="0">
              <a:ln>
                <a:noFill/>
              </a:ln>
              <a:solidFill>
                <a:srgbClr val="0078D7"/>
              </a:solidFill>
              <a:effectLst/>
              <a:uLnTx/>
              <a:uFillTx/>
              <a:latin typeface="Calibri" panose="020F0502020204030204" pitchFamily="34" charset="0"/>
              <a:ea typeface="+mn-ea"/>
              <a:cs typeface="+mn-cs"/>
            </a:endParaRPr>
          </a:p>
        </p:txBody>
      </p:sp>
      <p:sp>
        <p:nvSpPr>
          <p:cNvPr id="3" name="TextBox 2">
            <a:extLst>
              <a:ext uri="{FF2B5EF4-FFF2-40B4-BE49-F238E27FC236}">
                <a16:creationId xmlns:a16="http://schemas.microsoft.com/office/drawing/2014/main" id="{F05DBCDA-E79C-A7B0-1FFF-91C15DED137E}"/>
              </a:ext>
            </a:extLst>
          </p:cNvPr>
          <p:cNvSpPr txBox="1"/>
          <p:nvPr/>
        </p:nvSpPr>
        <p:spPr>
          <a:xfrm>
            <a:off x="1921397" y="3588152"/>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92C55"/>
              </a:solidFill>
              <a:effectLst/>
              <a:uLnTx/>
              <a:uFillTx/>
              <a:latin typeface="Arial"/>
              <a:ea typeface="+mn-ea"/>
              <a:cs typeface="+mn-cs"/>
            </a:endParaRPr>
          </a:p>
        </p:txBody>
      </p:sp>
      <p:sp>
        <p:nvSpPr>
          <p:cNvPr id="4" name="TextBox 3">
            <a:extLst>
              <a:ext uri="{FF2B5EF4-FFF2-40B4-BE49-F238E27FC236}">
                <a16:creationId xmlns:a16="http://schemas.microsoft.com/office/drawing/2014/main" id="{64EA5546-3C33-9934-F17E-F411CFB63FD0}"/>
              </a:ext>
            </a:extLst>
          </p:cNvPr>
          <p:cNvSpPr txBox="1"/>
          <p:nvPr/>
        </p:nvSpPr>
        <p:spPr>
          <a:xfrm>
            <a:off x="1284790" y="3669175"/>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92C55"/>
              </a:solidFill>
              <a:effectLst/>
              <a:uLnTx/>
              <a:uFillTx/>
              <a:latin typeface="Arial"/>
              <a:ea typeface="+mn-ea"/>
              <a:cs typeface="+mn-cs"/>
            </a:endParaRPr>
          </a:p>
        </p:txBody>
      </p:sp>
      <p:sp>
        <p:nvSpPr>
          <p:cNvPr id="5" name="TextBox 4">
            <a:extLst>
              <a:ext uri="{FF2B5EF4-FFF2-40B4-BE49-F238E27FC236}">
                <a16:creationId xmlns:a16="http://schemas.microsoft.com/office/drawing/2014/main" id="{141E8F24-82F2-EDA0-3333-05BBB17D6E46}"/>
              </a:ext>
            </a:extLst>
          </p:cNvPr>
          <p:cNvSpPr txBox="1"/>
          <p:nvPr/>
        </p:nvSpPr>
        <p:spPr>
          <a:xfrm>
            <a:off x="9025247" y="57001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92C55"/>
              </a:solidFill>
              <a:effectLst/>
              <a:uLnTx/>
              <a:uFillTx/>
              <a:latin typeface="Arial"/>
              <a:ea typeface="+mn-ea"/>
              <a:cs typeface="+mn-cs"/>
            </a:endParaRPr>
          </a:p>
        </p:txBody>
      </p:sp>
      <p:sp>
        <p:nvSpPr>
          <p:cNvPr id="6" name="Rectangle 5">
            <a:hlinkClick r:id="rId5"/>
            <a:extLst>
              <a:ext uri="{FF2B5EF4-FFF2-40B4-BE49-F238E27FC236}">
                <a16:creationId xmlns:a16="http://schemas.microsoft.com/office/drawing/2014/main" id="{8FA68DE3-7C0F-D325-E11F-A8B69D7B8582}"/>
              </a:ext>
            </a:extLst>
          </p:cNvPr>
          <p:cNvSpPr/>
          <p:nvPr/>
        </p:nvSpPr>
        <p:spPr>
          <a:xfrm>
            <a:off x="7766463" y="123870"/>
            <a:ext cx="4084658" cy="1222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https://</a:t>
            </a:r>
            <a:r>
              <a:rPr kumimoji="0" lang="en-AU" sz="3200" b="0" i="0" u="none" strike="noStrike" kern="1200" cap="none" spc="0" normalizeH="0" baseline="0" noProof="0" dirty="0" err="1">
                <a:ln>
                  <a:noFill/>
                </a:ln>
                <a:solidFill>
                  <a:srgbClr val="192C55"/>
                </a:solidFill>
                <a:effectLst/>
                <a:uLnTx/>
                <a:uFillTx/>
                <a:latin typeface="Arial" panose="020B0604020202020204" pitchFamily="34" charset="0"/>
                <a:ea typeface="+mn-ea"/>
                <a:cs typeface="+mn-cs"/>
              </a:rPr>
              <a:t>www.acms.au</a:t>
            </a:r>
            <a:endParaRPr kumimoji="0" lang="en-AU" sz="3200" b="0" i="0" u="none" strike="noStrike" kern="1200" cap="none" spc="0" normalizeH="0" baseline="0" noProof="0" dirty="0">
              <a:ln>
                <a:noFill/>
              </a:ln>
              <a:solidFill>
                <a:srgbClr val="192C55"/>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919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711DB-05B5-229B-FEE9-10A283484D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D04E8C-3829-3EF0-536F-DF778CBB539A}"/>
              </a:ext>
            </a:extLst>
          </p:cNvPr>
          <p:cNvSpPr>
            <a:spLocks noGrp="1"/>
          </p:cNvSpPr>
          <p:nvPr>
            <p:ph type="title"/>
          </p:nvPr>
        </p:nvSpPr>
        <p:spPr/>
        <p:txBody>
          <a:bodyPr/>
          <a:lstStyle/>
          <a:p>
            <a:r>
              <a:rPr lang="en-AU" dirty="0"/>
              <a:t>Institute of Child Protection Studies (ICPS)</a:t>
            </a:r>
          </a:p>
        </p:txBody>
      </p:sp>
      <p:sp>
        <p:nvSpPr>
          <p:cNvPr id="3" name="Text Placeholder 2">
            <a:extLst>
              <a:ext uri="{FF2B5EF4-FFF2-40B4-BE49-F238E27FC236}">
                <a16:creationId xmlns:a16="http://schemas.microsoft.com/office/drawing/2014/main" id="{67430EF2-7AC3-808D-4BBF-BAB339275347}"/>
              </a:ext>
            </a:extLst>
          </p:cNvPr>
          <p:cNvSpPr>
            <a:spLocks noGrp="1"/>
          </p:cNvSpPr>
          <p:nvPr>
            <p:ph type="body" sz="quarter" idx="13"/>
          </p:nvPr>
        </p:nvSpPr>
        <p:spPr>
          <a:xfrm>
            <a:off x="587828" y="1294276"/>
            <a:ext cx="10959129" cy="871408"/>
          </a:xfrm>
        </p:spPr>
        <p:txBody>
          <a:bodyPr/>
          <a:lstStyle/>
          <a:p>
            <a:pPr>
              <a:defRPr/>
            </a:pPr>
            <a:r>
              <a:rPr lang="en-AU" dirty="0"/>
              <a:t>A nationally recognised centre of research excellence in the field of child, youth and family welfare.</a:t>
            </a:r>
          </a:p>
        </p:txBody>
      </p:sp>
      <p:sp>
        <p:nvSpPr>
          <p:cNvPr id="4" name="Text Placeholder 3">
            <a:extLst>
              <a:ext uri="{FF2B5EF4-FFF2-40B4-BE49-F238E27FC236}">
                <a16:creationId xmlns:a16="http://schemas.microsoft.com/office/drawing/2014/main" id="{067A2994-3CB3-5EFA-D125-9DC87488ACA8}"/>
              </a:ext>
            </a:extLst>
          </p:cNvPr>
          <p:cNvSpPr>
            <a:spLocks noGrp="1"/>
          </p:cNvSpPr>
          <p:nvPr>
            <p:ph type="body" sz="quarter" idx="14"/>
          </p:nvPr>
        </p:nvSpPr>
        <p:spPr>
          <a:xfrm>
            <a:off x="555931" y="2594344"/>
            <a:ext cx="10517716" cy="359681"/>
          </a:xfrm>
        </p:spPr>
        <p:txBody>
          <a:bodyPr/>
          <a:lstStyle/>
          <a:p>
            <a:r>
              <a:rPr lang="en-US" dirty="0"/>
              <a:t>Professor Daryl Higgins </a:t>
            </a:r>
          </a:p>
        </p:txBody>
      </p:sp>
      <p:sp>
        <p:nvSpPr>
          <p:cNvPr id="5" name="Text Placeholder 4">
            <a:extLst>
              <a:ext uri="{FF2B5EF4-FFF2-40B4-BE49-F238E27FC236}">
                <a16:creationId xmlns:a16="http://schemas.microsoft.com/office/drawing/2014/main" id="{4BC38D38-5FD7-5D0C-46F4-54A8C1DD35BA}"/>
              </a:ext>
            </a:extLst>
          </p:cNvPr>
          <p:cNvSpPr>
            <a:spLocks noGrp="1"/>
          </p:cNvSpPr>
          <p:nvPr>
            <p:ph type="body" sz="quarter" idx="15"/>
          </p:nvPr>
        </p:nvSpPr>
        <p:spPr>
          <a:xfrm>
            <a:off x="587828" y="3208184"/>
            <a:ext cx="10517717" cy="3095510"/>
          </a:xfrm>
        </p:spPr>
        <p:txBody>
          <a:bodyPr>
            <a:normAutofit/>
          </a:bodyPr>
          <a:lstStyle/>
          <a:p>
            <a:r>
              <a:rPr lang="en-US" sz="2000" b="1" dirty="0"/>
              <a:t>Director </a:t>
            </a:r>
            <a:r>
              <a:rPr lang="mr-IN" sz="2000" b="1" dirty="0"/>
              <a:t>–</a:t>
            </a:r>
            <a:r>
              <a:rPr lang="en-US" sz="2000" b="1" dirty="0"/>
              <a:t> Institute of Child Protection Studies (ICPS)</a:t>
            </a:r>
          </a:p>
          <a:p>
            <a:r>
              <a:rPr lang="sk-SK" sz="2000" dirty="0" err="1"/>
              <a:t>Australian</a:t>
            </a:r>
            <a:r>
              <a:rPr lang="sk-SK" sz="2000" dirty="0"/>
              <a:t> </a:t>
            </a:r>
            <a:r>
              <a:rPr lang="sk-SK" sz="2000" dirty="0" err="1"/>
              <a:t>Catholic</a:t>
            </a:r>
            <a:r>
              <a:rPr lang="sk-SK" sz="2000" dirty="0"/>
              <a:t> </a:t>
            </a:r>
            <a:r>
              <a:rPr lang="sk-SK" sz="2000" dirty="0" err="1"/>
              <a:t>University</a:t>
            </a:r>
            <a:r>
              <a:rPr lang="sk-SK" sz="2000" dirty="0"/>
              <a:t> </a:t>
            </a:r>
          </a:p>
          <a:p>
            <a:r>
              <a:rPr lang="sk-SK" sz="2000" dirty="0"/>
              <a:t>Melbourne </a:t>
            </a:r>
            <a:r>
              <a:rPr lang="sk-SK" sz="2000" dirty="0" err="1"/>
              <a:t>Campus</a:t>
            </a:r>
            <a:endParaRPr lang="sk-SK" sz="2000" dirty="0"/>
          </a:p>
          <a:p>
            <a:r>
              <a:rPr lang="sk-SK" sz="2000" b="1" dirty="0"/>
              <a:t>T</a:t>
            </a:r>
            <a:r>
              <a:rPr lang="sk-SK" sz="2000" dirty="0"/>
              <a:t> +61 (0)3 9953 3607  </a:t>
            </a:r>
            <a:r>
              <a:rPr lang="sk-SK" sz="2000" b="1" dirty="0"/>
              <a:t>M</a:t>
            </a:r>
            <a:r>
              <a:rPr lang="sk-SK" sz="2000" dirty="0"/>
              <a:t> 0425 795 303</a:t>
            </a:r>
          </a:p>
          <a:p>
            <a:r>
              <a:rPr lang="sk-SK" sz="2000" b="1" dirty="0"/>
              <a:t>E</a:t>
            </a:r>
            <a:r>
              <a:rPr lang="sk-SK" sz="2000" dirty="0"/>
              <a:t> </a:t>
            </a:r>
            <a:r>
              <a:rPr lang="en-AU" sz="2000" dirty="0"/>
              <a:t> </a:t>
            </a:r>
            <a:r>
              <a:rPr lang="sk-SK" sz="2000" u="sng" dirty="0">
                <a:hlinkClick r:id="rId2"/>
              </a:rPr>
              <a:t>daryl.higgins@acu.edu.au</a:t>
            </a:r>
          </a:p>
          <a:p>
            <a:r>
              <a:rPr lang="en-AU" b="1" dirty="0"/>
              <a:t>W</a:t>
            </a:r>
            <a:r>
              <a:rPr lang="sk-SK" b="1" dirty="0"/>
              <a:t> </a:t>
            </a:r>
            <a:r>
              <a:rPr lang="sk-SK" sz="2000" u="sng" dirty="0">
                <a:hlinkClick r:id="rId3"/>
              </a:rPr>
              <a:t>www.acu.edu.au/icps</a:t>
            </a:r>
            <a:endParaRPr lang="sk-SK" sz="2000" u="sng" dirty="0"/>
          </a:p>
        </p:txBody>
      </p:sp>
      <p:sp>
        <p:nvSpPr>
          <p:cNvPr id="10" name="Slide Number Placeholder 9">
            <a:extLst>
              <a:ext uri="{FF2B5EF4-FFF2-40B4-BE49-F238E27FC236}">
                <a16:creationId xmlns:a16="http://schemas.microsoft.com/office/drawing/2014/main" id="{01C3FA42-0212-0D2D-8422-9EF98CDD6177}"/>
              </a:ext>
            </a:extLst>
          </p:cNvPr>
          <p:cNvSpPr>
            <a:spLocks noGrp="1"/>
          </p:cNvSpPr>
          <p:nvPr>
            <p:ph type="sldNum" sz="quarter" idx="18"/>
          </p:nvPr>
        </p:nvSpPr>
        <p:spPr/>
        <p:txBody>
          <a:bodyPr/>
          <a:lstStyle/>
          <a:p>
            <a:fld id="{9F06D62D-5968-4CDB-8849-8A395288DB86}" type="slidenum">
              <a:rPr lang="en-AU" smtClean="0"/>
              <a:pPr/>
              <a:t>48</a:t>
            </a:fld>
            <a:r>
              <a:rPr lang="en-AU" dirty="0"/>
              <a:t>  |</a:t>
            </a:r>
          </a:p>
        </p:txBody>
      </p:sp>
      <p:pic>
        <p:nvPicPr>
          <p:cNvPr id="8" name="Picture 7" descr="A purple letter u with text&#10;&#10;Description automatically generated">
            <a:extLst>
              <a:ext uri="{FF2B5EF4-FFF2-40B4-BE49-F238E27FC236}">
                <a16:creationId xmlns:a16="http://schemas.microsoft.com/office/drawing/2014/main" id="{F66EA2BE-5626-F123-2630-2CFC90862A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1971" y="1777342"/>
            <a:ext cx="6847080" cy="1314199"/>
          </a:xfrm>
          <a:prstGeom prst="rect">
            <a:avLst/>
          </a:prstGeom>
        </p:spPr>
      </p:pic>
    </p:spTree>
    <p:extLst>
      <p:ext uri="{BB962C8B-B14F-4D97-AF65-F5344CB8AC3E}">
        <p14:creationId xmlns:p14="http://schemas.microsoft.com/office/powerpoint/2010/main" val="4282110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710B010-AF25-90F2-BDEB-BABB4C5B2CD6}"/>
              </a:ext>
            </a:extLst>
          </p:cNvPr>
          <p:cNvSpPr/>
          <p:nvPr/>
        </p:nvSpPr>
        <p:spPr>
          <a:xfrm>
            <a:off x="2952750" y="1520826"/>
            <a:ext cx="8847068" cy="4341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0824F606-854E-6A92-57D0-901634CC43AE}"/>
              </a:ext>
            </a:extLst>
          </p:cNvPr>
          <p:cNvSpPr/>
          <p:nvPr/>
        </p:nvSpPr>
        <p:spPr>
          <a:xfrm>
            <a:off x="695325" y="1520826"/>
            <a:ext cx="2473325" cy="43418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86D66D56-A57A-04AC-53E7-AD4C6C779099}"/>
              </a:ext>
            </a:extLst>
          </p:cNvPr>
          <p:cNvSpPr>
            <a:spLocks noGrp="1"/>
          </p:cNvSpPr>
          <p:nvPr>
            <p:ph type="title"/>
          </p:nvPr>
        </p:nvSpPr>
        <p:spPr/>
        <p:txBody>
          <a:bodyPr/>
          <a:lstStyle/>
          <a:p>
            <a:r>
              <a:rPr lang="en-US" dirty="0"/>
              <a:t>How we did the ACMS</a:t>
            </a:r>
          </a:p>
        </p:txBody>
      </p:sp>
      <p:sp>
        <p:nvSpPr>
          <p:cNvPr id="8" name="Content Placeholder 7">
            <a:extLst>
              <a:ext uri="{FF2B5EF4-FFF2-40B4-BE49-F238E27FC236}">
                <a16:creationId xmlns:a16="http://schemas.microsoft.com/office/drawing/2014/main" id="{43005B2C-1C88-997D-04DE-A91871F48FF1}"/>
              </a:ext>
            </a:extLst>
          </p:cNvPr>
          <p:cNvSpPr>
            <a:spLocks noGrp="1"/>
          </p:cNvSpPr>
          <p:nvPr>
            <p:ph idx="1"/>
          </p:nvPr>
        </p:nvSpPr>
        <p:spPr>
          <a:xfrm>
            <a:off x="915938" y="3396845"/>
            <a:ext cx="1941561" cy="1828801"/>
          </a:xfrm>
        </p:spPr>
        <p:txBody>
          <a:bodyPr/>
          <a:lstStyle/>
          <a:p>
            <a:pPr lvl="1"/>
            <a:r>
              <a:rPr lang="en-US" sz="1400" dirty="0"/>
              <a:t>Informed by systematic review and analysis</a:t>
            </a:r>
          </a:p>
          <a:p>
            <a:pPr lvl="1"/>
            <a:r>
              <a:rPr lang="en-US" sz="1400" dirty="0"/>
              <a:t>Computer-assisted telephone interviews</a:t>
            </a:r>
          </a:p>
          <a:p>
            <a:pPr lvl="1"/>
            <a:r>
              <a:rPr lang="en-US" sz="1400" dirty="0"/>
              <a:t>Random sample</a:t>
            </a:r>
            <a:br>
              <a:rPr lang="en-US" sz="1400" dirty="0"/>
            </a:br>
            <a:r>
              <a:rPr lang="en-US" sz="1400" dirty="0"/>
              <a:t>of the population</a:t>
            </a:r>
          </a:p>
          <a:p>
            <a:pPr lvl="1"/>
            <a:endParaRPr lang="en-AU" sz="1400" dirty="0"/>
          </a:p>
        </p:txBody>
      </p:sp>
      <p:sp>
        <p:nvSpPr>
          <p:cNvPr id="9" name="Text Placeholder 8">
            <a:extLst>
              <a:ext uri="{FF2B5EF4-FFF2-40B4-BE49-F238E27FC236}">
                <a16:creationId xmlns:a16="http://schemas.microsoft.com/office/drawing/2014/main" id="{FCCE7606-B011-CE71-AC0E-974E35163D13}"/>
              </a:ext>
            </a:extLst>
          </p:cNvPr>
          <p:cNvSpPr>
            <a:spLocks noGrp="1"/>
          </p:cNvSpPr>
          <p:nvPr>
            <p:ph type="body" sz="quarter" idx="13"/>
          </p:nvPr>
        </p:nvSpPr>
        <p:spPr>
          <a:xfrm>
            <a:off x="915938" y="2377763"/>
            <a:ext cx="2036812" cy="339723"/>
          </a:xfrm>
        </p:spPr>
        <p:txBody>
          <a:bodyPr/>
          <a:lstStyle/>
          <a:p>
            <a:r>
              <a:rPr lang="en-AU" dirty="0"/>
              <a:t>Nationwide</a:t>
            </a:r>
            <a:br>
              <a:rPr lang="en-AU" dirty="0"/>
            </a:br>
            <a:r>
              <a:rPr lang="en-AU" dirty="0"/>
              <a:t>cross-sectional</a:t>
            </a:r>
            <a:br>
              <a:rPr lang="en-AU" dirty="0"/>
            </a:br>
            <a:r>
              <a:rPr lang="en-AU" dirty="0"/>
              <a:t>survey </a:t>
            </a:r>
          </a:p>
        </p:txBody>
      </p:sp>
      <p:pic>
        <p:nvPicPr>
          <p:cNvPr id="11" name="Graphic 10">
            <a:extLst>
              <a:ext uri="{FF2B5EF4-FFF2-40B4-BE49-F238E27FC236}">
                <a16:creationId xmlns:a16="http://schemas.microsoft.com/office/drawing/2014/main" id="{64AE065F-36D6-FAEB-132A-76966E48C8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19634" y="1642967"/>
            <a:ext cx="2335021" cy="2081215"/>
          </a:xfrm>
          <a:prstGeom prst="rect">
            <a:avLst/>
          </a:prstGeom>
        </p:spPr>
      </p:pic>
      <p:sp>
        <p:nvSpPr>
          <p:cNvPr id="15" name="Content Placeholder 12">
            <a:extLst>
              <a:ext uri="{FF2B5EF4-FFF2-40B4-BE49-F238E27FC236}">
                <a16:creationId xmlns:a16="http://schemas.microsoft.com/office/drawing/2014/main" id="{43AA799B-D238-BD26-058C-6983D3010789}"/>
              </a:ext>
            </a:extLst>
          </p:cNvPr>
          <p:cNvSpPr txBox="1">
            <a:spLocks/>
          </p:cNvSpPr>
          <p:nvPr/>
        </p:nvSpPr>
        <p:spPr>
          <a:xfrm>
            <a:off x="4938675" y="2532074"/>
            <a:ext cx="1909608" cy="325446"/>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mn-lt"/>
                <a:ea typeface="+mn-ea"/>
                <a:cs typeface="+mn-cs"/>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mn-lt"/>
                <a:ea typeface="+mn-ea"/>
                <a:cs typeface="+mn-cs"/>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mn-lt"/>
                <a:ea typeface="+mn-ea"/>
                <a:cs typeface="+mn-cs"/>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mn-lt"/>
                <a:ea typeface="+mn-ea"/>
                <a:cs typeface="+mn-cs"/>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Participants</a:t>
            </a:r>
            <a:br>
              <a:rPr kumimoji="0" lang="en-US" sz="1400" b="1"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br>
            <a:r>
              <a:rPr kumimoji="0" lang="en-US" sz="1400" b="1"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aged 16 and over</a:t>
            </a:r>
          </a:p>
        </p:txBody>
      </p:sp>
      <p:sp>
        <p:nvSpPr>
          <p:cNvPr id="16" name="Text Placeholder 13">
            <a:extLst>
              <a:ext uri="{FF2B5EF4-FFF2-40B4-BE49-F238E27FC236}">
                <a16:creationId xmlns:a16="http://schemas.microsoft.com/office/drawing/2014/main" id="{D5188CFA-9053-2B54-3EA4-BE65E405033D}"/>
              </a:ext>
            </a:extLst>
          </p:cNvPr>
          <p:cNvSpPr txBox="1">
            <a:spLocks/>
          </p:cNvSpPr>
          <p:nvPr/>
        </p:nvSpPr>
        <p:spPr>
          <a:xfrm>
            <a:off x="3503613" y="2379953"/>
            <a:ext cx="2081058" cy="288130"/>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b="1" kern="1200">
                <a:solidFill>
                  <a:schemeClr val="tx1"/>
                </a:solidFill>
                <a:latin typeface="+mn-lt"/>
                <a:ea typeface="+mn-ea"/>
                <a:cs typeface="+mn-cs"/>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mn-lt"/>
                <a:ea typeface="+mn-ea"/>
                <a:cs typeface="+mn-cs"/>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mn-lt"/>
                <a:ea typeface="+mn-ea"/>
                <a:cs typeface="+mn-cs"/>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mn-lt"/>
                <a:ea typeface="+mn-ea"/>
                <a:cs typeface="+mn-cs"/>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AU" sz="4400" b="0" i="0" u="none" strike="noStrike" kern="1200" cap="none" spc="0" normalizeH="0" baseline="0" noProof="0" dirty="0">
                <a:ln>
                  <a:noFill/>
                </a:ln>
                <a:solidFill>
                  <a:srgbClr val="192C55"/>
                </a:solidFill>
                <a:effectLst/>
                <a:uLnTx/>
                <a:uFillTx/>
                <a:latin typeface="Georgia" panose="02040502050405020303" pitchFamily="18" charset="0"/>
                <a:ea typeface="+mn-ea"/>
                <a:cs typeface="+mn-cs"/>
              </a:rPr>
              <a:t>8500</a:t>
            </a:r>
          </a:p>
        </p:txBody>
      </p:sp>
      <p:sp>
        <p:nvSpPr>
          <p:cNvPr id="17" name="Content Placeholder 12">
            <a:extLst>
              <a:ext uri="{FF2B5EF4-FFF2-40B4-BE49-F238E27FC236}">
                <a16:creationId xmlns:a16="http://schemas.microsoft.com/office/drawing/2014/main" id="{447A2D89-E789-F131-AEEE-B89EDCA5F2CB}"/>
              </a:ext>
            </a:extLst>
          </p:cNvPr>
          <p:cNvSpPr txBox="1">
            <a:spLocks/>
          </p:cNvSpPr>
          <p:nvPr/>
        </p:nvSpPr>
        <p:spPr>
          <a:xfrm>
            <a:off x="4938675" y="3383495"/>
            <a:ext cx="2157296" cy="288130"/>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mn-lt"/>
                <a:ea typeface="+mn-ea"/>
                <a:cs typeface="+mn-cs"/>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mn-lt"/>
                <a:ea typeface="+mn-ea"/>
                <a:cs typeface="+mn-cs"/>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mn-lt"/>
                <a:ea typeface="+mn-ea"/>
                <a:cs typeface="+mn-cs"/>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mn-lt"/>
                <a:ea typeface="+mn-ea"/>
                <a:cs typeface="+mn-cs"/>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Adolescents/young adults aged 16-24</a:t>
            </a:r>
          </a:p>
        </p:txBody>
      </p:sp>
      <p:sp>
        <p:nvSpPr>
          <p:cNvPr id="18" name="Text Placeholder 13">
            <a:extLst>
              <a:ext uri="{FF2B5EF4-FFF2-40B4-BE49-F238E27FC236}">
                <a16:creationId xmlns:a16="http://schemas.microsoft.com/office/drawing/2014/main" id="{F673C746-5539-32A8-2C22-651ECD7710A1}"/>
              </a:ext>
            </a:extLst>
          </p:cNvPr>
          <p:cNvSpPr txBox="1">
            <a:spLocks/>
          </p:cNvSpPr>
          <p:nvPr/>
        </p:nvSpPr>
        <p:spPr>
          <a:xfrm>
            <a:off x="3503613" y="3236413"/>
            <a:ext cx="2081058" cy="288130"/>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b="1" kern="1200">
                <a:solidFill>
                  <a:schemeClr val="tx1"/>
                </a:solidFill>
                <a:latin typeface="+mn-lt"/>
                <a:ea typeface="+mn-ea"/>
                <a:cs typeface="+mn-cs"/>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mn-lt"/>
                <a:ea typeface="+mn-ea"/>
                <a:cs typeface="+mn-cs"/>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mn-lt"/>
                <a:ea typeface="+mn-ea"/>
                <a:cs typeface="+mn-cs"/>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mn-lt"/>
                <a:ea typeface="+mn-ea"/>
                <a:cs typeface="+mn-cs"/>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AU" sz="4400" b="0" i="0" u="none" strike="noStrike" kern="1200" cap="none" spc="0" normalizeH="0" baseline="0" noProof="0" dirty="0">
                <a:ln>
                  <a:noFill/>
                </a:ln>
                <a:solidFill>
                  <a:srgbClr val="192C55"/>
                </a:solidFill>
                <a:effectLst/>
                <a:uLnTx/>
                <a:uFillTx/>
                <a:latin typeface="Georgia" panose="02040502050405020303" pitchFamily="18" charset="0"/>
                <a:ea typeface="+mn-ea"/>
                <a:cs typeface="+mn-cs"/>
              </a:rPr>
              <a:t>3500</a:t>
            </a:r>
          </a:p>
        </p:txBody>
      </p:sp>
      <p:sp>
        <p:nvSpPr>
          <p:cNvPr id="19" name="Content Placeholder 12">
            <a:extLst>
              <a:ext uri="{FF2B5EF4-FFF2-40B4-BE49-F238E27FC236}">
                <a16:creationId xmlns:a16="http://schemas.microsoft.com/office/drawing/2014/main" id="{59153B02-246A-CD1D-AAAA-D6E5DF085FC9}"/>
              </a:ext>
            </a:extLst>
          </p:cNvPr>
          <p:cNvSpPr txBox="1">
            <a:spLocks/>
          </p:cNvSpPr>
          <p:nvPr/>
        </p:nvSpPr>
        <p:spPr>
          <a:xfrm>
            <a:off x="3503613" y="3951304"/>
            <a:ext cx="3736821" cy="230190"/>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mn-lt"/>
                <a:ea typeface="+mn-ea"/>
                <a:cs typeface="+mn-cs"/>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mn-lt"/>
                <a:ea typeface="+mn-ea"/>
                <a:cs typeface="+mn-cs"/>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mn-lt"/>
                <a:ea typeface="+mn-ea"/>
                <a:cs typeface="+mn-cs"/>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mn-lt"/>
                <a:ea typeface="+mn-ea"/>
                <a:cs typeface="+mn-cs"/>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40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Enables future Wave Studies, Cohort Study</a:t>
            </a:r>
          </a:p>
        </p:txBody>
      </p:sp>
      <p:sp>
        <p:nvSpPr>
          <p:cNvPr id="20" name="Content Placeholder 12">
            <a:extLst>
              <a:ext uri="{FF2B5EF4-FFF2-40B4-BE49-F238E27FC236}">
                <a16:creationId xmlns:a16="http://schemas.microsoft.com/office/drawing/2014/main" id="{F5983D36-A881-65A7-8A37-AAFE2AFA1D5F}"/>
              </a:ext>
            </a:extLst>
          </p:cNvPr>
          <p:cNvSpPr txBox="1">
            <a:spLocks/>
          </p:cNvSpPr>
          <p:nvPr/>
        </p:nvSpPr>
        <p:spPr>
          <a:xfrm>
            <a:off x="4938675" y="4570868"/>
            <a:ext cx="2257425" cy="288130"/>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mn-lt"/>
                <a:ea typeface="+mn-ea"/>
                <a:cs typeface="+mn-cs"/>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mn-lt"/>
                <a:ea typeface="+mn-ea"/>
                <a:cs typeface="+mn-cs"/>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mn-lt"/>
                <a:ea typeface="+mn-ea"/>
                <a:cs typeface="+mn-cs"/>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mn-lt"/>
                <a:ea typeface="+mn-ea"/>
                <a:cs typeface="+mn-cs"/>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Adults aged 25+</a:t>
            </a:r>
          </a:p>
        </p:txBody>
      </p:sp>
      <p:sp>
        <p:nvSpPr>
          <p:cNvPr id="21" name="Text Placeholder 13">
            <a:extLst>
              <a:ext uri="{FF2B5EF4-FFF2-40B4-BE49-F238E27FC236}">
                <a16:creationId xmlns:a16="http://schemas.microsoft.com/office/drawing/2014/main" id="{5A798612-B7BF-B1E9-FE5B-8F334088B12D}"/>
              </a:ext>
            </a:extLst>
          </p:cNvPr>
          <p:cNvSpPr txBox="1">
            <a:spLocks/>
          </p:cNvSpPr>
          <p:nvPr/>
        </p:nvSpPr>
        <p:spPr>
          <a:xfrm>
            <a:off x="3503613" y="4407793"/>
            <a:ext cx="2081058" cy="288130"/>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b="1" kern="1200">
                <a:solidFill>
                  <a:schemeClr val="tx1"/>
                </a:solidFill>
                <a:latin typeface="+mn-lt"/>
                <a:ea typeface="+mn-ea"/>
                <a:cs typeface="+mn-cs"/>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mn-lt"/>
                <a:ea typeface="+mn-ea"/>
                <a:cs typeface="+mn-cs"/>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mn-lt"/>
                <a:ea typeface="+mn-ea"/>
                <a:cs typeface="+mn-cs"/>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mn-lt"/>
                <a:ea typeface="+mn-ea"/>
                <a:cs typeface="+mn-cs"/>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AU" sz="4400" b="0" i="0" u="none" strike="noStrike" kern="1200" cap="none" spc="0" normalizeH="0" baseline="0" noProof="0" dirty="0">
                <a:ln>
                  <a:noFill/>
                </a:ln>
                <a:solidFill>
                  <a:srgbClr val="192C55"/>
                </a:solidFill>
                <a:effectLst/>
                <a:uLnTx/>
                <a:uFillTx/>
                <a:latin typeface="Georgia" panose="02040502050405020303" pitchFamily="18" charset="0"/>
                <a:ea typeface="+mn-ea"/>
                <a:cs typeface="+mn-cs"/>
              </a:rPr>
              <a:t>5000</a:t>
            </a:r>
          </a:p>
        </p:txBody>
      </p:sp>
      <p:sp>
        <p:nvSpPr>
          <p:cNvPr id="22" name="Content Placeholder 12">
            <a:extLst>
              <a:ext uri="{FF2B5EF4-FFF2-40B4-BE49-F238E27FC236}">
                <a16:creationId xmlns:a16="http://schemas.microsoft.com/office/drawing/2014/main" id="{F2DFDDA2-2B6F-204F-FD3D-67A93C463D49}"/>
              </a:ext>
            </a:extLst>
          </p:cNvPr>
          <p:cNvSpPr txBox="1">
            <a:spLocks/>
          </p:cNvSpPr>
          <p:nvPr/>
        </p:nvSpPr>
        <p:spPr>
          <a:xfrm>
            <a:off x="3503613" y="5119687"/>
            <a:ext cx="4103687" cy="190691"/>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mn-lt"/>
                <a:ea typeface="+mn-ea"/>
                <a:cs typeface="+mn-cs"/>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mn-lt"/>
                <a:ea typeface="+mn-ea"/>
                <a:cs typeface="+mn-cs"/>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mn-lt"/>
                <a:ea typeface="+mn-ea"/>
                <a:cs typeface="+mn-cs"/>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mn-lt"/>
                <a:ea typeface="+mn-ea"/>
                <a:cs typeface="+mn-cs"/>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1000 adults in 5 strata (25-34, 35-44, 45-54, 55-64, 65+)</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192C55"/>
                </a:solidFill>
                <a:effectLst/>
                <a:uLnTx/>
                <a:uFillTx/>
                <a:latin typeface="Arial" panose="020B0604020202020204" pitchFamily="34" charset="0"/>
                <a:ea typeface="+mn-ea"/>
                <a:cs typeface="+mn-cs"/>
              </a:rPr>
              <a:t>Enables measurement of health through life</a:t>
            </a:r>
          </a:p>
        </p:txBody>
      </p:sp>
      <p:pic>
        <p:nvPicPr>
          <p:cNvPr id="24" name="Graphic 23">
            <a:extLst>
              <a:ext uri="{FF2B5EF4-FFF2-40B4-BE49-F238E27FC236}">
                <a16:creationId xmlns:a16="http://schemas.microsoft.com/office/drawing/2014/main" id="{3EDA8CE2-FA72-93B1-F8F9-886100473C6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5938" y="1736725"/>
            <a:ext cx="431394" cy="431394"/>
          </a:xfrm>
          <a:prstGeom prst="rect">
            <a:avLst/>
          </a:prstGeom>
        </p:spPr>
      </p:pic>
      <p:cxnSp>
        <p:nvCxnSpPr>
          <p:cNvPr id="26" name="Straight Connector 25">
            <a:extLst>
              <a:ext uri="{FF2B5EF4-FFF2-40B4-BE49-F238E27FC236}">
                <a16:creationId xmlns:a16="http://schemas.microsoft.com/office/drawing/2014/main" id="{13A65B4B-69F1-23DC-45EF-06E63DAA9B3B}"/>
              </a:ext>
            </a:extLst>
          </p:cNvPr>
          <p:cNvCxnSpPr/>
          <p:nvPr/>
        </p:nvCxnSpPr>
        <p:spPr>
          <a:xfrm>
            <a:off x="915938" y="3175000"/>
            <a:ext cx="1941561"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B5CF45B9-66EA-67E3-B4BF-C9E24163C187}"/>
              </a:ext>
            </a:extLst>
          </p:cNvPr>
          <p:cNvGrpSpPr/>
          <p:nvPr/>
        </p:nvGrpSpPr>
        <p:grpSpPr>
          <a:xfrm>
            <a:off x="8124299" y="1399030"/>
            <a:ext cx="3736609" cy="4650304"/>
            <a:chOff x="8124299" y="1399030"/>
            <a:chExt cx="3736609" cy="4650304"/>
          </a:xfrm>
        </p:grpSpPr>
        <p:pic>
          <p:nvPicPr>
            <p:cNvPr id="12" name="Picture 11">
              <a:extLst>
                <a:ext uri="{FF2B5EF4-FFF2-40B4-BE49-F238E27FC236}">
                  <a16:creationId xmlns:a16="http://schemas.microsoft.com/office/drawing/2014/main" id="{1F17C297-7E3E-CDA9-F07F-7E97062606A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18308" y="1851131"/>
              <a:ext cx="2540048" cy="3527636"/>
            </a:xfrm>
            <a:prstGeom prst="rect">
              <a:avLst/>
            </a:prstGeom>
          </p:spPr>
        </p:pic>
        <p:pic>
          <p:nvPicPr>
            <p:cNvPr id="27" name="Picture 26">
              <a:extLst>
                <a:ext uri="{FF2B5EF4-FFF2-40B4-BE49-F238E27FC236}">
                  <a16:creationId xmlns:a16="http://schemas.microsoft.com/office/drawing/2014/main" id="{AD713FAE-390D-66FE-0466-B8A152AF71B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16200000">
              <a:off x="7667452" y="1855877"/>
              <a:ext cx="4650304" cy="3736609"/>
            </a:xfrm>
            <a:custGeom>
              <a:avLst/>
              <a:gdLst>
                <a:gd name="connsiteX0" fmla="*/ 771459 w 5470358"/>
                <a:gd name="connsiteY0" fmla="*/ 589477 h 4395538"/>
                <a:gd name="connsiteX1" fmla="*/ 725586 w 5470358"/>
                <a:gd name="connsiteY1" fmla="*/ 635350 h 4395538"/>
                <a:gd name="connsiteX2" fmla="*/ 725586 w 5470358"/>
                <a:gd name="connsiteY2" fmla="*/ 3634762 h 4395538"/>
                <a:gd name="connsiteX3" fmla="*/ 771459 w 5470358"/>
                <a:gd name="connsiteY3" fmla="*/ 3680635 h 4395538"/>
                <a:gd name="connsiteX4" fmla="*/ 4806651 w 5470358"/>
                <a:gd name="connsiteY4" fmla="*/ 3680635 h 4395538"/>
                <a:gd name="connsiteX5" fmla="*/ 4852524 w 5470358"/>
                <a:gd name="connsiteY5" fmla="*/ 3634762 h 4395538"/>
                <a:gd name="connsiteX6" fmla="*/ 4852524 w 5470358"/>
                <a:gd name="connsiteY6" fmla="*/ 635350 h 4395538"/>
                <a:gd name="connsiteX7" fmla="*/ 4806651 w 5470358"/>
                <a:gd name="connsiteY7" fmla="*/ 589477 h 4395538"/>
                <a:gd name="connsiteX8" fmla="*/ 0 w 5470358"/>
                <a:gd name="connsiteY8" fmla="*/ 0 h 4395538"/>
                <a:gd name="connsiteX9" fmla="*/ 5470358 w 5470358"/>
                <a:gd name="connsiteY9" fmla="*/ 0 h 4395538"/>
                <a:gd name="connsiteX10" fmla="*/ 5470358 w 5470358"/>
                <a:gd name="connsiteY10" fmla="*/ 4395538 h 4395538"/>
                <a:gd name="connsiteX11" fmla="*/ 0 w 5470358"/>
                <a:gd name="connsiteY11" fmla="*/ 4395538 h 439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70358" h="4395538">
                  <a:moveTo>
                    <a:pt x="771459" y="589477"/>
                  </a:moveTo>
                  <a:cubicBezTo>
                    <a:pt x="746124" y="589477"/>
                    <a:pt x="725586" y="610015"/>
                    <a:pt x="725586" y="635350"/>
                  </a:cubicBezTo>
                  <a:lnTo>
                    <a:pt x="725586" y="3634762"/>
                  </a:lnTo>
                  <a:cubicBezTo>
                    <a:pt x="725586" y="3660097"/>
                    <a:pt x="746124" y="3680635"/>
                    <a:pt x="771459" y="3680635"/>
                  </a:cubicBezTo>
                  <a:lnTo>
                    <a:pt x="4806651" y="3680635"/>
                  </a:lnTo>
                  <a:cubicBezTo>
                    <a:pt x="4831986" y="3680635"/>
                    <a:pt x="4852524" y="3660097"/>
                    <a:pt x="4852524" y="3634762"/>
                  </a:cubicBezTo>
                  <a:lnTo>
                    <a:pt x="4852524" y="635350"/>
                  </a:lnTo>
                  <a:cubicBezTo>
                    <a:pt x="4852524" y="610015"/>
                    <a:pt x="4831986" y="589477"/>
                    <a:pt x="4806651" y="589477"/>
                  </a:cubicBezTo>
                  <a:close/>
                  <a:moveTo>
                    <a:pt x="0" y="0"/>
                  </a:moveTo>
                  <a:lnTo>
                    <a:pt x="5470358" y="0"/>
                  </a:lnTo>
                  <a:lnTo>
                    <a:pt x="5470358" y="4395538"/>
                  </a:lnTo>
                  <a:lnTo>
                    <a:pt x="0" y="4395538"/>
                  </a:lnTo>
                  <a:close/>
                </a:path>
              </a:pathLst>
            </a:custGeom>
          </p:spPr>
        </p:pic>
      </p:grpSp>
      <p:cxnSp>
        <p:nvCxnSpPr>
          <p:cNvPr id="3" name="Straight Connector 2">
            <a:extLst>
              <a:ext uri="{FF2B5EF4-FFF2-40B4-BE49-F238E27FC236}">
                <a16:creationId xmlns:a16="http://schemas.microsoft.com/office/drawing/2014/main" id="{E21458BA-30AA-955F-5880-27CD1F299897}"/>
              </a:ext>
            </a:extLst>
          </p:cNvPr>
          <p:cNvCxnSpPr>
            <a:cxnSpLocks/>
          </p:cNvCxnSpPr>
          <p:nvPr/>
        </p:nvCxnSpPr>
        <p:spPr>
          <a:xfrm>
            <a:off x="3503613" y="3175000"/>
            <a:ext cx="37368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A1B6405-C19B-B8F2-C446-A8DA99178AF9}"/>
              </a:ext>
            </a:extLst>
          </p:cNvPr>
          <p:cNvCxnSpPr>
            <a:cxnSpLocks/>
          </p:cNvCxnSpPr>
          <p:nvPr/>
        </p:nvCxnSpPr>
        <p:spPr>
          <a:xfrm>
            <a:off x="3503613" y="4294962"/>
            <a:ext cx="37368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459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646201DA-8E80-E84F-A270-73460C12CC9D}"/>
              </a:ext>
            </a:extLst>
          </p:cNvPr>
          <p:cNvGrpSpPr/>
          <p:nvPr/>
        </p:nvGrpSpPr>
        <p:grpSpPr>
          <a:xfrm>
            <a:off x="971549" y="2233764"/>
            <a:ext cx="6862929" cy="3551087"/>
            <a:chOff x="914399" y="2205188"/>
            <a:chExt cx="6920080" cy="4356005"/>
          </a:xfrm>
        </p:grpSpPr>
        <p:sp>
          <p:nvSpPr>
            <p:cNvPr id="29" name="Rectangle 28">
              <a:extLst>
                <a:ext uri="{FF2B5EF4-FFF2-40B4-BE49-F238E27FC236}">
                  <a16:creationId xmlns:a16="http://schemas.microsoft.com/office/drawing/2014/main" id="{658EE05A-D77B-C30C-2437-4E166D8001F0}"/>
                </a:ext>
              </a:extLst>
            </p:cNvPr>
            <p:cNvSpPr/>
            <p:nvPr/>
          </p:nvSpPr>
          <p:spPr>
            <a:xfrm>
              <a:off x="914399" y="2205188"/>
              <a:ext cx="6920080" cy="7249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51" name="Rectangle 50">
              <a:extLst>
                <a:ext uri="{FF2B5EF4-FFF2-40B4-BE49-F238E27FC236}">
                  <a16:creationId xmlns:a16="http://schemas.microsoft.com/office/drawing/2014/main" id="{9E0E54E3-9750-609E-A03F-95835E6F819E}"/>
                </a:ext>
              </a:extLst>
            </p:cNvPr>
            <p:cNvSpPr/>
            <p:nvPr/>
          </p:nvSpPr>
          <p:spPr>
            <a:xfrm>
              <a:off x="914399" y="3112953"/>
              <a:ext cx="6920080" cy="7249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52" name="Rectangle 51">
              <a:extLst>
                <a:ext uri="{FF2B5EF4-FFF2-40B4-BE49-F238E27FC236}">
                  <a16:creationId xmlns:a16="http://schemas.microsoft.com/office/drawing/2014/main" id="{0049F92D-079F-9AE4-CAA1-EBC4DE4AD461}"/>
                </a:ext>
              </a:extLst>
            </p:cNvPr>
            <p:cNvSpPr/>
            <p:nvPr/>
          </p:nvSpPr>
          <p:spPr>
            <a:xfrm>
              <a:off x="914399" y="4020718"/>
              <a:ext cx="6920080" cy="7249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53" name="Rectangle 52">
              <a:extLst>
                <a:ext uri="{FF2B5EF4-FFF2-40B4-BE49-F238E27FC236}">
                  <a16:creationId xmlns:a16="http://schemas.microsoft.com/office/drawing/2014/main" id="{A9DE8229-80B4-7A18-E2D6-EF4554B65276}"/>
                </a:ext>
              </a:extLst>
            </p:cNvPr>
            <p:cNvSpPr/>
            <p:nvPr/>
          </p:nvSpPr>
          <p:spPr>
            <a:xfrm>
              <a:off x="914399" y="4928483"/>
              <a:ext cx="6920080" cy="7249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54" name="Rectangle 53">
              <a:extLst>
                <a:ext uri="{FF2B5EF4-FFF2-40B4-BE49-F238E27FC236}">
                  <a16:creationId xmlns:a16="http://schemas.microsoft.com/office/drawing/2014/main" id="{8A2B6203-5F12-33F5-C41F-1B8FCF252769}"/>
                </a:ext>
              </a:extLst>
            </p:cNvPr>
            <p:cNvSpPr/>
            <p:nvPr/>
          </p:nvSpPr>
          <p:spPr>
            <a:xfrm>
              <a:off x="914399" y="5836247"/>
              <a:ext cx="6920080" cy="7249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grpSp>
      <p:sp>
        <p:nvSpPr>
          <p:cNvPr id="2" name="Title 1">
            <a:extLst>
              <a:ext uri="{FF2B5EF4-FFF2-40B4-BE49-F238E27FC236}">
                <a16:creationId xmlns:a16="http://schemas.microsoft.com/office/drawing/2014/main" id="{86D66D56-A57A-04AC-53E7-AD4C6C779099}"/>
              </a:ext>
            </a:extLst>
          </p:cNvPr>
          <p:cNvSpPr>
            <a:spLocks noGrp="1"/>
          </p:cNvSpPr>
          <p:nvPr>
            <p:ph type="title"/>
          </p:nvPr>
        </p:nvSpPr>
        <p:spPr>
          <a:xfrm>
            <a:off x="695326" y="333375"/>
            <a:ext cx="5005388" cy="777875"/>
          </a:xfrm>
        </p:spPr>
        <p:txBody>
          <a:bodyPr/>
          <a:lstStyle/>
          <a:p>
            <a:r>
              <a:rPr lang="en-US" dirty="0"/>
              <a:t>Measuring the prevalence of child maltreatment </a:t>
            </a:r>
          </a:p>
        </p:txBody>
      </p:sp>
      <p:sp>
        <p:nvSpPr>
          <p:cNvPr id="50" name="Text Placeholder 49">
            <a:extLst>
              <a:ext uri="{FF2B5EF4-FFF2-40B4-BE49-F238E27FC236}">
                <a16:creationId xmlns:a16="http://schemas.microsoft.com/office/drawing/2014/main" id="{2D049B08-7D32-B7E8-44BB-42ABD07FB3B2}"/>
              </a:ext>
            </a:extLst>
          </p:cNvPr>
          <p:cNvSpPr>
            <a:spLocks noGrp="1"/>
          </p:cNvSpPr>
          <p:nvPr>
            <p:ph type="body" sz="quarter" idx="13"/>
          </p:nvPr>
        </p:nvSpPr>
        <p:spPr/>
        <p:txBody>
          <a:bodyPr/>
          <a:lstStyle/>
          <a:p>
            <a:r>
              <a:rPr lang="en-US" dirty="0"/>
              <a:t>Each question had a Yes or No response</a:t>
            </a:r>
          </a:p>
          <a:p>
            <a:endParaRPr lang="en-AU" dirty="0"/>
          </a:p>
        </p:txBody>
      </p:sp>
      <p:sp>
        <p:nvSpPr>
          <p:cNvPr id="23" name="Content Placeholder 7">
            <a:extLst>
              <a:ext uri="{FF2B5EF4-FFF2-40B4-BE49-F238E27FC236}">
                <a16:creationId xmlns:a16="http://schemas.microsoft.com/office/drawing/2014/main" id="{4F6F970F-A988-858A-257B-754679514852}"/>
              </a:ext>
            </a:extLst>
          </p:cNvPr>
          <p:cNvSpPr txBox="1">
            <a:spLocks/>
          </p:cNvSpPr>
          <p:nvPr/>
        </p:nvSpPr>
        <p:spPr>
          <a:xfrm>
            <a:off x="1562537" y="2423902"/>
            <a:ext cx="4380812" cy="234354"/>
          </a:xfrm>
          <a:prstGeom prst="rect">
            <a:avLst/>
          </a:prstGeom>
        </p:spPr>
        <p:txBody>
          <a:bodyPr lIns="0" tIns="0" rIns="0" bIns="0"/>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mn-lt"/>
                <a:ea typeface="+mn-ea"/>
                <a:cs typeface="+mn-cs"/>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mn-lt"/>
                <a:ea typeface="+mn-ea"/>
                <a:cs typeface="+mn-cs"/>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mn-lt"/>
                <a:ea typeface="+mn-ea"/>
                <a:cs typeface="+mn-cs"/>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mn-lt"/>
                <a:ea typeface="+mn-ea"/>
                <a:cs typeface="+mn-cs"/>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buNone/>
            </a:pPr>
            <a:r>
              <a:rPr lang="en-US" sz="1400" b="1" dirty="0">
                <a:latin typeface="Arial" panose="020B0604020202020204" pitchFamily="34" charset="0"/>
              </a:rPr>
              <a:t>Physical abuse </a:t>
            </a:r>
            <a:r>
              <a:rPr lang="en-US" sz="1400" dirty="0">
                <a:latin typeface="Arial" panose="020B0604020202020204" pitchFamily="34" charset="0"/>
              </a:rPr>
              <a:t>(2, +1 on corp. punishment)</a:t>
            </a:r>
          </a:p>
        </p:txBody>
      </p:sp>
      <p:sp>
        <p:nvSpPr>
          <p:cNvPr id="38" name="Oval 37">
            <a:extLst>
              <a:ext uri="{FF2B5EF4-FFF2-40B4-BE49-F238E27FC236}">
                <a16:creationId xmlns:a16="http://schemas.microsoft.com/office/drawing/2014/main" id="{B3CC53F4-4390-DE11-C3B1-EFFA6003300F}"/>
              </a:ext>
            </a:extLst>
          </p:cNvPr>
          <p:cNvSpPr/>
          <p:nvPr/>
        </p:nvSpPr>
        <p:spPr>
          <a:xfrm>
            <a:off x="695325" y="2233764"/>
            <a:ext cx="590988" cy="5909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rtlCol="0" anchor="ctr"/>
          <a:lstStyle/>
          <a:p>
            <a:pPr algn="ctr"/>
            <a:r>
              <a:rPr lang="en-US" dirty="0">
                <a:solidFill>
                  <a:schemeClr val="bg1"/>
                </a:solidFill>
                <a:latin typeface="+mj-lt"/>
              </a:rPr>
              <a:t>3</a:t>
            </a:r>
            <a:endParaRPr lang="en-AU" dirty="0">
              <a:solidFill>
                <a:schemeClr val="bg1"/>
              </a:solidFill>
              <a:latin typeface="+mj-lt"/>
            </a:endParaRPr>
          </a:p>
        </p:txBody>
      </p:sp>
      <p:pic>
        <p:nvPicPr>
          <p:cNvPr id="3" name="Picture 2">
            <a:extLst>
              <a:ext uri="{FF2B5EF4-FFF2-40B4-BE49-F238E27FC236}">
                <a16:creationId xmlns:a16="http://schemas.microsoft.com/office/drawing/2014/main" id="{566C04BD-50FA-C671-007E-E3B23E29CC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75388" y="1520825"/>
            <a:ext cx="5581650" cy="4268320"/>
          </a:xfrm>
          <a:prstGeom prst="rect">
            <a:avLst/>
          </a:prstGeom>
        </p:spPr>
      </p:pic>
      <p:sp>
        <p:nvSpPr>
          <p:cNvPr id="7" name="Rectangle 6">
            <a:extLst>
              <a:ext uri="{FF2B5EF4-FFF2-40B4-BE49-F238E27FC236}">
                <a16:creationId xmlns:a16="http://schemas.microsoft.com/office/drawing/2014/main" id="{98F552FA-1B64-F51C-DA6F-091BD9BDCC61}"/>
              </a:ext>
            </a:extLst>
          </p:cNvPr>
          <p:cNvSpPr/>
          <p:nvPr/>
        </p:nvSpPr>
        <p:spPr>
          <a:xfrm>
            <a:off x="6275388" y="1520825"/>
            <a:ext cx="5581650" cy="4270375"/>
          </a:xfrm>
          <a:prstGeom prst="rect">
            <a:avLst/>
          </a:prstGeom>
          <a:gradFill>
            <a:gsLst>
              <a:gs pos="0">
                <a:schemeClr val="tx1">
                  <a:alpha val="63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10" name="Text Placeholder 5">
            <a:extLst>
              <a:ext uri="{FF2B5EF4-FFF2-40B4-BE49-F238E27FC236}">
                <a16:creationId xmlns:a16="http://schemas.microsoft.com/office/drawing/2014/main" id="{6EC55062-9119-E986-8926-5623FF036E77}"/>
              </a:ext>
            </a:extLst>
          </p:cNvPr>
          <p:cNvSpPr txBox="1">
            <a:spLocks/>
          </p:cNvSpPr>
          <p:nvPr/>
        </p:nvSpPr>
        <p:spPr>
          <a:xfrm>
            <a:off x="6820311" y="2464996"/>
            <a:ext cx="3387883" cy="360363"/>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mn-lt"/>
                <a:ea typeface="+mn-ea"/>
                <a:cs typeface="+mn-cs"/>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mn-lt"/>
                <a:ea typeface="+mn-ea"/>
                <a:cs typeface="+mn-cs"/>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mn-lt"/>
                <a:ea typeface="+mn-ea"/>
                <a:cs typeface="+mn-cs"/>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mn-lt"/>
                <a:ea typeface="+mn-ea"/>
                <a:cs typeface="+mn-cs"/>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7200" dirty="0">
                <a:solidFill>
                  <a:schemeClr val="bg1"/>
                </a:solidFill>
                <a:latin typeface="Georgia" panose="02040502050405020303" pitchFamily="18" charset="0"/>
              </a:rPr>
              <a:t>20</a:t>
            </a:r>
          </a:p>
        </p:txBody>
      </p:sp>
      <p:cxnSp>
        <p:nvCxnSpPr>
          <p:cNvPr id="12" name="Straight Connector 11">
            <a:extLst>
              <a:ext uri="{FF2B5EF4-FFF2-40B4-BE49-F238E27FC236}">
                <a16:creationId xmlns:a16="http://schemas.microsoft.com/office/drawing/2014/main" id="{F1FAD864-1D71-1CFC-758E-1A44B8C4D5B4}"/>
              </a:ext>
            </a:extLst>
          </p:cNvPr>
          <p:cNvCxnSpPr>
            <a:cxnSpLocks/>
          </p:cNvCxnSpPr>
          <p:nvPr/>
        </p:nvCxnSpPr>
        <p:spPr>
          <a:xfrm>
            <a:off x="6839361" y="4162109"/>
            <a:ext cx="30084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5">
            <a:extLst>
              <a:ext uri="{FF2B5EF4-FFF2-40B4-BE49-F238E27FC236}">
                <a16:creationId xmlns:a16="http://schemas.microsoft.com/office/drawing/2014/main" id="{9ED68B0B-3060-C1B2-595F-505627349CA8}"/>
              </a:ext>
            </a:extLst>
          </p:cNvPr>
          <p:cNvSpPr txBox="1">
            <a:spLocks/>
          </p:cNvSpPr>
          <p:nvPr/>
        </p:nvSpPr>
        <p:spPr>
          <a:xfrm>
            <a:off x="6839361" y="3306531"/>
            <a:ext cx="3387883" cy="360363"/>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mn-lt"/>
                <a:ea typeface="+mn-ea"/>
                <a:cs typeface="+mn-cs"/>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mn-lt"/>
                <a:ea typeface="+mn-ea"/>
                <a:cs typeface="+mn-cs"/>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mn-lt"/>
                <a:ea typeface="+mn-ea"/>
                <a:cs typeface="+mn-cs"/>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mn-lt"/>
                <a:ea typeface="+mn-ea"/>
                <a:cs typeface="+mn-cs"/>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4400" dirty="0">
                <a:solidFill>
                  <a:schemeClr val="accent3">
                    <a:lumMod val="40000"/>
                    <a:lumOff val="60000"/>
                  </a:schemeClr>
                </a:solidFill>
                <a:latin typeface="Georgia" panose="02040502050405020303" pitchFamily="18" charset="0"/>
              </a:rPr>
              <a:t>questions</a:t>
            </a:r>
            <a:endParaRPr lang="en-US" sz="4800" dirty="0">
              <a:solidFill>
                <a:schemeClr val="accent3">
                  <a:lumMod val="40000"/>
                  <a:lumOff val="60000"/>
                </a:schemeClr>
              </a:solidFill>
              <a:latin typeface="Georgia" panose="02040502050405020303" pitchFamily="18" charset="0"/>
            </a:endParaRPr>
          </a:p>
        </p:txBody>
      </p:sp>
      <p:pic>
        <p:nvPicPr>
          <p:cNvPr id="26" name="Graphic 25">
            <a:extLst>
              <a:ext uri="{FF2B5EF4-FFF2-40B4-BE49-F238E27FC236}">
                <a16:creationId xmlns:a16="http://schemas.microsoft.com/office/drawing/2014/main" id="{C0D7F831-6EBD-DC88-3048-270003F9ED4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95168" y="4221138"/>
            <a:ext cx="1348428" cy="1348428"/>
          </a:xfrm>
          <a:prstGeom prst="rect">
            <a:avLst/>
          </a:prstGeom>
        </p:spPr>
      </p:pic>
      <p:sp>
        <p:nvSpPr>
          <p:cNvPr id="56" name="Oval 55">
            <a:extLst>
              <a:ext uri="{FF2B5EF4-FFF2-40B4-BE49-F238E27FC236}">
                <a16:creationId xmlns:a16="http://schemas.microsoft.com/office/drawing/2014/main" id="{08E1220F-6D49-0EAE-3F83-44B244CB8E13}"/>
              </a:ext>
            </a:extLst>
          </p:cNvPr>
          <p:cNvSpPr/>
          <p:nvPr/>
        </p:nvSpPr>
        <p:spPr>
          <a:xfrm>
            <a:off x="695325" y="2971017"/>
            <a:ext cx="590988" cy="5909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rtlCol="0" anchor="ctr"/>
          <a:lstStyle/>
          <a:p>
            <a:pPr algn="ctr"/>
            <a:r>
              <a:rPr lang="en-US" dirty="0">
                <a:solidFill>
                  <a:schemeClr val="bg1"/>
                </a:solidFill>
                <a:latin typeface="+mj-lt"/>
              </a:rPr>
              <a:t>7</a:t>
            </a:r>
            <a:endParaRPr lang="en-AU" dirty="0">
              <a:solidFill>
                <a:schemeClr val="bg1"/>
              </a:solidFill>
              <a:latin typeface="+mj-lt"/>
            </a:endParaRPr>
          </a:p>
        </p:txBody>
      </p:sp>
      <p:sp>
        <p:nvSpPr>
          <p:cNvPr id="57" name="Oval 56">
            <a:extLst>
              <a:ext uri="{FF2B5EF4-FFF2-40B4-BE49-F238E27FC236}">
                <a16:creationId xmlns:a16="http://schemas.microsoft.com/office/drawing/2014/main" id="{9811A152-A2D2-066F-4039-3C419BCCB562}"/>
              </a:ext>
            </a:extLst>
          </p:cNvPr>
          <p:cNvSpPr/>
          <p:nvPr/>
        </p:nvSpPr>
        <p:spPr>
          <a:xfrm>
            <a:off x="695325" y="3707759"/>
            <a:ext cx="590988" cy="5909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rtlCol="0" anchor="ctr"/>
          <a:lstStyle/>
          <a:p>
            <a:pPr algn="ctr"/>
            <a:r>
              <a:rPr lang="en-US" dirty="0">
                <a:solidFill>
                  <a:schemeClr val="bg1"/>
                </a:solidFill>
                <a:latin typeface="+mj-lt"/>
              </a:rPr>
              <a:t>3</a:t>
            </a:r>
            <a:endParaRPr lang="en-AU" dirty="0">
              <a:solidFill>
                <a:schemeClr val="bg1"/>
              </a:solidFill>
              <a:latin typeface="+mj-lt"/>
            </a:endParaRPr>
          </a:p>
        </p:txBody>
      </p:sp>
      <p:sp>
        <p:nvSpPr>
          <p:cNvPr id="58" name="Oval 57">
            <a:extLst>
              <a:ext uri="{FF2B5EF4-FFF2-40B4-BE49-F238E27FC236}">
                <a16:creationId xmlns:a16="http://schemas.microsoft.com/office/drawing/2014/main" id="{A3BC64D4-DCA9-B326-6DA9-041FFA2E5B4B}"/>
              </a:ext>
            </a:extLst>
          </p:cNvPr>
          <p:cNvSpPr/>
          <p:nvPr/>
        </p:nvSpPr>
        <p:spPr>
          <a:xfrm>
            <a:off x="695325" y="4445012"/>
            <a:ext cx="590988" cy="5909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rtlCol="0" anchor="ctr"/>
          <a:lstStyle/>
          <a:p>
            <a:pPr algn="ctr"/>
            <a:r>
              <a:rPr lang="en-US" dirty="0">
                <a:solidFill>
                  <a:schemeClr val="bg1"/>
                </a:solidFill>
                <a:latin typeface="+mj-lt"/>
              </a:rPr>
              <a:t>3</a:t>
            </a:r>
            <a:endParaRPr lang="en-AU" dirty="0">
              <a:solidFill>
                <a:schemeClr val="bg1"/>
              </a:solidFill>
              <a:latin typeface="+mj-lt"/>
            </a:endParaRPr>
          </a:p>
        </p:txBody>
      </p:sp>
      <p:sp>
        <p:nvSpPr>
          <p:cNvPr id="59" name="Oval 58">
            <a:extLst>
              <a:ext uri="{FF2B5EF4-FFF2-40B4-BE49-F238E27FC236}">
                <a16:creationId xmlns:a16="http://schemas.microsoft.com/office/drawing/2014/main" id="{3D05D2D2-06F5-0A15-9C62-6547E4EB5AB8}"/>
              </a:ext>
            </a:extLst>
          </p:cNvPr>
          <p:cNvSpPr/>
          <p:nvPr/>
        </p:nvSpPr>
        <p:spPr>
          <a:xfrm>
            <a:off x="695325" y="5191581"/>
            <a:ext cx="590988" cy="5909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rtlCol="0" anchor="ctr"/>
          <a:lstStyle/>
          <a:p>
            <a:pPr algn="ctr"/>
            <a:r>
              <a:rPr lang="en-US" dirty="0">
                <a:solidFill>
                  <a:schemeClr val="bg1"/>
                </a:solidFill>
                <a:latin typeface="+mj-lt"/>
              </a:rPr>
              <a:t>4</a:t>
            </a:r>
            <a:endParaRPr lang="en-AU" dirty="0">
              <a:solidFill>
                <a:schemeClr val="bg1"/>
              </a:solidFill>
              <a:latin typeface="+mj-lt"/>
            </a:endParaRPr>
          </a:p>
        </p:txBody>
      </p:sp>
      <p:sp>
        <p:nvSpPr>
          <p:cNvPr id="60" name="Content Placeholder 7">
            <a:extLst>
              <a:ext uri="{FF2B5EF4-FFF2-40B4-BE49-F238E27FC236}">
                <a16:creationId xmlns:a16="http://schemas.microsoft.com/office/drawing/2014/main" id="{F2FBFCA7-773F-1885-288E-30545B2099C1}"/>
              </a:ext>
            </a:extLst>
          </p:cNvPr>
          <p:cNvSpPr txBox="1">
            <a:spLocks/>
          </p:cNvSpPr>
          <p:nvPr/>
        </p:nvSpPr>
        <p:spPr>
          <a:xfrm>
            <a:off x="1562537" y="3152105"/>
            <a:ext cx="4380812" cy="234354"/>
          </a:xfrm>
          <a:prstGeom prst="rect">
            <a:avLst/>
          </a:prstGeom>
        </p:spPr>
        <p:txBody>
          <a:bodyPr lIns="0" tIns="0" rIns="0" bIns="0"/>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mn-lt"/>
                <a:ea typeface="+mn-ea"/>
                <a:cs typeface="+mn-cs"/>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mn-lt"/>
                <a:ea typeface="+mn-ea"/>
                <a:cs typeface="+mn-cs"/>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mn-lt"/>
                <a:ea typeface="+mn-ea"/>
                <a:cs typeface="+mn-cs"/>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mn-lt"/>
                <a:ea typeface="+mn-ea"/>
                <a:cs typeface="+mn-cs"/>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buNone/>
            </a:pPr>
            <a:r>
              <a:rPr lang="en-US" sz="1400" b="1" dirty="0">
                <a:latin typeface="Arial" panose="020B0604020202020204" pitchFamily="34" charset="0"/>
              </a:rPr>
              <a:t>Sexual abuse </a:t>
            </a:r>
            <a:r>
              <a:rPr lang="en-US" sz="1400" dirty="0">
                <a:latin typeface="Arial" panose="020B0604020202020204" pitchFamily="34" charset="0"/>
              </a:rPr>
              <a:t>(5, +2 on the internet)</a:t>
            </a:r>
          </a:p>
        </p:txBody>
      </p:sp>
      <p:sp>
        <p:nvSpPr>
          <p:cNvPr id="61" name="Content Placeholder 7">
            <a:extLst>
              <a:ext uri="{FF2B5EF4-FFF2-40B4-BE49-F238E27FC236}">
                <a16:creationId xmlns:a16="http://schemas.microsoft.com/office/drawing/2014/main" id="{944DD284-836B-18AD-2EC9-FCA937BF3E47}"/>
              </a:ext>
            </a:extLst>
          </p:cNvPr>
          <p:cNvSpPr txBox="1">
            <a:spLocks/>
          </p:cNvSpPr>
          <p:nvPr/>
        </p:nvSpPr>
        <p:spPr>
          <a:xfrm>
            <a:off x="1562537" y="3886076"/>
            <a:ext cx="4380812" cy="234354"/>
          </a:xfrm>
          <a:prstGeom prst="rect">
            <a:avLst/>
          </a:prstGeom>
        </p:spPr>
        <p:txBody>
          <a:bodyPr lIns="0" tIns="0" rIns="0" bIns="0"/>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mn-lt"/>
                <a:ea typeface="+mn-ea"/>
                <a:cs typeface="+mn-cs"/>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mn-lt"/>
                <a:ea typeface="+mn-ea"/>
                <a:cs typeface="+mn-cs"/>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mn-lt"/>
                <a:ea typeface="+mn-ea"/>
                <a:cs typeface="+mn-cs"/>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mn-lt"/>
                <a:ea typeface="+mn-ea"/>
                <a:cs typeface="+mn-cs"/>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buNone/>
            </a:pPr>
            <a:r>
              <a:rPr lang="en-US" sz="1400" b="1" dirty="0">
                <a:latin typeface="Arial" panose="020B0604020202020204" pitchFamily="34" charset="0"/>
              </a:rPr>
              <a:t>Emotional abuse</a:t>
            </a:r>
            <a:endParaRPr lang="en-US" sz="1400" dirty="0">
              <a:latin typeface="Arial" panose="020B0604020202020204" pitchFamily="34" charset="0"/>
            </a:endParaRPr>
          </a:p>
        </p:txBody>
      </p:sp>
      <p:sp>
        <p:nvSpPr>
          <p:cNvPr id="69" name="Content Placeholder 7">
            <a:extLst>
              <a:ext uri="{FF2B5EF4-FFF2-40B4-BE49-F238E27FC236}">
                <a16:creationId xmlns:a16="http://schemas.microsoft.com/office/drawing/2014/main" id="{74652D80-B07E-36EB-153D-B87DDC8252B5}"/>
              </a:ext>
            </a:extLst>
          </p:cNvPr>
          <p:cNvSpPr txBox="1">
            <a:spLocks/>
          </p:cNvSpPr>
          <p:nvPr/>
        </p:nvSpPr>
        <p:spPr>
          <a:xfrm>
            <a:off x="1562537" y="4635799"/>
            <a:ext cx="4380812" cy="234354"/>
          </a:xfrm>
          <a:prstGeom prst="rect">
            <a:avLst/>
          </a:prstGeom>
        </p:spPr>
        <p:txBody>
          <a:bodyPr lIns="0" tIns="0" rIns="0" bIns="0"/>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mn-lt"/>
                <a:ea typeface="+mn-ea"/>
                <a:cs typeface="+mn-cs"/>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mn-lt"/>
                <a:ea typeface="+mn-ea"/>
                <a:cs typeface="+mn-cs"/>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mn-lt"/>
                <a:ea typeface="+mn-ea"/>
                <a:cs typeface="+mn-cs"/>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mn-lt"/>
                <a:ea typeface="+mn-ea"/>
                <a:cs typeface="+mn-cs"/>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buNone/>
            </a:pPr>
            <a:r>
              <a:rPr lang="en-US" sz="1400" b="1" dirty="0">
                <a:latin typeface="Arial" panose="020B0604020202020204" pitchFamily="34" charset="0"/>
              </a:rPr>
              <a:t>Neglect</a:t>
            </a:r>
            <a:endParaRPr lang="en-US" sz="1400" dirty="0">
              <a:latin typeface="Arial" panose="020B0604020202020204" pitchFamily="34" charset="0"/>
            </a:endParaRPr>
          </a:p>
        </p:txBody>
      </p:sp>
      <p:sp>
        <p:nvSpPr>
          <p:cNvPr id="70" name="Content Placeholder 7">
            <a:extLst>
              <a:ext uri="{FF2B5EF4-FFF2-40B4-BE49-F238E27FC236}">
                <a16:creationId xmlns:a16="http://schemas.microsoft.com/office/drawing/2014/main" id="{F426A0BF-AFEC-8C5E-E338-CF7DE6893115}"/>
              </a:ext>
            </a:extLst>
          </p:cNvPr>
          <p:cNvSpPr txBox="1">
            <a:spLocks/>
          </p:cNvSpPr>
          <p:nvPr/>
        </p:nvSpPr>
        <p:spPr>
          <a:xfrm>
            <a:off x="1562537" y="5365751"/>
            <a:ext cx="4380812" cy="234354"/>
          </a:xfrm>
          <a:prstGeom prst="rect">
            <a:avLst/>
          </a:prstGeom>
        </p:spPr>
        <p:txBody>
          <a:bodyPr lIns="0" tIns="0" rIns="0" bIns="0"/>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mn-lt"/>
                <a:ea typeface="+mn-ea"/>
                <a:cs typeface="+mn-cs"/>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mn-lt"/>
                <a:ea typeface="+mn-ea"/>
                <a:cs typeface="+mn-cs"/>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mn-lt"/>
                <a:ea typeface="+mn-ea"/>
                <a:cs typeface="+mn-cs"/>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mn-lt"/>
                <a:ea typeface="+mn-ea"/>
                <a:cs typeface="+mn-cs"/>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buNone/>
            </a:pPr>
            <a:r>
              <a:rPr lang="en-US" sz="1400" b="1" dirty="0">
                <a:latin typeface="Arial" panose="020B0604020202020204" pitchFamily="34" charset="0"/>
              </a:rPr>
              <a:t>Exposure to domestic violence</a:t>
            </a:r>
            <a:endParaRPr lang="en-US" sz="1400" dirty="0">
              <a:latin typeface="Arial" panose="020B0604020202020204" pitchFamily="34" charset="0"/>
            </a:endParaRPr>
          </a:p>
        </p:txBody>
      </p:sp>
    </p:spTree>
    <p:extLst>
      <p:ext uri="{BB962C8B-B14F-4D97-AF65-F5344CB8AC3E}">
        <p14:creationId xmlns:p14="http://schemas.microsoft.com/office/powerpoint/2010/main" val="273565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8DD6D-BFBC-9087-39BF-782BF7D9CA2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BEBE08D-9E4F-66E3-D136-9C6DFA6EE1D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flipH="1">
            <a:off x="4026170" y="3320"/>
            <a:ext cx="8165830" cy="6858000"/>
          </a:xfrm>
          <a:prstGeom prst="rect">
            <a:avLst/>
          </a:prstGeom>
        </p:spPr>
      </p:pic>
      <p:sp>
        <p:nvSpPr>
          <p:cNvPr id="19" name="Rectangle 18">
            <a:extLst>
              <a:ext uri="{FF2B5EF4-FFF2-40B4-BE49-F238E27FC236}">
                <a16:creationId xmlns:a16="http://schemas.microsoft.com/office/drawing/2014/main" id="{89486C10-AC46-52FF-DDB7-5156642FA103}"/>
              </a:ext>
            </a:extLst>
          </p:cNvPr>
          <p:cNvSpPr/>
          <p:nvPr/>
        </p:nvSpPr>
        <p:spPr>
          <a:xfrm rot="5400000">
            <a:off x="2668660" y="-2662020"/>
            <a:ext cx="6854679" cy="12192000"/>
          </a:xfrm>
          <a:prstGeom prst="rect">
            <a:avLst/>
          </a:prstGeom>
          <a:gradFill>
            <a:gsLst>
              <a:gs pos="0">
                <a:schemeClr val="tx1">
                  <a:alpha val="0"/>
                </a:schemeClr>
              </a:gs>
              <a:gs pos="35000">
                <a:schemeClr val="tx1">
                  <a:alpha val="79000"/>
                </a:schemeClr>
              </a:gs>
              <a:gs pos="6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49F7BBF0-0386-ED55-E8B7-BB4A2E711095}"/>
              </a:ext>
            </a:extLst>
          </p:cNvPr>
          <p:cNvSpPr>
            <a:spLocks noGrp="1"/>
          </p:cNvSpPr>
          <p:nvPr>
            <p:ph type="title"/>
          </p:nvPr>
        </p:nvSpPr>
        <p:spPr>
          <a:xfrm>
            <a:off x="677511" y="333375"/>
            <a:ext cx="9504363" cy="777875"/>
          </a:xfrm>
        </p:spPr>
        <p:txBody>
          <a:bodyPr/>
          <a:lstStyle/>
          <a:p>
            <a:r>
              <a:rPr lang="en-US" dirty="0">
                <a:solidFill>
                  <a:schemeClr val="accent3">
                    <a:lumMod val="40000"/>
                    <a:lumOff val="60000"/>
                  </a:schemeClr>
                </a:solidFill>
              </a:rPr>
              <a:t>Exposure to domestic violence:</a:t>
            </a:r>
            <a:br>
              <a:rPr lang="en-US" dirty="0">
                <a:solidFill>
                  <a:schemeClr val="accent3">
                    <a:lumMod val="40000"/>
                    <a:lumOff val="60000"/>
                  </a:schemeClr>
                </a:solidFill>
              </a:rPr>
            </a:br>
            <a:r>
              <a:rPr lang="en-US" dirty="0"/>
              <a:t>Item wording</a:t>
            </a:r>
            <a:endParaRPr lang="en-AU" dirty="0"/>
          </a:p>
        </p:txBody>
      </p:sp>
      <p:sp>
        <p:nvSpPr>
          <p:cNvPr id="11" name="Content Placeholder 2">
            <a:extLst>
              <a:ext uri="{FF2B5EF4-FFF2-40B4-BE49-F238E27FC236}">
                <a16:creationId xmlns:a16="http://schemas.microsoft.com/office/drawing/2014/main" id="{2DA57757-6C9D-C74D-BBA4-2EEFBDB80B14}"/>
              </a:ext>
            </a:extLst>
          </p:cNvPr>
          <p:cNvSpPr>
            <a:spLocks noGrp="1"/>
          </p:cNvSpPr>
          <p:nvPr>
            <p:ph idx="4294967295"/>
          </p:nvPr>
        </p:nvSpPr>
        <p:spPr>
          <a:xfrm>
            <a:off x="677511" y="1722562"/>
            <a:ext cx="6156325" cy="754063"/>
          </a:xfrm>
        </p:spPr>
        <p:txBody>
          <a:bodyPr/>
          <a:lstStyle/>
          <a:p>
            <a:pPr marL="0" lvl="1" indent="0">
              <a:lnSpc>
                <a:spcPct val="100000"/>
              </a:lnSpc>
              <a:spcBef>
                <a:spcPts val="1000"/>
              </a:spcBef>
              <a:spcAft>
                <a:spcPts val="1000"/>
              </a:spcAft>
              <a:buNone/>
            </a:pPr>
            <a:endParaRPr lang="en-US" sz="1800" dirty="0">
              <a:solidFill>
                <a:schemeClr val="bg1"/>
              </a:solidFill>
            </a:endParaRPr>
          </a:p>
        </p:txBody>
      </p:sp>
      <p:pic>
        <p:nvPicPr>
          <p:cNvPr id="16" name="Graphic 15">
            <a:extLst>
              <a:ext uri="{FF2B5EF4-FFF2-40B4-BE49-F238E27FC236}">
                <a16:creationId xmlns:a16="http://schemas.microsoft.com/office/drawing/2014/main" id="{76ECD83F-7139-6164-1DBB-5AD77D7AD0B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5325" y="6146800"/>
            <a:ext cx="1659731" cy="431800"/>
          </a:xfrm>
          <a:prstGeom prst="rect">
            <a:avLst/>
          </a:prstGeom>
        </p:spPr>
      </p:pic>
      <p:sp>
        <p:nvSpPr>
          <p:cNvPr id="25" name="Text Placeholder 5">
            <a:extLst>
              <a:ext uri="{FF2B5EF4-FFF2-40B4-BE49-F238E27FC236}">
                <a16:creationId xmlns:a16="http://schemas.microsoft.com/office/drawing/2014/main" id="{9FB60D99-9664-494C-E7F9-B64636133132}"/>
              </a:ext>
            </a:extLst>
          </p:cNvPr>
          <p:cNvSpPr txBox="1">
            <a:spLocks/>
          </p:cNvSpPr>
          <p:nvPr/>
        </p:nvSpPr>
        <p:spPr>
          <a:xfrm>
            <a:off x="677511" y="1722562"/>
            <a:ext cx="8165830" cy="3714438"/>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b="1" kern="1200">
                <a:solidFill>
                  <a:schemeClr val="tx1"/>
                </a:solidFill>
                <a:latin typeface="+mn-lt"/>
                <a:ea typeface="+mn-ea"/>
                <a:cs typeface="+mn-cs"/>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mn-lt"/>
                <a:ea typeface="+mn-ea"/>
                <a:cs typeface="+mn-cs"/>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mn-lt"/>
                <a:ea typeface="+mn-ea"/>
                <a:cs typeface="+mn-cs"/>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mn-lt"/>
                <a:ea typeface="+mn-ea"/>
                <a:cs typeface="+mn-cs"/>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AutoNum type="arabicPeriod"/>
            </a:pPr>
            <a:r>
              <a:rPr lang="en-US" sz="2400" b="0" dirty="0">
                <a:solidFill>
                  <a:srgbClr val="E2BE00">
                    <a:lumMod val="40000"/>
                    <a:lumOff val="60000"/>
                  </a:srgbClr>
                </a:solidFill>
                <a:latin typeface="Arial" panose="020B0604020202020204" pitchFamily="34" charset="0"/>
              </a:rPr>
              <a:t>Did you ever see or hear one of your parents get </a:t>
            </a:r>
            <a:r>
              <a:rPr lang="en-US" sz="2400" dirty="0">
                <a:solidFill>
                  <a:srgbClr val="E2BE00">
                    <a:lumMod val="40000"/>
                    <a:lumOff val="60000"/>
                  </a:srgbClr>
                </a:solidFill>
                <a:latin typeface="Arial" panose="020B0604020202020204" pitchFamily="34" charset="0"/>
              </a:rPr>
              <a:t>pushed, hit, choked, or beaten up </a:t>
            </a:r>
            <a:r>
              <a:rPr lang="en-US" sz="2400" b="0" dirty="0">
                <a:solidFill>
                  <a:srgbClr val="E2BE00">
                    <a:lumMod val="40000"/>
                    <a:lumOff val="60000"/>
                  </a:srgbClr>
                </a:solidFill>
                <a:latin typeface="Arial" panose="020B0604020202020204" pitchFamily="34" charset="0"/>
              </a:rPr>
              <a:t>by your other parent or their partner?</a:t>
            </a:r>
          </a:p>
          <a:p>
            <a:pPr marL="342900" indent="-342900">
              <a:buAutoNum type="arabicPeriod"/>
            </a:pPr>
            <a:r>
              <a:rPr lang="en-US" sz="2400" b="0" dirty="0">
                <a:solidFill>
                  <a:srgbClr val="E2BE00">
                    <a:lumMod val="40000"/>
                    <a:lumOff val="60000"/>
                  </a:srgbClr>
                </a:solidFill>
                <a:latin typeface="Arial" panose="020B0604020202020204" pitchFamily="34" charset="0"/>
              </a:rPr>
              <a:t>Did you ever see or hear one of your parents seriously </a:t>
            </a:r>
            <a:r>
              <a:rPr lang="en-US" sz="2400" dirty="0">
                <a:solidFill>
                  <a:srgbClr val="E2BE00">
                    <a:lumMod val="40000"/>
                    <a:lumOff val="60000"/>
                  </a:srgbClr>
                </a:solidFill>
                <a:latin typeface="Arial" panose="020B0604020202020204" pitchFamily="34" charset="0"/>
              </a:rPr>
              <a:t>threaten to hurt </a:t>
            </a:r>
            <a:r>
              <a:rPr lang="en-US" sz="2400" b="0" dirty="0">
                <a:solidFill>
                  <a:srgbClr val="E2BE00">
                    <a:lumMod val="40000"/>
                    <a:lumOff val="60000"/>
                  </a:srgbClr>
                </a:solidFill>
                <a:latin typeface="Arial" panose="020B0604020202020204" pitchFamily="34" charset="0"/>
              </a:rPr>
              <a:t>your other parent?</a:t>
            </a:r>
          </a:p>
          <a:p>
            <a:pPr marL="342900" indent="-342900">
              <a:buAutoNum type="arabicPeriod"/>
            </a:pPr>
            <a:r>
              <a:rPr lang="en-US" sz="2400" b="0" dirty="0">
                <a:solidFill>
                  <a:srgbClr val="E2BE00">
                    <a:lumMod val="40000"/>
                    <a:lumOff val="60000"/>
                  </a:srgbClr>
                </a:solidFill>
                <a:latin typeface="Arial" panose="020B0604020202020204" pitchFamily="34" charset="0"/>
              </a:rPr>
              <a:t>During an argument, did any of your parents ever </a:t>
            </a:r>
            <a:r>
              <a:rPr lang="en-US" sz="2400" dirty="0">
                <a:solidFill>
                  <a:srgbClr val="E2BE00">
                    <a:lumMod val="40000"/>
                    <a:lumOff val="60000"/>
                  </a:srgbClr>
                </a:solidFill>
                <a:latin typeface="Arial" panose="020B0604020202020204" pitchFamily="34" charset="0"/>
              </a:rPr>
              <a:t>damage any property or pets</a:t>
            </a:r>
            <a:r>
              <a:rPr lang="en-US" sz="2400" b="0" dirty="0">
                <a:solidFill>
                  <a:srgbClr val="E2BE00">
                    <a:lumMod val="40000"/>
                    <a:lumOff val="60000"/>
                  </a:srgbClr>
                </a:solidFill>
                <a:latin typeface="Arial" panose="020B0604020202020204" pitchFamily="34" charset="0"/>
              </a:rPr>
              <a:t>, punch the wall, or throw something?</a:t>
            </a:r>
          </a:p>
          <a:p>
            <a:pPr marL="342900" indent="-342900">
              <a:buAutoNum type="arabicPeriod"/>
            </a:pPr>
            <a:r>
              <a:rPr lang="en-US" sz="2400" b="0" dirty="0">
                <a:solidFill>
                  <a:srgbClr val="E2BE00">
                    <a:lumMod val="40000"/>
                    <a:lumOff val="60000"/>
                  </a:srgbClr>
                </a:solidFill>
                <a:latin typeface="Arial" panose="020B0604020202020204" pitchFamily="34" charset="0"/>
              </a:rPr>
              <a:t>Did you ever see or hear one of your parents </a:t>
            </a:r>
            <a:r>
              <a:rPr lang="en-US" sz="2400" dirty="0">
                <a:solidFill>
                  <a:srgbClr val="E2BE00">
                    <a:lumMod val="40000"/>
                    <a:lumOff val="60000"/>
                  </a:srgbClr>
                </a:solidFill>
                <a:latin typeface="Arial" panose="020B0604020202020204" pitchFamily="34" charset="0"/>
              </a:rPr>
              <a:t>intimidate or control </a:t>
            </a:r>
            <a:r>
              <a:rPr lang="en-US" sz="2400" b="0" dirty="0">
                <a:solidFill>
                  <a:srgbClr val="E2BE00">
                    <a:lumMod val="40000"/>
                    <a:lumOff val="60000"/>
                  </a:srgbClr>
                </a:solidFill>
                <a:latin typeface="Arial" panose="020B0604020202020204" pitchFamily="34" charset="0"/>
              </a:rPr>
              <a:t>your other parent, either verbally, sexually, financially, or by isolating them from friends or family?</a:t>
            </a:r>
          </a:p>
          <a:p>
            <a:endParaRPr lang="en-US" b="0" dirty="0">
              <a:solidFill>
                <a:srgbClr val="E2BE00">
                  <a:lumMod val="40000"/>
                  <a:lumOff val="60000"/>
                </a:srgbClr>
              </a:solidFill>
              <a:latin typeface="Arial" panose="020B0604020202020204" pitchFamily="34" charset="0"/>
            </a:endParaRPr>
          </a:p>
          <a:p>
            <a:endParaRPr lang="en-US" b="0" dirty="0">
              <a:solidFill>
                <a:srgbClr val="E2BE00">
                  <a:lumMod val="40000"/>
                  <a:lumOff val="60000"/>
                </a:srgbClr>
              </a:solidFill>
              <a:latin typeface="Arial" panose="020B0604020202020204" pitchFamily="34" charset="0"/>
            </a:endParaRPr>
          </a:p>
          <a:p>
            <a:pPr marL="0" marR="0" lvl="0" indent="0" algn="l"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E2BE00">
                  <a:lumMod val="40000"/>
                  <a:lumOff val="60000"/>
                </a:srgbClr>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endParaRPr lang="en-US" b="0" dirty="0">
              <a:solidFill>
                <a:srgbClr val="E2BE00">
                  <a:lumMod val="40000"/>
                  <a:lumOff val="60000"/>
                </a:srgbClr>
              </a:solidFill>
              <a:latin typeface="Arial" panose="020B0604020202020204" pitchFamily="34" charset="0"/>
            </a:endParaRPr>
          </a:p>
          <a:p>
            <a:pPr marL="0" marR="0" lvl="0" indent="0" algn="l"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E2BE00">
                  <a:lumMod val="40000"/>
                  <a:lumOff val="60000"/>
                </a:srgbClr>
              </a:solidFill>
              <a:effectLst/>
              <a:uLnTx/>
              <a:uFillTx/>
              <a:latin typeface="Arial" panose="020B0604020202020204" pitchFamily="34" charset="0"/>
              <a:ea typeface="+mn-ea"/>
              <a:cs typeface="+mn-cs"/>
            </a:endParaRPr>
          </a:p>
        </p:txBody>
      </p:sp>
      <p:sp>
        <p:nvSpPr>
          <p:cNvPr id="26" name="Content Placeholder 12">
            <a:extLst>
              <a:ext uri="{FF2B5EF4-FFF2-40B4-BE49-F238E27FC236}">
                <a16:creationId xmlns:a16="http://schemas.microsoft.com/office/drawing/2014/main" id="{44CA3838-9074-3EAD-EC76-19FAE7F13B18}"/>
              </a:ext>
            </a:extLst>
          </p:cNvPr>
          <p:cNvSpPr txBox="1">
            <a:spLocks/>
          </p:cNvSpPr>
          <p:nvPr/>
        </p:nvSpPr>
        <p:spPr>
          <a:xfrm>
            <a:off x="939100" y="3361271"/>
            <a:ext cx="4481068" cy="558930"/>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tx1"/>
                </a:solidFill>
                <a:latin typeface="+mn-lt"/>
                <a:ea typeface="+mn-ea"/>
                <a:cs typeface="+mn-cs"/>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tx1"/>
                </a:solidFill>
                <a:latin typeface="+mn-lt"/>
                <a:ea typeface="+mn-ea"/>
                <a:cs typeface="+mn-cs"/>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tx1"/>
                </a:solidFill>
                <a:latin typeface="+mn-lt"/>
                <a:ea typeface="+mn-ea"/>
                <a:cs typeface="+mn-cs"/>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tx1"/>
                </a:solidFill>
                <a:latin typeface="+mn-lt"/>
                <a:ea typeface="+mn-ea"/>
                <a:cs typeface="+mn-cs"/>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1" indent="-342900" algn="l" defTabSz="914400" rtl="0" eaLnBrk="1" fontAlgn="auto" latinLnBrk="0" hangingPunct="1">
              <a:lnSpc>
                <a:spcPct val="90000"/>
              </a:lnSpc>
              <a:spcBef>
                <a:spcPts val="400"/>
              </a:spcBef>
              <a:spcAft>
                <a:spcPts val="600"/>
              </a:spcAft>
              <a:buClrTx/>
              <a:buSzTx/>
              <a:buFont typeface="+mj-lt"/>
              <a:buAutoNum type="arabicPeriod"/>
              <a:tabLst/>
              <a:defRPr/>
            </a:pP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04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C6E42-1A0E-E109-AD4C-0B36033A93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8323FE-9593-ED53-0EA5-75E29A8C36E7}"/>
              </a:ext>
            </a:extLst>
          </p:cNvPr>
          <p:cNvSpPr>
            <a:spLocks noGrp="1"/>
          </p:cNvSpPr>
          <p:nvPr>
            <p:ph type="title"/>
          </p:nvPr>
        </p:nvSpPr>
        <p:spPr>
          <a:xfrm>
            <a:off x="695326" y="333375"/>
            <a:ext cx="4738824" cy="777875"/>
          </a:xfrm>
        </p:spPr>
        <p:txBody>
          <a:bodyPr>
            <a:normAutofit fontScale="90000"/>
          </a:bodyPr>
          <a:lstStyle/>
          <a:p>
            <a:r>
              <a:rPr lang="en-US" dirty="0"/>
              <a:t>Child maltreatment is disturbingly common</a:t>
            </a:r>
          </a:p>
        </p:txBody>
      </p:sp>
      <p:sp>
        <p:nvSpPr>
          <p:cNvPr id="7" name="Content Placeholder 6">
            <a:extLst>
              <a:ext uri="{FF2B5EF4-FFF2-40B4-BE49-F238E27FC236}">
                <a16:creationId xmlns:a16="http://schemas.microsoft.com/office/drawing/2014/main" id="{39A88C70-6677-E5A9-12B4-F61FEEF3BFFB}"/>
              </a:ext>
            </a:extLst>
          </p:cNvPr>
          <p:cNvSpPr>
            <a:spLocks noGrp="1"/>
          </p:cNvSpPr>
          <p:nvPr>
            <p:ph idx="1"/>
          </p:nvPr>
        </p:nvSpPr>
        <p:spPr>
          <a:xfrm>
            <a:off x="5434151" y="1925521"/>
            <a:ext cx="1880960" cy="657771"/>
          </a:xfrm>
        </p:spPr>
        <p:txBody>
          <a:bodyPr>
            <a:normAutofit fontScale="85000" lnSpcReduction="20000"/>
          </a:bodyPr>
          <a:lstStyle/>
          <a:p>
            <a:r>
              <a:rPr lang="en-US" sz="5400" dirty="0">
                <a:solidFill>
                  <a:schemeClr val="accent4"/>
                </a:solidFill>
              </a:rPr>
              <a:t>62%</a:t>
            </a:r>
            <a:endParaRPr lang="en-AU" sz="5400" dirty="0"/>
          </a:p>
        </p:txBody>
      </p:sp>
      <p:grpSp>
        <p:nvGrpSpPr>
          <p:cNvPr id="23" name="Group 22">
            <a:extLst>
              <a:ext uri="{FF2B5EF4-FFF2-40B4-BE49-F238E27FC236}">
                <a16:creationId xmlns:a16="http://schemas.microsoft.com/office/drawing/2014/main" id="{3775F4D5-5C53-527D-67C5-85DC24582133}"/>
              </a:ext>
            </a:extLst>
          </p:cNvPr>
          <p:cNvGrpSpPr/>
          <p:nvPr/>
        </p:nvGrpSpPr>
        <p:grpSpPr>
          <a:xfrm>
            <a:off x="-529953" y="1709178"/>
            <a:ext cx="6199233" cy="4132822"/>
            <a:chOff x="-529953" y="1709178"/>
            <a:chExt cx="6199233" cy="4132822"/>
          </a:xfrm>
        </p:grpSpPr>
        <p:sp>
          <p:nvSpPr>
            <p:cNvPr id="15" name="Content Placeholder 6">
              <a:extLst>
                <a:ext uri="{FF2B5EF4-FFF2-40B4-BE49-F238E27FC236}">
                  <a16:creationId xmlns:a16="http://schemas.microsoft.com/office/drawing/2014/main" id="{E1CB57D4-4F5C-4ED9-56BC-0C7177DA07DC}"/>
                </a:ext>
              </a:extLst>
            </p:cNvPr>
            <p:cNvSpPr txBox="1">
              <a:spLocks/>
            </p:cNvSpPr>
            <p:nvPr/>
          </p:nvSpPr>
          <p:spPr>
            <a:xfrm>
              <a:off x="1434691" y="3108399"/>
              <a:ext cx="2269943" cy="966515"/>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8800" b="0" i="0" u="none" strike="noStrike" kern="1200" cap="none" spc="0" normalizeH="0" baseline="0" noProof="0" dirty="0">
                  <a:ln>
                    <a:noFill/>
                  </a:ln>
                  <a:solidFill>
                    <a:srgbClr val="CCDCF1"/>
                  </a:solidFill>
                  <a:effectLst/>
                  <a:uLnTx/>
                  <a:uFillTx/>
                  <a:latin typeface="Georgia"/>
                  <a:ea typeface="+mn-ea"/>
                  <a:cs typeface="Arial" panose="020B0604020202020204" pitchFamily="34" charset="0"/>
                </a:rPr>
                <a:t>62%</a:t>
              </a:r>
              <a:endParaRPr kumimoji="0" lang="en-AU" sz="8800" b="0" i="0" u="none" strike="noStrike" kern="1200" cap="none" spc="0" normalizeH="0" baseline="0" noProof="0" dirty="0">
                <a:ln>
                  <a:noFill/>
                </a:ln>
                <a:solidFill>
                  <a:srgbClr val="CCDCF1"/>
                </a:solidFill>
                <a:effectLst/>
                <a:uLnTx/>
                <a:uFillTx/>
                <a:latin typeface="Georgia"/>
                <a:ea typeface="+mn-ea"/>
                <a:cs typeface="Arial" panose="020B0604020202020204" pitchFamily="34" charset="0"/>
              </a:endParaRPr>
            </a:p>
          </p:txBody>
        </p:sp>
        <p:graphicFrame>
          <p:nvGraphicFramePr>
            <p:cNvPr id="18" name="Chart 17">
              <a:extLst>
                <a:ext uri="{FF2B5EF4-FFF2-40B4-BE49-F238E27FC236}">
                  <a16:creationId xmlns:a16="http://schemas.microsoft.com/office/drawing/2014/main" id="{8E70CE59-9AF8-3D75-51C3-71C19DA36E03}"/>
                </a:ext>
              </a:extLst>
            </p:cNvPr>
            <p:cNvGraphicFramePr/>
            <p:nvPr/>
          </p:nvGraphicFramePr>
          <p:xfrm>
            <a:off x="-529953" y="1709178"/>
            <a:ext cx="6199233" cy="4132822"/>
          </p:xfrm>
          <a:graphic>
            <a:graphicData uri="http://schemas.openxmlformats.org/drawingml/2006/chart">
              <c:chart xmlns:c="http://schemas.openxmlformats.org/drawingml/2006/chart" xmlns:r="http://schemas.openxmlformats.org/officeDocument/2006/relationships" r:id="rId2"/>
            </a:graphicData>
          </a:graphic>
        </p:graphicFrame>
      </p:grpSp>
      <p:cxnSp>
        <p:nvCxnSpPr>
          <p:cNvPr id="20" name="Straight Connector 19">
            <a:extLst>
              <a:ext uri="{FF2B5EF4-FFF2-40B4-BE49-F238E27FC236}">
                <a16:creationId xmlns:a16="http://schemas.microsoft.com/office/drawing/2014/main" id="{6B989CA4-C2CB-3848-0A37-95815196339C}"/>
              </a:ext>
            </a:extLst>
          </p:cNvPr>
          <p:cNvCxnSpPr>
            <a:cxnSpLocks/>
          </p:cNvCxnSpPr>
          <p:nvPr/>
        </p:nvCxnSpPr>
        <p:spPr>
          <a:xfrm flipH="1">
            <a:off x="5434150" y="2819764"/>
            <a:ext cx="495073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8935CEC6-47A0-BE84-4DE3-F147FBDCE5C2}"/>
              </a:ext>
            </a:extLst>
          </p:cNvPr>
          <p:cNvGrpSpPr/>
          <p:nvPr/>
        </p:nvGrpSpPr>
        <p:grpSpPr>
          <a:xfrm>
            <a:off x="7633924" y="3206928"/>
            <a:ext cx="3366637" cy="2244425"/>
            <a:chOff x="5120731" y="3597575"/>
            <a:chExt cx="3366637" cy="2244425"/>
          </a:xfrm>
        </p:grpSpPr>
        <p:graphicFrame>
          <p:nvGraphicFramePr>
            <p:cNvPr id="26" name="Chart 25">
              <a:extLst>
                <a:ext uri="{FF2B5EF4-FFF2-40B4-BE49-F238E27FC236}">
                  <a16:creationId xmlns:a16="http://schemas.microsoft.com/office/drawing/2014/main" id="{B71664FC-C445-A07E-1056-4F81A09E0A6C}"/>
                </a:ext>
              </a:extLst>
            </p:cNvPr>
            <p:cNvGraphicFramePr/>
            <p:nvPr/>
          </p:nvGraphicFramePr>
          <p:xfrm>
            <a:off x="5120731" y="3597575"/>
            <a:ext cx="3366637" cy="2244425"/>
          </p:xfrm>
          <a:graphic>
            <a:graphicData uri="http://schemas.openxmlformats.org/drawingml/2006/chart">
              <c:chart xmlns:c="http://schemas.openxmlformats.org/drawingml/2006/chart" xmlns:r="http://schemas.openxmlformats.org/officeDocument/2006/relationships" r:id="rId3"/>
            </a:graphicData>
          </a:graphic>
        </p:graphicFrame>
        <p:sp>
          <p:nvSpPr>
            <p:cNvPr id="25" name="Content Placeholder 6">
              <a:extLst>
                <a:ext uri="{FF2B5EF4-FFF2-40B4-BE49-F238E27FC236}">
                  <a16:creationId xmlns:a16="http://schemas.microsoft.com/office/drawing/2014/main" id="{1FEC65C8-7F5E-D0F3-3C57-48FC7FEBD9D8}"/>
                </a:ext>
              </a:extLst>
            </p:cNvPr>
            <p:cNvSpPr txBox="1">
              <a:spLocks/>
            </p:cNvSpPr>
            <p:nvPr/>
          </p:nvSpPr>
          <p:spPr>
            <a:xfrm>
              <a:off x="6239927" y="4542200"/>
              <a:ext cx="1232745" cy="524888"/>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192C55">
                      <a:lumMod val="20000"/>
                      <a:lumOff val="80000"/>
                    </a:srgbClr>
                  </a:solidFill>
                  <a:effectLst/>
                  <a:uLnTx/>
                  <a:uFillTx/>
                  <a:latin typeface="Arial" panose="020B0604020202020204" pitchFamily="34" charset="0"/>
                  <a:ea typeface="+mn-ea"/>
                  <a:cs typeface="Arial" panose="020B0604020202020204" pitchFamily="34" charset="0"/>
                </a:rPr>
                <a:t>58.4%</a:t>
              </a:r>
              <a:endParaRPr kumimoji="0" lang="en-AU" sz="3200" b="0" i="0" u="none" strike="noStrike" kern="1200" cap="none" spc="0" normalizeH="0" baseline="0" noProof="0" dirty="0">
                <a:ln>
                  <a:noFill/>
                </a:ln>
                <a:solidFill>
                  <a:srgbClr val="192C55">
                    <a:lumMod val="20000"/>
                    <a:lumOff val="80000"/>
                  </a:srgbClr>
                </a:solidFill>
                <a:effectLst/>
                <a:uLnTx/>
                <a:uFillTx/>
                <a:latin typeface="Arial" panose="020B0604020202020204" pitchFamily="34" charset="0"/>
                <a:ea typeface="+mn-ea"/>
                <a:cs typeface="Arial" panose="020B0604020202020204" pitchFamily="34" charset="0"/>
              </a:endParaRPr>
            </a:p>
          </p:txBody>
        </p:sp>
      </p:grpSp>
      <p:grpSp>
        <p:nvGrpSpPr>
          <p:cNvPr id="33" name="Group 32">
            <a:extLst>
              <a:ext uri="{FF2B5EF4-FFF2-40B4-BE49-F238E27FC236}">
                <a16:creationId xmlns:a16="http://schemas.microsoft.com/office/drawing/2014/main" id="{7E94A444-0DFA-1C07-8826-D60D238A00BA}"/>
              </a:ext>
            </a:extLst>
          </p:cNvPr>
          <p:cNvGrpSpPr/>
          <p:nvPr/>
        </p:nvGrpSpPr>
        <p:grpSpPr>
          <a:xfrm>
            <a:off x="4726100" y="3206929"/>
            <a:ext cx="3366637" cy="2244425"/>
            <a:chOff x="8326094" y="3597575"/>
            <a:chExt cx="3366637" cy="2244425"/>
          </a:xfrm>
        </p:grpSpPr>
        <p:graphicFrame>
          <p:nvGraphicFramePr>
            <p:cNvPr id="30" name="Chart 29">
              <a:extLst>
                <a:ext uri="{FF2B5EF4-FFF2-40B4-BE49-F238E27FC236}">
                  <a16:creationId xmlns:a16="http://schemas.microsoft.com/office/drawing/2014/main" id="{C0B7C5CA-1FA4-430E-038B-5582C4535492}"/>
                </a:ext>
              </a:extLst>
            </p:cNvPr>
            <p:cNvGraphicFramePr/>
            <p:nvPr/>
          </p:nvGraphicFramePr>
          <p:xfrm>
            <a:off x="8326094" y="3597575"/>
            <a:ext cx="3366637" cy="2244425"/>
          </p:xfrm>
          <a:graphic>
            <a:graphicData uri="http://schemas.openxmlformats.org/drawingml/2006/chart">
              <c:chart xmlns:c="http://schemas.openxmlformats.org/drawingml/2006/chart" xmlns:r="http://schemas.openxmlformats.org/officeDocument/2006/relationships" r:id="rId4"/>
            </a:graphicData>
          </a:graphic>
        </p:graphicFrame>
        <p:sp>
          <p:nvSpPr>
            <p:cNvPr id="29" name="Content Placeholder 6">
              <a:extLst>
                <a:ext uri="{FF2B5EF4-FFF2-40B4-BE49-F238E27FC236}">
                  <a16:creationId xmlns:a16="http://schemas.microsoft.com/office/drawing/2014/main" id="{DB9610F3-7BFD-2FF1-49A1-23F368E86F5A}"/>
                </a:ext>
              </a:extLst>
            </p:cNvPr>
            <p:cNvSpPr txBox="1">
              <a:spLocks/>
            </p:cNvSpPr>
            <p:nvPr/>
          </p:nvSpPr>
          <p:spPr>
            <a:xfrm>
              <a:off x="9426629" y="4542200"/>
              <a:ext cx="1232745" cy="524888"/>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FBA395"/>
                  </a:solidFill>
                  <a:effectLst/>
                  <a:uLnTx/>
                  <a:uFillTx/>
                  <a:latin typeface="Arial" panose="020B0604020202020204" pitchFamily="34" charset="0"/>
                  <a:ea typeface="+mn-ea"/>
                  <a:cs typeface="Arial" panose="020B0604020202020204" pitchFamily="34" charset="0"/>
                </a:rPr>
                <a:t>65.5%</a:t>
              </a:r>
              <a:endParaRPr kumimoji="0" lang="en-AU" sz="3000" b="0" i="0" u="none" strike="noStrike" kern="1200" cap="none" spc="0" normalizeH="0" baseline="0" noProof="0" dirty="0">
                <a:ln>
                  <a:noFill/>
                </a:ln>
                <a:solidFill>
                  <a:srgbClr val="FBA395"/>
                </a:solidFill>
                <a:effectLst/>
                <a:uLnTx/>
                <a:uFillTx/>
                <a:latin typeface="Arial" panose="020B0604020202020204" pitchFamily="34" charset="0"/>
                <a:ea typeface="+mn-ea"/>
                <a:cs typeface="Arial" panose="020B0604020202020204" pitchFamily="34" charset="0"/>
              </a:endParaRPr>
            </a:p>
          </p:txBody>
        </p:sp>
      </p:grpSp>
      <p:sp>
        <p:nvSpPr>
          <p:cNvPr id="31" name="Content Placeholder 6">
            <a:extLst>
              <a:ext uri="{FF2B5EF4-FFF2-40B4-BE49-F238E27FC236}">
                <a16:creationId xmlns:a16="http://schemas.microsoft.com/office/drawing/2014/main" id="{BD625FFF-4030-BBDF-ACB2-023F94BAE383}"/>
              </a:ext>
            </a:extLst>
          </p:cNvPr>
          <p:cNvSpPr txBox="1">
            <a:spLocks/>
          </p:cNvSpPr>
          <p:nvPr/>
        </p:nvSpPr>
        <p:spPr>
          <a:xfrm>
            <a:off x="6930896" y="2075078"/>
            <a:ext cx="3644447"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 Australians have experienced 1 or more types of maltreatment</a:t>
            </a:r>
            <a:endParaRPr kumimoji="0" lang="en-AU"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Content Placeholder 6">
            <a:extLst>
              <a:ext uri="{FF2B5EF4-FFF2-40B4-BE49-F238E27FC236}">
                <a16:creationId xmlns:a16="http://schemas.microsoft.com/office/drawing/2014/main" id="{ECFE3835-51D9-14A8-53B1-634B46D993FC}"/>
              </a:ext>
            </a:extLst>
          </p:cNvPr>
          <p:cNvSpPr txBox="1">
            <a:spLocks/>
          </p:cNvSpPr>
          <p:nvPr/>
        </p:nvSpPr>
        <p:spPr>
          <a:xfrm>
            <a:off x="5710555" y="5485170"/>
            <a:ext cx="1397725" cy="320346"/>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BA395"/>
                </a:solidFill>
                <a:effectLst/>
                <a:uLnTx/>
                <a:uFillTx/>
                <a:latin typeface="Arial" panose="020B0604020202020204" pitchFamily="34" charset="0"/>
                <a:ea typeface="+mn-ea"/>
                <a:cs typeface="Arial" panose="020B0604020202020204" pitchFamily="34" charset="0"/>
              </a:rPr>
              <a:t>Females</a:t>
            </a:r>
            <a:endParaRPr kumimoji="0" lang="en-AU" sz="2000" b="0" i="0" u="none" strike="noStrike" kern="1200" cap="none" spc="0" normalizeH="0" baseline="0" noProof="0" dirty="0">
              <a:ln>
                <a:noFill/>
              </a:ln>
              <a:solidFill>
                <a:srgbClr val="FBA395"/>
              </a:solidFill>
              <a:effectLst/>
              <a:uLnTx/>
              <a:uFillTx/>
              <a:latin typeface="Arial" panose="020B0604020202020204" pitchFamily="34" charset="0"/>
              <a:ea typeface="+mn-ea"/>
              <a:cs typeface="Arial" panose="020B0604020202020204" pitchFamily="34" charset="0"/>
            </a:endParaRPr>
          </a:p>
        </p:txBody>
      </p:sp>
      <p:sp>
        <p:nvSpPr>
          <p:cNvPr id="35" name="Content Placeholder 6">
            <a:extLst>
              <a:ext uri="{FF2B5EF4-FFF2-40B4-BE49-F238E27FC236}">
                <a16:creationId xmlns:a16="http://schemas.microsoft.com/office/drawing/2014/main" id="{576FFAB4-EBF8-1AE4-7409-3D6130BAE629}"/>
              </a:ext>
            </a:extLst>
          </p:cNvPr>
          <p:cNvSpPr txBox="1">
            <a:spLocks/>
          </p:cNvSpPr>
          <p:nvPr/>
        </p:nvSpPr>
        <p:spPr>
          <a:xfrm>
            <a:off x="8618379" y="5485170"/>
            <a:ext cx="1397725" cy="320346"/>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92C55">
                    <a:lumMod val="20000"/>
                    <a:lumOff val="80000"/>
                  </a:srgbClr>
                </a:solidFill>
                <a:effectLst/>
                <a:uLnTx/>
                <a:uFillTx/>
                <a:latin typeface="Arial" panose="020B0604020202020204" pitchFamily="34" charset="0"/>
                <a:ea typeface="+mn-ea"/>
                <a:cs typeface="Arial" panose="020B0604020202020204" pitchFamily="34" charset="0"/>
              </a:rPr>
              <a:t>Males</a:t>
            </a:r>
            <a:endParaRPr kumimoji="0" lang="en-AU" sz="2000" b="0" i="0" u="none" strike="noStrike" kern="1200" cap="none" spc="0" normalizeH="0" baseline="0" noProof="0" dirty="0">
              <a:ln>
                <a:noFill/>
              </a:ln>
              <a:solidFill>
                <a:srgbClr val="192C55">
                  <a:lumMod val="20000"/>
                  <a:lumOff val="8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1676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0349C-4C73-5D68-AE53-E2DEA8804934}"/>
              </a:ext>
            </a:extLst>
          </p:cNvPr>
          <p:cNvSpPr>
            <a:spLocks noGrp="1"/>
          </p:cNvSpPr>
          <p:nvPr>
            <p:ph type="title"/>
          </p:nvPr>
        </p:nvSpPr>
        <p:spPr/>
        <p:txBody>
          <a:bodyPr/>
          <a:lstStyle/>
          <a:p>
            <a:r>
              <a:rPr lang="en-US" dirty="0"/>
              <a:t>We now know the prevalence of each type </a:t>
            </a:r>
            <a:br>
              <a:rPr lang="en-US" dirty="0"/>
            </a:br>
            <a:r>
              <a:rPr lang="en-US" dirty="0"/>
              <a:t>of child maltreatment in Australia</a:t>
            </a:r>
          </a:p>
        </p:txBody>
      </p:sp>
      <p:grpSp>
        <p:nvGrpSpPr>
          <p:cNvPr id="48" name="Group 47">
            <a:extLst>
              <a:ext uri="{FF2B5EF4-FFF2-40B4-BE49-F238E27FC236}">
                <a16:creationId xmlns:a16="http://schemas.microsoft.com/office/drawing/2014/main" id="{164B6C9E-2861-E5FC-0FE1-29C0470CDDBA}"/>
              </a:ext>
            </a:extLst>
          </p:cNvPr>
          <p:cNvGrpSpPr/>
          <p:nvPr/>
        </p:nvGrpSpPr>
        <p:grpSpPr>
          <a:xfrm>
            <a:off x="595482" y="2363788"/>
            <a:ext cx="1747499" cy="2874962"/>
            <a:chOff x="595482" y="2363788"/>
            <a:chExt cx="1747499" cy="2874962"/>
          </a:xfrm>
        </p:grpSpPr>
        <p:sp>
          <p:nvSpPr>
            <p:cNvPr id="8" name="Content Placeholder 6">
              <a:extLst>
                <a:ext uri="{FF2B5EF4-FFF2-40B4-BE49-F238E27FC236}">
                  <a16:creationId xmlns:a16="http://schemas.microsoft.com/office/drawing/2014/main" id="{62809931-54BA-9627-9661-8050CC5C1FD2}"/>
                </a:ext>
              </a:extLst>
            </p:cNvPr>
            <p:cNvSpPr txBox="1">
              <a:spLocks/>
            </p:cNvSpPr>
            <p:nvPr/>
          </p:nvSpPr>
          <p:spPr>
            <a:xfrm>
              <a:off x="595482" y="4261531"/>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Physical</a:t>
              </a:r>
              <a:b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abuse</a:t>
              </a:r>
              <a:endParaRPr kumimoji="0" lang="en-AU"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endParaRPr>
            </a:p>
          </p:txBody>
        </p:sp>
        <p:sp>
          <p:nvSpPr>
            <p:cNvPr id="28" name="Oval 27">
              <a:extLst>
                <a:ext uri="{FF2B5EF4-FFF2-40B4-BE49-F238E27FC236}">
                  <a16:creationId xmlns:a16="http://schemas.microsoft.com/office/drawing/2014/main" id="{0981C8D7-F072-91F1-1D63-B83BD70604BB}"/>
                </a:ext>
              </a:extLst>
            </p:cNvPr>
            <p:cNvSpPr/>
            <p:nvPr/>
          </p:nvSpPr>
          <p:spPr>
            <a:xfrm>
              <a:off x="695325" y="2363788"/>
              <a:ext cx="1547812" cy="15478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2BE00">
                      <a:lumMod val="40000"/>
                      <a:lumOff val="60000"/>
                    </a:srgbClr>
                  </a:solidFill>
                  <a:effectLst/>
                  <a:uLnTx/>
                  <a:uFillTx/>
                  <a:latin typeface="Arial Nova" panose="020B0504020202020204" pitchFamily="34" charset="0"/>
                  <a:ea typeface="+mn-ea"/>
                  <a:cs typeface="+mn-cs"/>
                </a:rPr>
                <a:t>32%</a:t>
              </a:r>
              <a:endParaRPr kumimoji="0" lang="en-AU" sz="3600" b="0" i="0" u="none" strike="noStrike" kern="1200" cap="none" spc="0" normalizeH="0" baseline="0" noProof="0" dirty="0">
                <a:ln>
                  <a:noFill/>
                </a:ln>
                <a:solidFill>
                  <a:srgbClr val="E2BE00">
                    <a:lumMod val="40000"/>
                    <a:lumOff val="60000"/>
                  </a:srgbClr>
                </a:solidFill>
                <a:effectLst/>
                <a:uLnTx/>
                <a:uFillTx/>
                <a:latin typeface="Arial Nova" panose="020B0504020202020204" pitchFamily="34" charset="0"/>
                <a:ea typeface="+mn-ea"/>
                <a:cs typeface="+mn-cs"/>
              </a:endParaRPr>
            </a:p>
          </p:txBody>
        </p:sp>
        <p:cxnSp>
          <p:nvCxnSpPr>
            <p:cNvPr id="39" name="Straight Connector 38">
              <a:extLst>
                <a:ext uri="{FF2B5EF4-FFF2-40B4-BE49-F238E27FC236}">
                  <a16:creationId xmlns:a16="http://schemas.microsoft.com/office/drawing/2014/main" id="{42A10FF5-80F7-4786-E832-28523D28073E}"/>
                </a:ext>
              </a:extLst>
            </p:cNvPr>
            <p:cNvCxnSpPr/>
            <p:nvPr/>
          </p:nvCxnSpPr>
          <p:spPr>
            <a:xfrm>
              <a:off x="762850" y="5238750"/>
              <a:ext cx="158013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44BE118C-0B3E-C4B6-6B9D-F81A747460D2}"/>
              </a:ext>
            </a:extLst>
          </p:cNvPr>
          <p:cNvGrpSpPr/>
          <p:nvPr/>
        </p:nvGrpSpPr>
        <p:grpSpPr>
          <a:xfrm>
            <a:off x="2910477" y="2363788"/>
            <a:ext cx="1747499" cy="2874962"/>
            <a:chOff x="2860555" y="2363788"/>
            <a:chExt cx="1747499" cy="2874962"/>
          </a:xfrm>
        </p:grpSpPr>
        <p:sp>
          <p:nvSpPr>
            <p:cNvPr id="9" name="Content Placeholder 6">
              <a:extLst>
                <a:ext uri="{FF2B5EF4-FFF2-40B4-BE49-F238E27FC236}">
                  <a16:creationId xmlns:a16="http://schemas.microsoft.com/office/drawing/2014/main" id="{8CC79D8C-F120-41A0-3CF5-D9A52E707D7C}"/>
                </a:ext>
              </a:extLst>
            </p:cNvPr>
            <p:cNvSpPr txBox="1">
              <a:spLocks/>
            </p:cNvSpPr>
            <p:nvPr/>
          </p:nvSpPr>
          <p:spPr>
            <a:xfrm>
              <a:off x="2860555" y="4261531"/>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Sexual</a:t>
              </a:r>
              <a:b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abuse</a:t>
              </a:r>
              <a:endParaRPr kumimoji="0" lang="en-AU"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endParaRPr>
            </a:p>
          </p:txBody>
        </p:sp>
        <p:sp>
          <p:nvSpPr>
            <p:cNvPr id="29" name="Oval 28">
              <a:extLst>
                <a:ext uri="{FF2B5EF4-FFF2-40B4-BE49-F238E27FC236}">
                  <a16:creationId xmlns:a16="http://schemas.microsoft.com/office/drawing/2014/main" id="{1F1C497A-2796-6CE8-06F9-D33DE473A24A}"/>
                </a:ext>
              </a:extLst>
            </p:cNvPr>
            <p:cNvSpPr/>
            <p:nvPr/>
          </p:nvSpPr>
          <p:spPr>
            <a:xfrm>
              <a:off x="2960398" y="2363788"/>
              <a:ext cx="1547812" cy="15478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2BE00">
                      <a:lumMod val="40000"/>
                      <a:lumOff val="60000"/>
                    </a:srgbClr>
                  </a:solidFill>
                  <a:effectLst/>
                  <a:uLnTx/>
                  <a:uFillTx/>
                  <a:latin typeface="Arial Nova" panose="020B0504020202020204" pitchFamily="34" charset="0"/>
                  <a:ea typeface="+mn-ea"/>
                  <a:cs typeface="+mn-cs"/>
                </a:rPr>
                <a:t>28.5%</a:t>
              </a:r>
            </a:p>
          </p:txBody>
        </p:sp>
        <p:cxnSp>
          <p:nvCxnSpPr>
            <p:cNvPr id="40" name="Straight Connector 39">
              <a:extLst>
                <a:ext uri="{FF2B5EF4-FFF2-40B4-BE49-F238E27FC236}">
                  <a16:creationId xmlns:a16="http://schemas.microsoft.com/office/drawing/2014/main" id="{8EB414C1-DEA7-8647-EEC2-6382CAABBAE3}"/>
                </a:ext>
              </a:extLst>
            </p:cNvPr>
            <p:cNvCxnSpPr/>
            <p:nvPr/>
          </p:nvCxnSpPr>
          <p:spPr>
            <a:xfrm>
              <a:off x="2960398" y="5238750"/>
              <a:ext cx="158013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A941D58F-11C2-BEB4-FB32-CB4577D8755C}"/>
              </a:ext>
            </a:extLst>
          </p:cNvPr>
          <p:cNvGrpSpPr/>
          <p:nvPr/>
        </p:nvGrpSpPr>
        <p:grpSpPr>
          <a:xfrm>
            <a:off x="5225472" y="2363788"/>
            <a:ext cx="1747499" cy="2874962"/>
            <a:chOff x="5125628" y="2363788"/>
            <a:chExt cx="1747499" cy="2874962"/>
          </a:xfrm>
        </p:grpSpPr>
        <p:sp>
          <p:nvSpPr>
            <p:cNvPr id="10" name="Content Placeholder 6">
              <a:extLst>
                <a:ext uri="{FF2B5EF4-FFF2-40B4-BE49-F238E27FC236}">
                  <a16:creationId xmlns:a16="http://schemas.microsoft.com/office/drawing/2014/main" id="{AFC88070-392C-F194-5240-D1175FF27BF0}"/>
                </a:ext>
              </a:extLst>
            </p:cNvPr>
            <p:cNvSpPr txBox="1">
              <a:spLocks/>
            </p:cNvSpPr>
            <p:nvPr/>
          </p:nvSpPr>
          <p:spPr>
            <a:xfrm>
              <a:off x="5125628" y="4261531"/>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Emotional</a:t>
              </a:r>
              <a:b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abuse</a:t>
              </a:r>
              <a:endParaRPr kumimoji="0" lang="en-AU"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endParaRPr>
            </a:p>
          </p:txBody>
        </p:sp>
        <p:sp>
          <p:nvSpPr>
            <p:cNvPr id="30" name="Oval 29">
              <a:extLst>
                <a:ext uri="{FF2B5EF4-FFF2-40B4-BE49-F238E27FC236}">
                  <a16:creationId xmlns:a16="http://schemas.microsoft.com/office/drawing/2014/main" id="{9C7A4737-69D2-1966-5E60-21E6BB37B7D5}"/>
                </a:ext>
              </a:extLst>
            </p:cNvPr>
            <p:cNvSpPr/>
            <p:nvPr/>
          </p:nvSpPr>
          <p:spPr>
            <a:xfrm>
              <a:off x="5225471" y="2363788"/>
              <a:ext cx="1547812" cy="15478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2BE00">
                      <a:lumMod val="40000"/>
                      <a:lumOff val="60000"/>
                    </a:srgbClr>
                  </a:solidFill>
                  <a:effectLst/>
                  <a:uLnTx/>
                  <a:uFillTx/>
                  <a:latin typeface="Arial Nova" panose="020B0504020202020204" pitchFamily="34" charset="0"/>
                  <a:ea typeface="+mn-ea"/>
                  <a:cs typeface="+mn-cs"/>
                </a:rPr>
                <a:t>30.9%</a:t>
              </a:r>
            </a:p>
          </p:txBody>
        </p:sp>
        <p:cxnSp>
          <p:nvCxnSpPr>
            <p:cNvPr id="41" name="Straight Connector 40">
              <a:extLst>
                <a:ext uri="{FF2B5EF4-FFF2-40B4-BE49-F238E27FC236}">
                  <a16:creationId xmlns:a16="http://schemas.microsoft.com/office/drawing/2014/main" id="{203281AA-8B0F-9FBA-BFEC-8C8CAD79DA8A}"/>
                </a:ext>
              </a:extLst>
            </p:cNvPr>
            <p:cNvCxnSpPr/>
            <p:nvPr/>
          </p:nvCxnSpPr>
          <p:spPr>
            <a:xfrm>
              <a:off x="5292996" y="5238750"/>
              <a:ext cx="158013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B23D69D-5738-9D5C-11EE-67669DA519B8}"/>
              </a:ext>
            </a:extLst>
          </p:cNvPr>
          <p:cNvGrpSpPr/>
          <p:nvPr/>
        </p:nvGrpSpPr>
        <p:grpSpPr>
          <a:xfrm>
            <a:off x="7540467" y="2363788"/>
            <a:ext cx="1747499" cy="2874962"/>
            <a:chOff x="7390701" y="2363788"/>
            <a:chExt cx="1747499" cy="2874962"/>
          </a:xfrm>
        </p:grpSpPr>
        <p:sp>
          <p:nvSpPr>
            <p:cNvPr id="11" name="Content Placeholder 6">
              <a:extLst>
                <a:ext uri="{FF2B5EF4-FFF2-40B4-BE49-F238E27FC236}">
                  <a16:creationId xmlns:a16="http://schemas.microsoft.com/office/drawing/2014/main" id="{92E6F95B-3242-FF45-16A8-BC20237E9CE7}"/>
                </a:ext>
              </a:extLst>
            </p:cNvPr>
            <p:cNvSpPr txBox="1">
              <a:spLocks/>
            </p:cNvSpPr>
            <p:nvPr/>
          </p:nvSpPr>
          <p:spPr>
            <a:xfrm>
              <a:off x="7390701" y="4261531"/>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Neglect</a:t>
              </a:r>
              <a:endParaRPr kumimoji="0" lang="en-AU"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endParaRPr>
            </a:p>
          </p:txBody>
        </p:sp>
        <p:sp>
          <p:nvSpPr>
            <p:cNvPr id="31" name="Oval 30">
              <a:extLst>
                <a:ext uri="{FF2B5EF4-FFF2-40B4-BE49-F238E27FC236}">
                  <a16:creationId xmlns:a16="http://schemas.microsoft.com/office/drawing/2014/main" id="{69C17AD7-E945-4BE7-480E-EB4F0CF53AEF}"/>
                </a:ext>
              </a:extLst>
            </p:cNvPr>
            <p:cNvSpPr/>
            <p:nvPr/>
          </p:nvSpPr>
          <p:spPr>
            <a:xfrm>
              <a:off x="7490544" y="2363788"/>
              <a:ext cx="1547812" cy="15478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2BE00">
                      <a:lumMod val="40000"/>
                      <a:lumOff val="60000"/>
                    </a:srgbClr>
                  </a:solidFill>
                  <a:effectLst/>
                  <a:uLnTx/>
                  <a:uFillTx/>
                  <a:latin typeface="Arial Nova" panose="020B0504020202020204" pitchFamily="34" charset="0"/>
                  <a:ea typeface="+mn-ea"/>
                  <a:cs typeface="+mn-cs"/>
                </a:rPr>
                <a:t>8.9%</a:t>
              </a:r>
            </a:p>
          </p:txBody>
        </p:sp>
        <p:cxnSp>
          <p:nvCxnSpPr>
            <p:cNvPr id="42" name="Straight Connector 41">
              <a:extLst>
                <a:ext uri="{FF2B5EF4-FFF2-40B4-BE49-F238E27FC236}">
                  <a16:creationId xmlns:a16="http://schemas.microsoft.com/office/drawing/2014/main" id="{16E2B961-61AD-7C99-CDEF-93F1A97D934C}"/>
                </a:ext>
              </a:extLst>
            </p:cNvPr>
            <p:cNvCxnSpPr/>
            <p:nvPr/>
          </p:nvCxnSpPr>
          <p:spPr>
            <a:xfrm>
              <a:off x="7558069" y="5238750"/>
              <a:ext cx="158013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6906CF89-5D16-13F2-C2FA-7465DEB33E5C}"/>
              </a:ext>
            </a:extLst>
          </p:cNvPr>
          <p:cNvGrpSpPr/>
          <p:nvPr/>
        </p:nvGrpSpPr>
        <p:grpSpPr>
          <a:xfrm>
            <a:off x="9855461" y="2363788"/>
            <a:ext cx="1747499" cy="2874962"/>
            <a:chOff x="9655775" y="2363788"/>
            <a:chExt cx="1747499" cy="2874962"/>
          </a:xfrm>
        </p:grpSpPr>
        <p:sp>
          <p:nvSpPr>
            <p:cNvPr id="12" name="Content Placeholder 6">
              <a:extLst>
                <a:ext uri="{FF2B5EF4-FFF2-40B4-BE49-F238E27FC236}">
                  <a16:creationId xmlns:a16="http://schemas.microsoft.com/office/drawing/2014/main" id="{2D6E2187-E44D-8D69-E75F-3D8B21904774}"/>
                </a:ext>
              </a:extLst>
            </p:cNvPr>
            <p:cNvSpPr txBox="1">
              <a:spLocks/>
            </p:cNvSpPr>
            <p:nvPr/>
          </p:nvSpPr>
          <p:spPr>
            <a:xfrm>
              <a:off x="9655775" y="4261531"/>
              <a:ext cx="1747499" cy="52512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234000" indent="-234000" algn="l" defTabSz="914400" rtl="0" eaLnBrk="1" latinLnBrk="0" hangingPunct="1">
                <a:lnSpc>
                  <a:spcPct val="90000"/>
                </a:lnSpc>
                <a:spcBef>
                  <a:spcPts val="400"/>
                </a:spcBef>
                <a:spcAft>
                  <a:spcPts val="600"/>
                </a:spcAft>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468000" indent="-234000" algn="l" defTabSz="914400" rtl="0" eaLnBrk="1" latinLnBrk="0" hangingPunct="1">
                <a:lnSpc>
                  <a:spcPct val="90000"/>
                </a:lnSpc>
                <a:spcBef>
                  <a:spcPts val="400"/>
                </a:spcBef>
                <a:spcAft>
                  <a:spcPts val="600"/>
                </a:spcAft>
                <a:buFont typeface="Courier New" panose="02070309020205020404" pitchFamily="49" charset="0"/>
                <a:buChar char="o"/>
                <a:defRPr sz="1400" kern="1200">
                  <a:solidFill>
                    <a:schemeClr val="bg1"/>
                  </a:solidFill>
                  <a:latin typeface="Arial" panose="020B0604020202020204" pitchFamily="34" charset="0"/>
                  <a:ea typeface="+mn-ea"/>
                  <a:cs typeface="Arial" panose="020B0604020202020204" pitchFamily="34" charset="0"/>
                </a:defRPr>
              </a:lvl3pPr>
              <a:lvl4pPr marL="702000" indent="-234000" algn="l" defTabSz="914400" rtl="0" eaLnBrk="1" latinLnBrk="0" hangingPunct="1">
                <a:lnSpc>
                  <a:spcPct val="90000"/>
                </a:lnSpc>
                <a:spcBef>
                  <a:spcPts val="400"/>
                </a:spcBef>
                <a:spcAft>
                  <a:spcPts val="600"/>
                </a:spcAft>
                <a:buFont typeface="Roboto" panose="02000000000000000000"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936000" indent="-234000" algn="l" defTabSz="914400" rtl="0" eaLnBrk="1" latinLnBrk="0" hangingPunct="1">
                <a:lnSpc>
                  <a:spcPct val="90000"/>
                </a:lnSpc>
                <a:spcBef>
                  <a:spcPts val="400"/>
                </a:spcBef>
                <a:spcAft>
                  <a:spcPts val="600"/>
                </a:spcAft>
                <a:buFont typeface="+mj-lt"/>
                <a:buAutoNum type="arabicPeriod"/>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rPr>
                <a:t>Exposure to domestic violence </a:t>
              </a:r>
              <a:endParaRPr kumimoji="0" lang="en-AU" sz="2000" b="0" i="0" u="none" strike="noStrike" kern="1200" cap="none" spc="0" normalizeH="0" baseline="0" noProof="0" dirty="0">
                <a:ln>
                  <a:noFill/>
                </a:ln>
                <a:solidFill>
                  <a:srgbClr val="192C55"/>
                </a:solidFill>
                <a:effectLst/>
                <a:uLnTx/>
                <a:uFillTx/>
                <a:latin typeface="Arial" panose="020B0604020202020204" pitchFamily="34" charset="0"/>
                <a:ea typeface="+mn-ea"/>
                <a:cs typeface="Arial" panose="020B0604020202020204" pitchFamily="34" charset="0"/>
              </a:endParaRPr>
            </a:p>
          </p:txBody>
        </p:sp>
        <p:sp>
          <p:nvSpPr>
            <p:cNvPr id="32" name="Oval 31">
              <a:extLst>
                <a:ext uri="{FF2B5EF4-FFF2-40B4-BE49-F238E27FC236}">
                  <a16:creationId xmlns:a16="http://schemas.microsoft.com/office/drawing/2014/main" id="{582EB5EE-5CF0-9AC3-7006-3A6456533912}"/>
                </a:ext>
              </a:extLst>
            </p:cNvPr>
            <p:cNvSpPr/>
            <p:nvPr/>
          </p:nvSpPr>
          <p:spPr>
            <a:xfrm>
              <a:off x="9755618" y="2363788"/>
              <a:ext cx="1547812" cy="15478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2BE00">
                      <a:lumMod val="40000"/>
                      <a:lumOff val="60000"/>
                    </a:srgbClr>
                  </a:solidFill>
                  <a:effectLst/>
                  <a:uLnTx/>
                  <a:uFillTx/>
                  <a:latin typeface="Arial Nova" panose="020B0504020202020204" pitchFamily="34" charset="0"/>
                  <a:ea typeface="+mn-ea"/>
                  <a:cs typeface="+mn-cs"/>
                </a:rPr>
                <a:t>39.6%</a:t>
              </a:r>
            </a:p>
          </p:txBody>
        </p:sp>
        <p:cxnSp>
          <p:nvCxnSpPr>
            <p:cNvPr id="43" name="Straight Connector 42">
              <a:extLst>
                <a:ext uri="{FF2B5EF4-FFF2-40B4-BE49-F238E27FC236}">
                  <a16:creationId xmlns:a16="http://schemas.microsoft.com/office/drawing/2014/main" id="{A8506481-6672-00DF-43B0-27A1ABC52A20}"/>
                </a:ext>
              </a:extLst>
            </p:cNvPr>
            <p:cNvCxnSpPr/>
            <p:nvPr/>
          </p:nvCxnSpPr>
          <p:spPr>
            <a:xfrm>
              <a:off x="9823143" y="5238750"/>
              <a:ext cx="1580131"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11211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CMS Master Template">
  <a:themeElements>
    <a:clrScheme name="Custom 5">
      <a:dk1>
        <a:srgbClr val="192C55"/>
      </a:dk1>
      <a:lt1>
        <a:srgbClr val="FFFFFF"/>
      </a:lt1>
      <a:dk2>
        <a:srgbClr val="192C55"/>
      </a:dk2>
      <a:lt2>
        <a:srgbClr val="F1F4FA"/>
      </a:lt2>
      <a:accent1>
        <a:srgbClr val="192C55"/>
      </a:accent1>
      <a:accent2>
        <a:srgbClr val="F1F4FA"/>
      </a:accent2>
      <a:accent3>
        <a:srgbClr val="E2BE00"/>
      </a:accent3>
      <a:accent4>
        <a:srgbClr val="CCDCF1"/>
      </a:accent4>
      <a:accent5>
        <a:srgbClr val="FBA395"/>
      </a:accent5>
      <a:accent6>
        <a:srgbClr val="78AFD3"/>
      </a:accent6>
      <a:hlink>
        <a:srgbClr val="78AFD3"/>
      </a:hlink>
      <a:folHlink>
        <a:srgbClr val="78AFD3"/>
      </a:folHlink>
    </a:clrScheme>
    <a:fontScheme name="ACMS Theme_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CMS Master Template">
  <a:themeElements>
    <a:clrScheme name="Custom 5">
      <a:dk1>
        <a:srgbClr val="192C55"/>
      </a:dk1>
      <a:lt1>
        <a:srgbClr val="FFFFFF"/>
      </a:lt1>
      <a:dk2>
        <a:srgbClr val="192C55"/>
      </a:dk2>
      <a:lt2>
        <a:srgbClr val="F1F4FA"/>
      </a:lt2>
      <a:accent1>
        <a:srgbClr val="192C55"/>
      </a:accent1>
      <a:accent2>
        <a:srgbClr val="F1F4FA"/>
      </a:accent2>
      <a:accent3>
        <a:srgbClr val="E2BE00"/>
      </a:accent3>
      <a:accent4>
        <a:srgbClr val="CCDCF1"/>
      </a:accent4>
      <a:accent5>
        <a:srgbClr val="FBA395"/>
      </a:accent5>
      <a:accent6>
        <a:srgbClr val="78AFD3"/>
      </a:accent6>
      <a:hlink>
        <a:srgbClr val="78AFD3"/>
      </a:hlink>
      <a:folHlink>
        <a:srgbClr val="78AFD3"/>
      </a:folHlink>
    </a:clrScheme>
    <a:fontScheme name="ACMS Theme_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23157</TotalTime>
  <Words>3616</Words>
  <Application>Microsoft Macintosh PowerPoint</Application>
  <PresentationFormat>Widescreen</PresentationFormat>
  <Paragraphs>465</Paragraphs>
  <Slides>48</Slides>
  <Notes>11</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48</vt:i4>
      </vt:variant>
    </vt:vector>
  </HeadingPairs>
  <TitlesOfParts>
    <vt:vector size="68" baseType="lpstr">
      <vt:lpstr>-apple-system</vt:lpstr>
      <vt:lpstr>Aptos</vt:lpstr>
      <vt:lpstr>Aptos Bold</vt:lpstr>
      <vt:lpstr>Aptos Display</vt:lpstr>
      <vt:lpstr>Arial</vt:lpstr>
      <vt:lpstr>Arial Nova</vt:lpstr>
      <vt:lpstr>Calibri</vt:lpstr>
      <vt:lpstr>Calibri Light</vt:lpstr>
      <vt:lpstr>Courier New</vt:lpstr>
      <vt:lpstr>ek mukta</vt:lpstr>
      <vt:lpstr>Georgia</vt:lpstr>
      <vt:lpstr>Helvetica</vt:lpstr>
      <vt:lpstr>proxima-nova</vt:lpstr>
      <vt:lpstr>Roboto</vt:lpstr>
      <vt:lpstr>Times</vt:lpstr>
      <vt:lpstr>Times New Roman</vt:lpstr>
      <vt:lpstr>Office Theme</vt:lpstr>
      <vt:lpstr>ACMS Master Template</vt:lpstr>
      <vt:lpstr>1_ACMS Master Template</vt:lpstr>
      <vt:lpstr>2_Office Theme</vt:lpstr>
      <vt:lpstr>PowerPoint Presentation</vt:lpstr>
      <vt:lpstr>PowerPoint Presentation</vt:lpstr>
      <vt:lpstr>1</vt:lpstr>
      <vt:lpstr>On Behalf of the ACMS team</vt:lpstr>
      <vt:lpstr>How we did the ACMS</vt:lpstr>
      <vt:lpstr>Measuring the prevalence of child maltreatment </vt:lpstr>
      <vt:lpstr>Exposure to domestic violence: Item wording</vt:lpstr>
      <vt:lpstr>Child maltreatment is disturbingly common</vt:lpstr>
      <vt:lpstr>We now know the prevalence of each type  of child maltreatment in Australia</vt:lpstr>
      <vt:lpstr>Mental health disorders are far more common in those who experienced maltreatment</vt:lpstr>
      <vt:lpstr>Prevalence of health risk behaviours, by experience of child maltreatment </vt:lpstr>
      <vt:lpstr>Prevalence of child maltreatment among diverse sexuality and gender identities</vt:lpstr>
      <vt:lpstr>Child maltreatment is disturbingly common among gender diverse individuals</vt:lpstr>
      <vt:lpstr>Prevalence of each type of child maltreatment among gender diverse people in Australia</vt:lpstr>
      <vt:lpstr>Prevalence of child maltreatment, by gender, 16-24 years</vt:lpstr>
      <vt:lpstr>PowerPoint Presentation</vt:lpstr>
      <vt:lpstr>Prevalence of each type of child maltreatment among sexuality diverse people in Australia</vt:lpstr>
      <vt:lpstr>Prevalence of child maltreatment, by sexuality, 16-24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vt:lpstr>
      <vt:lpstr>Maltreatment is chronic, not isolated</vt:lpstr>
      <vt:lpstr>Prevalence of multi-type maltreatment</vt:lpstr>
      <vt:lpstr>Prevalence of multi-type maltreatment (youth aged 16-24)</vt:lpstr>
      <vt:lpstr>PowerPoint Presentation</vt:lpstr>
      <vt:lpstr>Family adversity increases risk of multi-type maltreatment</vt:lpstr>
      <vt:lpstr>Prevalence of none, single-type, and multi-type maltreatment (ACMS)</vt:lpstr>
      <vt:lpstr>3</vt:lpstr>
      <vt:lpstr>PowerPoint Presentation</vt:lpstr>
      <vt:lpstr> </vt:lpstr>
      <vt:lpstr> </vt:lpstr>
      <vt:lpstr>Implications based on ACMS key findings</vt:lpstr>
      <vt:lpstr>Implications</vt:lpstr>
      <vt:lpstr>Call for a National Summit on Child Maltreatment Prevention</vt:lpstr>
      <vt:lpstr>PowerPoint Presentation</vt:lpstr>
      <vt:lpstr>Institute of Child Protection Studies (ICPS)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 Battaglia</dc:creator>
  <cp:lastModifiedBy>Daryl Higgins</cp:lastModifiedBy>
  <cp:revision>15</cp:revision>
  <cp:lastPrinted>2026-03-23T03:35:32Z</cp:lastPrinted>
  <dcterms:created xsi:type="dcterms:W3CDTF">2024-10-15T03:40:48Z</dcterms:created>
  <dcterms:modified xsi:type="dcterms:W3CDTF">2026-03-23T03:43:38Z</dcterms:modified>
</cp:coreProperties>
</file>